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750"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669" r:id="rId22"/>
  </p:sldMasterIdLst>
  <p:notesMasterIdLst>
    <p:notesMasterId r:id="rId56"/>
  </p:notesMasterIdLst>
  <p:handoutMasterIdLst>
    <p:handoutMasterId r:id="rId57"/>
  </p:handoutMasterIdLst>
  <p:sldIdLst>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71445" autoAdjust="0"/>
  </p:normalViewPr>
  <p:slideViewPr>
    <p:cSldViewPr snapToGrid="0">
      <p:cViewPr varScale="1">
        <p:scale>
          <a:sx n="59" d="100"/>
          <a:sy n="59" d="100"/>
        </p:scale>
        <p:origin x="610" y="53"/>
      </p:cViewPr>
      <p:guideLst/>
    </p:cSldViewPr>
  </p:slideViewPr>
  <p:outlineViewPr>
    <p:cViewPr>
      <p:scale>
        <a:sx n="33" d="100"/>
        <a:sy n="33" d="100"/>
      </p:scale>
      <p:origin x="0" y="-23684"/>
    </p:cViewPr>
  </p:outlineViewPr>
  <p:notesTextViewPr>
    <p:cViewPr>
      <p:scale>
        <a:sx n="3" d="2"/>
        <a:sy n="3" d="2"/>
      </p:scale>
      <p:origin x="0" y="0"/>
    </p:cViewPr>
  </p:notesTextViewPr>
  <p:sorterViewPr>
    <p:cViewPr varScale="1">
      <p:scale>
        <a:sx n="100" d="100"/>
        <a:sy n="100" d="100"/>
      </p:scale>
      <p:origin x="0" y="-9464"/>
    </p:cViewPr>
  </p:sorterViewPr>
  <p:notesViewPr>
    <p:cSldViewPr snapToGrid="0">
      <p:cViewPr>
        <p:scale>
          <a:sx n="84" d="100"/>
          <a:sy n="84" d="100"/>
        </p:scale>
        <p:origin x="1920" y="-14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4168"/>
          </a:xfrm>
        </p:spPr>
        <p:txBody>
          <a:bodyPr/>
          <a:lstStyle/>
          <a:p>
            <a:pPr marL="87313" marR="0" lvl="0" indent="-635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1200" b="0" i="0" u="none" strike="noStrike" kern="1200" cap="none" baseline="0" noProof="0" dirty="0">
                <a:solidFill>
                  <a:schemeClr val="tx1"/>
                </a:solidFill>
                <a:latin typeface="Calibri"/>
                <a:ea typeface="Calibri"/>
                <a:cs typeface="Calibri"/>
                <a:sym typeface="Calibri"/>
              </a:rPr>
              <a:t>Dian tarkoitus: Ulosteen karkailun (FI) mahdollisia syitä on useita, osa syistä voi johtua taustalla olevista sairauksista tai toimintahäiriöistä. </a:t>
            </a:r>
          </a:p>
          <a:p>
            <a:pPr marL="87313" marR="0" lvl="0" indent="-635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sz="1200" b="0" i="0" u="none" strike="noStrike" kern="1200" cap="none" baseline="0" noProof="0" dirty="0">
              <a:solidFill>
                <a:schemeClr val="tx1"/>
              </a:solidFill>
              <a:latin typeface="Calibri"/>
              <a:ea typeface="Calibri"/>
              <a:cs typeface="Calibri"/>
              <a:sym typeface="Calibri"/>
            </a:endParaRPr>
          </a:p>
          <a:p>
            <a:pPr marL="87313" marR="0" lvl="0" indent="-635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1200" b="0" i="0" u="none" strike="noStrike" kern="1200" cap="none" baseline="0" noProof="0" dirty="0">
                <a:solidFill>
                  <a:schemeClr val="tx1"/>
                </a:solidFill>
                <a:latin typeface="Calibri"/>
                <a:ea typeface="Calibri"/>
                <a:cs typeface="Calibri"/>
                <a:sym typeface="Calibri"/>
              </a:rPr>
              <a:t>	On olemassa useita kliinisiä tiloja, jotka voivat johtaa ulosteen pidätyskyvyttömyyteen, sekä funktionaalisia suolistohäiriöitä (FBD), joilla ei ole muita </a:t>
            </a:r>
            <a:r>
              <a:rPr lang="fi-FI" sz="1200" b="0" i="0" u="none" strike="noStrike" kern="1200" cap="none" baseline="0" noProof="0" dirty="0">
                <a:latin typeface="Calibri"/>
                <a:ea typeface="Calibri"/>
                <a:cs typeface="Calibri"/>
                <a:sym typeface="Calibri"/>
              </a:rPr>
              <a:t>FI:tä </a:t>
            </a:r>
            <a:r>
              <a:rPr lang="fi-FI" sz="1200" b="0" i="0" u="none" strike="noStrike" kern="1200" cap="none" baseline="0" noProof="0" dirty="0">
                <a:solidFill>
                  <a:schemeClr val="tx1"/>
                </a:solidFill>
                <a:latin typeface="Calibri"/>
                <a:ea typeface="Calibri"/>
                <a:cs typeface="Calibri"/>
                <a:sym typeface="Calibri"/>
              </a:rPr>
              <a:t>aiheuttavia kliinisiä tiloja. Potilailla, joilla on neurogeeninen suolen toimintahäiriö (NBD</a:t>
            </a:r>
            <a:r>
              <a:rPr lang="fi-FI" sz="1200" b="0" i="0" u="none" strike="noStrike" kern="1200" cap="none" baseline="0" noProof="0" dirty="0">
                <a:latin typeface="Calibri"/>
                <a:ea typeface="Calibri"/>
                <a:cs typeface="Calibri"/>
                <a:sym typeface="Calibri"/>
              </a:rPr>
              <a:t>), FI </a:t>
            </a:r>
            <a:r>
              <a:rPr lang="fi-FI" sz="1200" b="0" i="0" u="none" strike="noStrike" kern="1200" cap="none" baseline="0" noProof="0" dirty="0">
                <a:solidFill>
                  <a:schemeClr val="tx1"/>
                </a:solidFill>
                <a:latin typeface="Calibri"/>
                <a:ea typeface="Calibri"/>
                <a:cs typeface="Calibri"/>
                <a:sym typeface="Calibri"/>
              </a:rPr>
              <a:t>voi olla erillinen oire tai esiintyä yhdessä ummetuksen kanssa. Synnynnäiset epämuodostumat, kuten </a:t>
            </a:r>
            <a:r>
              <a:rPr lang="fi-FI" sz="1200" b="0" i="0" u="none" strike="noStrike" kern="1200" cap="none" baseline="0" noProof="0" dirty="0" err="1">
                <a:solidFill>
                  <a:schemeClr val="tx1"/>
                </a:solidFill>
                <a:latin typeface="Calibri"/>
                <a:ea typeface="Calibri"/>
                <a:cs typeface="Calibri"/>
                <a:sym typeface="Calibri"/>
              </a:rPr>
              <a:t>anorektaaliset</a:t>
            </a:r>
            <a:r>
              <a:rPr lang="fi-FI" sz="1200" b="0" i="0" u="none" strike="noStrike" kern="1200" cap="none" baseline="0" noProof="0" dirty="0">
                <a:solidFill>
                  <a:schemeClr val="tx1"/>
                </a:solidFill>
                <a:latin typeface="Calibri"/>
                <a:ea typeface="Calibri"/>
                <a:cs typeface="Calibri"/>
                <a:sym typeface="Calibri"/>
              </a:rPr>
              <a:t> epämuodostumat (ARM), </a:t>
            </a:r>
            <a:r>
              <a:rPr lang="fi-FI" sz="1200" b="0" i="0" u="none" strike="noStrike" kern="1200" cap="none" baseline="0" noProof="0" dirty="0" err="1">
                <a:solidFill>
                  <a:schemeClr val="tx1"/>
                </a:solidFill>
                <a:latin typeface="Calibri"/>
                <a:ea typeface="Calibri"/>
                <a:cs typeface="Calibri"/>
                <a:sym typeface="Calibri"/>
              </a:rPr>
              <a:t>spina</a:t>
            </a:r>
            <a:r>
              <a:rPr lang="fi-FI" sz="1200" b="0" i="0" u="none" strike="noStrike" kern="1200" cap="none" baseline="0" noProof="0" dirty="0">
                <a:solidFill>
                  <a:schemeClr val="tx1"/>
                </a:solidFill>
                <a:latin typeface="Calibri"/>
                <a:ea typeface="Calibri"/>
                <a:cs typeface="Calibri"/>
                <a:sym typeface="Calibri"/>
              </a:rPr>
              <a:t> </a:t>
            </a:r>
            <a:r>
              <a:rPr lang="fi-FI" sz="1200" b="0" i="0" u="none" strike="noStrike" kern="1200" cap="none" baseline="0" noProof="0" dirty="0" err="1">
                <a:solidFill>
                  <a:schemeClr val="tx1"/>
                </a:solidFill>
                <a:latin typeface="Calibri"/>
                <a:ea typeface="Calibri"/>
                <a:cs typeface="Calibri"/>
                <a:sym typeface="Calibri"/>
              </a:rPr>
              <a:t>bifida</a:t>
            </a:r>
            <a:r>
              <a:rPr lang="fi-FI" sz="1200" b="0" i="0" u="none" strike="noStrike" kern="1200" cap="none" baseline="0" noProof="0" dirty="0">
                <a:solidFill>
                  <a:schemeClr val="tx1"/>
                </a:solidFill>
                <a:latin typeface="Calibri"/>
                <a:ea typeface="Calibri"/>
                <a:cs typeface="Calibri"/>
                <a:sym typeface="Calibri"/>
              </a:rPr>
              <a:t>, anus </a:t>
            </a:r>
            <a:r>
              <a:rPr lang="fi-FI" sz="1200" b="0" i="0" u="none" strike="noStrike" kern="1200" cap="none" baseline="0" noProof="0" dirty="0" err="1">
                <a:solidFill>
                  <a:schemeClr val="tx1"/>
                </a:solidFill>
                <a:latin typeface="Calibri"/>
                <a:ea typeface="Calibri"/>
                <a:cs typeface="Calibri"/>
                <a:sym typeface="Calibri"/>
              </a:rPr>
              <a:t>atrecia</a:t>
            </a:r>
            <a:r>
              <a:rPr lang="fi-FI" sz="1200" b="0" i="0" u="none" strike="noStrike" kern="1200" cap="none" baseline="0" noProof="0" dirty="0">
                <a:solidFill>
                  <a:schemeClr val="tx1"/>
                </a:solidFill>
                <a:latin typeface="Calibri"/>
                <a:ea typeface="Calibri"/>
                <a:cs typeface="Calibri"/>
                <a:sym typeface="Calibri"/>
              </a:rPr>
              <a:t> (syntyneet ilman peräaukkokanavaa) tai </a:t>
            </a:r>
            <a:r>
              <a:rPr lang="fi-FI" sz="1200" b="0" i="0" u="none" strike="noStrike" kern="1200" cap="none" baseline="0" noProof="0" dirty="0" err="1">
                <a:solidFill>
                  <a:schemeClr val="tx1"/>
                </a:solidFill>
                <a:latin typeface="Calibri"/>
                <a:ea typeface="Calibri"/>
                <a:cs typeface="Calibri"/>
                <a:sym typeface="Calibri"/>
              </a:rPr>
              <a:t>Hirshsprungin</a:t>
            </a:r>
            <a:r>
              <a:rPr lang="fi-FI" sz="1200" b="0" i="0" u="none" strike="noStrike" kern="1200" cap="none" baseline="0" noProof="0" dirty="0">
                <a:solidFill>
                  <a:schemeClr val="tx1"/>
                </a:solidFill>
                <a:latin typeface="Calibri"/>
                <a:ea typeface="Calibri"/>
                <a:cs typeface="Calibri"/>
                <a:sym typeface="Calibri"/>
              </a:rPr>
              <a:t> tauti, voivat johtaa elinikäisiin ongelmiin suolen </a:t>
            </a:r>
            <a:r>
              <a:rPr lang="fi-FI" sz="1200" b="0" i="0" u="none" strike="noStrike" kern="1200" cap="none" baseline="0" noProof="0" dirty="0">
                <a:latin typeface="Calibri"/>
                <a:ea typeface="Calibri"/>
                <a:cs typeface="Calibri"/>
                <a:sym typeface="Calibri"/>
              </a:rPr>
              <a:t>hoidossa ja ulosteen pidätyskyvyttömyyteen. Lantionpohjan toimintahäiriöissä, kuten esim. diagnoosi </a:t>
            </a:r>
            <a:r>
              <a:rPr lang="fi-FI" sz="1200" b="0" i="0" u="none" strike="noStrike" kern="1200" cap="none" baseline="0" noProof="0" dirty="0" err="1">
                <a:latin typeface="Calibri"/>
                <a:ea typeface="Calibri"/>
                <a:cs typeface="Calibri"/>
                <a:sym typeface="Calibri"/>
              </a:rPr>
              <a:t>rectocele</a:t>
            </a:r>
            <a:r>
              <a:rPr lang="fi-FI" sz="1200" b="0" i="0" u="none" strike="noStrike" kern="1200" cap="none" baseline="0" noProof="0" dirty="0">
                <a:latin typeface="Calibri"/>
                <a:ea typeface="Calibri"/>
                <a:cs typeface="Calibri"/>
                <a:sym typeface="Calibri"/>
              </a:rPr>
              <a:t>. Rectocele on peräsuolen seinämän pullistuma, joka varastoi ulosteen. Tämä johtaa krooniseen ummetukseen, epätäydelliseen tyhjentymiseen ja ulosteen inkontinenssiin. LARS-potilailla on kiireellisyys- ja FI-oireita alhaisesta peräsuolen tilavuudesta ja mahdollisesta peräsuolen seinämien alentumisesta johtuen. Toisen tai molempien peräaukon sulkijalihaksen toimintahäiriö viittaa peräaukon kanavaa ympäröivien lihasten repeytymiseen tai vaurioitumiseen, ja se voi johtua synnytyksessä tulleista vammoista, peräaukon tai peräsuolen leikkauksesta, kuten peräpukamaleikkauksesta tai muusta peräsuolen vammasta. Jos synnytysvamma johtaa sulkijalihaksen vaurioitumiseen, oireet eivät aina ilmene heti, oireet voivat </a:t>
            </a:r>
            <a:r>
              <a:rPr lang="fi-FI" sz="1200" b="0" i="0" u="none" strike="noStrike" kern="1200" cap="none" baseline="0" noProof="0" dirty="0">
                <a:solidFill>
                  <a:schemeClr val="tx1"/>
                </a:solidFill>
                <a:latin typeface="Calibri"/>
                <a:ea typeface="Calibri"/>
                <a:cs typeface="Calibri"/>
                <a:sym typeface="Calibri"/>
              </a:rPr>
              <a:t>ilmaantua myöhemminkin. Ikääntyminen, vammat, dementia ja sedaatio voivat vaikuttaa tekijöihin, kuten fyysiseen liikkuvuuteen ja kognitiivisiin toimintoihin.</a:t>
            </a: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noProof="0" dirty="0"/>
              <a:t>Dian tarkoitus: Ulosteen ominaisuuksien vaikutus ulosteen inkontinenssiin. </a:t>
            </a:r>
          </a:p>
          <a:p>
            <a:pPr marL="0" lvl="0" indent="0" algn="l" rtl="0">
              <a:spcBef>
                <a:spcPts val="0"/>
              </a:spcBef>
              <a:spcAft>
                <a:spcPts val="0"/>
              </a:spcAft>
              <a:buNone/>
            </a:pPr>
            <a:endParaRPr lang="fi-FI" noProof="0" dirty="0"/>
          </a:p>
          <a:p>
            <a:pPr marL="0" lvl="0" indent="0" algn="l" rtl="0">
              <a:spcBef>
                <a:spcPts val="0"/>
              </a:spcBef>
              <a:spcAft>
                <a:spcPts val="0"/>
              </a:spcAft>
              <a:buNone/>
            </a:pPr>
            <a:r>
              <a:rPr lang="fi-FI" noProof="0" dirty="0"/>
              <a:t>Peräsuolen sisällön tilavuuteen ja koostumukseen voivat vaikuttaa sairaudet, kuten tulehduksellinen suolistosairaus ja ärtyvän suolen oireyhtymä. Ulosteen koostumukseen ja suolen toimintaan vaikuttavat lääkkeet, kuten laksatiivit, </a:t>
            </a:r>
            <a:r>
              <a:rPr lang="fi-FI" noProof="0" dirty="0" err="1"/>
              <a:t>antikolinergit</a:t>
            </a:r>
            <a:r>
              <a:rPr lang="fi-FI" noProof="0" dirty="0"/>
              <a:t>, masennuslääkkeet, kofeiini ja lihasrelaksantit, voivat aiheuttaa ulosteen karkailun sekä ruoka-intoleranssin, kuten laktoosi-, fruktoosi- tai sorbitoli-intoleranssin. Ummetukseen johtava kova uloste ja kertyminen voi johtua useista toimintahäiriöistä tai kliinisistä tiloista. Bristolin ulostekaaviossa tyyppi 6-7 aiheuttavat todennäköisemmin viruksen ja ylivuotoinkontinenssin, kun tyyppi 1.</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cap="none" baseline="0" dirty="0">
                <a:solidFill>
                  <a:schemeClr val="tx1"/>
                </a:solidFill>
                <a:latin typeface="Calibri"/>
                <a:ea typeface="Calibri"/>
                <a:cs typeface="Calibri"/>
                <a:sym typeface="Calibri"/>
              </a:rPr>
              <a:t>Dian tarkoitus: Kuvattujen syiden lisäksi on tekijöitä, jotka voivat lisätä ulosteen karkailun (FI)-riskiä tai kuvatut diagnoosit voivat olla syy kysyä FI:stä. </a:t>
            </a:r>
          </a:p>
          <a:p>
            <a:endParaRPr lang="fi-FI" sz="1200" b="0" i="0" u="none" strike="noStrike" kern="1200" cap="none" baseline="0" dirty="0">
              <a:solidFill>
                <a:schemeClr val="tx1"/>
              </a:solidFill>
              <a:latin typeface="Calibri"/>
              <a:ea typeface="Calibri"/>
              <a:cs typeface="Calibri"/>
              <a:sym typeface="Calibri"/>
            </a:endParaRPr>
          </a:p>
          <a:p>
            <a:r>
              <a:rPr lang="fi-FI" sz="1200" b="0" i="0" u="none" strike="noStrike" kern="1200" cap="none" baseline="0" dirty="0">
                <a:solidFill>
                  <a:schemeClr val="tx1"/>
                </a:solidFill>
                <a:latin typeface="Calibri"/>
                <a:ea typeface="Calibri"/>
                <a:cs typeface="Calibri"/>
                <a:sym typeface="Calibri"/>
              </a:rPr>
              <a:t>FI:n riskitekijöitä on useita, mukaan lukien, mutta niihin rajoittumatta, korkea ikä, masennus, krooninen ripuli, peräsuolen pakko, diabetes, virtsankarkailu, passiivisuus, raskaus, lääkkeet, tupakointi ja liikalihavuus (</a:t>
            </a:r>
            <a:r>
              <a:rPr lang="fi-FI" sz="1200" b="0" i="0" u="none" strike="noStrike" kern="1200" cap="none" baseline="0" dirty="0" err="1">
                <a:solidFill>
                  <a:schemeClr val="tx1"/>
                </a:solidFill>
                <a:latin typeface="Calibri"/>
                <a:ea typeface="Calibri"/>
                <a:cs typeface="Calibri"/>
                <a:sym typeface="Calibri"/>
              </a:rPr>
              <a:t>O'Donnell</a:t>
            </a:r>
            <a:r>
              <a:rPr lang="fi-FI" sz="1200" b="0" i="0" u="none" strike="noStrike" kern="1200" cap="none" baseline="0" dirty="0">
                <a:solidFill>
                  <a:schemeClr val="tx1"/>
                </a:solidFill>
                <a:latin typeface="Calibri"/>
                <a:ea typeface="Calibri"/>
                <a:cs typeface="Calibri"/>
                <a:sym typeface="Calibri"/>
              </a:rPr>
              <a:t>, Journal for </a:t>
            </a:r>
            <a:r>
              <a:rPr lang="fi-FI" sz="1200" b="0" i="0" u="none" strike="noStrike" kern="1200" cap="none" baseline="0" dirty="0" err="1">
                <a:solidFill>
                  <a:schemeClr val="tx1"/>
                </a:solidFill>
                <a:latin typeface="Calibri"/>
                <a:ea typeface="Calibri"/>
                <a:cs typeface="Calibri"/>
                <a:sym typeface="Calibri"/>
              </a:rPr>
              <a:t>Nurse</a:t>
            </a:r>
            <a:r>
              <a:rPr lang="fi-FI" sz="1200" b="0" i="0" u="none" strike="noStrike" kern="1200" cap="none" baseline="0" dirty="0">
                <a:solidFill>
                  <a:schemeClr val="tx1"/>
                </a:solidFill>
                <a:latin typeface="Calibri"/>
                <a:ea typeface="Calibri"/>
                <a:cs typeface="Calibri"/>
                <a:sym typeface="Calibri"/>
              </a:rPr>
              <a:t> </a:t>
            </a:r>
            <a:r>
              <a:rPr lang="fi-FI" sz="1200" b="0" i="0" u="none" strike="noStrike" kern="1200" cap="none" baseline="0" dirty="0" err="1">
                <a:solidFill>
                  <a:schemeClr val="tx1"/>
                </a:solidFill>
                <a:latin typeface="Calibri"/>
                <a:ea typeface="Calibri"/>
                <a:cs typeface="Calibri"/>
                <a:sym typeface="Calibri"/>
              </a:rPr>
              <a:t>practitioners</a:t>
            </a:r>
            <a:r>
              <a:rPr lang="fi-FI" sz="1200" b="0" i="0" u="none" strike="noStrike" kern="1200" cap="none" baseline="0" dirty="0">
                <a:solidFill>
                  <a:schemeClr val="tx1"/>
                </a:solidFill>
                <a:latin typeface="Calibri"/>
                <a:ea typeface="Calibri"/>
                <a:cs typeface="Calibri"/>
                <a:sym typeface="Calibri"/>
              </a:rPr>
              <a:t> 2020;16 (8</a:t>
            </a:r>
            <a:endParaRPr lang="en-US" sz="1200" b="0" i="0" u="none" strike="noStrike" kern="1200" cap="none" baseline="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a:p>
        </p:txBody>
      </p:sp>
    </p:spTree>
    <p:extLst>
      <p:ext uri="{BB962C8B-B14F-4D97-AF65-F5344CB8AC3E}">
        <p14:creationId xmlns:p14="http://schemas.microsoft.com/office/powerpoint/2010/main" val="2521907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8559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dirty="0">
                <a:solidFill>
                  <a:schemeClr val="dk1"/>
                </a:solidFill>
                <a:latin typeface="Calibri"/>
                <a:ea typeface="Calibri"/>
                <a:cs typeface="Calibri"/>
                <a:sym typeface="Calibri"/>
              </a:rPr>
              <a:t>Dian </a:t>
            </a:r>
            <a:r>
              <a:rPr lang="sv-SE" sz="1200" b="0" i="0" u="none" strike="noStrike" dirty="0" err="1">
                <a:solidFill>
                  <a:schemeClr val="dk1"/>
                </a:solidFill>
                <a:latin typeface="Calibri"/>
                <a:ea typeface="Calibri"/>
                <a:cs typeface="Calibri"/>
                <a:sym typeface="Calibri"/>
              </a:rPr>
              <a:t>tarkoitus</a:t>
            </a:r>
            <a:r>
              <a:rPr lang="sv-SE" sz="1200" b="0" i="0" u="none" strike="noStrike" dirty="0">
                <a:solidFill>
                  <a:schemeClr val="dk1"/>
                </a:solidFill>
                <a:latin typeface="Calibri"/>
                <a:ea typeface="Calibri"/>
                <a:cs typeface="Calibri"/>
                <a:sym typeface="Calibri"/>
              </a:rPr>
              <a:t> on </a:t>
            </a:r>
            <a:r>
              <a:rPr lang="sv-SE" sz="1200" b="0" i="0" u="none" strike="noStrike" dirty="0" err="1">
                <a:solidFill>
                  <a:schemeClr val="dk1"/>
                </a:solidFill>
                <a:latin typeface="Calibri"/>
                <a:ea typeface="Calibri"/>
                <a:cs typeface="Calibri"/>
                <a:sym typeface="Calibri"/>
              </a:rPr>
              <a:t>kuvata</a:t>
            </a:r>
            <a:r>
              <a:rPr lang="sv-SE" sz="1200" b="0" i="0" u="none" strike="noStrike" dirty="0">
                <a:solidFill>
                  <a:schemeClr val="dk1"/>
                </a:solidFill>
                <a:latin typeface="Calibri"/>
                <a:ea typeface="Calibri"/>
                <a:cs typeface="Calibri"/>
                <a:sym typeface="Calibri"/>
              </a:rPr>
              <a:t>: </a:t>
            </a:r>
            <a:r>
              <a:rPr lang="sv-SE" sz="1200" b="0" i="0" u="none" strike="noStrike" dirty="0" err="1">
                <a:solidFill>
                  <a:schemeClr val="dk1"/>
                </a:solidFill>
                <a:latin typeface="Calibri"/>
                <a:ea typeface="Calibri"/>
                <a:cs typeface="Calibri"/>
                <a:sym typeface="Calibri"/>
              </a:rPr>
              <a:t>Ulostepidätyskyvyttömyys</a:t>
            </a:r>
            <a:r>
              <a:rPr lang="sv-SE" sz="1200" b="0" i="0" u="none" strike="noStrike" dirty="0">
                <a:solidFill>
                  <a:schemeClr val="dk1"/>
                </a:solidFill>
                <a:latin typeface="Calibri"/>
                <a:ea typeface="Calibri"/>
                <a:cs typeface="Calibri"/>
                <a:sym typeface="Calibri"/>
              </a:rPr>
              <a:t> </a:t>
            </a:r>
            <a:r>
              <a:rPr lang="sv-SE" sz="1200" b="0" i="0" u="none" strike="noStrike" dirty="0" err="1">
                <a:solidFill>
                  <a:schemeClr val="dk1"/>
                </a:solidFill>
                <a:latin typeface="Calibri"/>
                <a:ea typeface="Calibri"/>
                <a:cs typeface="Calibri"/>
                <a:sym typeface="Calibri"/>
              </a:rPr>
              <a:t>väestössä</a:t>
            </a:r>
            <a:endParaRPr lang="sv-SE"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sv-SE"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fi-FI" sz="1200" b="0" i="0" u="none" strike="noStrike" dirty="0">
                <a:solidFill>
                  <a:schemeClr val="dk1"/>
                </a:solidFill>
                <a:latin typeface="Calibri"/>
                <a:ea typeface="Calibri"/>
                <a:cs typeface="Calibri"/>
                <a:sym typeface="Calibri"/>
              </a:rPr>
              <a:t>Potilaat eivät usein ilmoita oireista, mikä vaikeuttaa niiden esiintyvyyden dokumentointia. Laajassa väestöpohjaisessa tutkimuksessa jopa yksi seitsemästä ilmoitti ulosteenkarkailusta (FI) ilman eroa miesten ja naisten välillä (</a:t>
            </a:r>
            <a:r>
              <a:rPr lang="fi-FI" sz="1200" b="0" i="0" u="none" strike="noStrike" dirty="0" err="1">
                <a:solidFill>
                  <a:schemeClr val="dk1"/>
                </a:solidFill>
                <a:latin typeface="Calibri"/>
                <a:ea typeface="Calibri"/>
                <a:cs typeface="Calibri"/>
                <a:sym typeface="Calibri"/>
              </a:rPr>
              <a:t>Menees</a:t>
            </a:r>
            <a:r>
              <a:rPr lang="fi-FI" sz="1200" b="0" i="0" u="none" strike="noStrike" dirty="0">
                <a:solidFill>
                  <a:schemeClr val="dk1"/>
                </a:solidFill>
                <a:latin typeface="Calibri"/>
                <a:ea typeface="Calibri"/>
                <a:cs typeface="Calibri"/>
                <a:sym typeface="Calibri"/>
              </a:rPr>
              <a:t> et al. </a:t>
            </a:r>
            <a:r>
              <a:rPr lang="fi-FI" sz="1200" b="0" i="0" u="none" strike="noStrike" dirty="0" err="1">
                <a:solidFill>
                  <a:schemeClr val="dk1"/>
                </a:solidFill>
                <a:latin typeface="Calibri"/>
                <a:ea typeface="Calibri"/>
                <a:cs typeface="Calibri"/>
                <a:sym typeface="Calibri"/>
              </a:rPr>
              <a:t>Gastroenterology</a:t>
            </a:r>
            <a:r>
              <a:rPr lang="fi-FI" sz="1200" b="0" i="0" u="none" strike="noStrike" dirty="0">
                <a:solidFill>
                  <a:schemeClr val="dk1"/>
                </a:solidFill>
                <a:latin typeface="Calibri"/>
                <a:ea typeface="Calibri"/>
                <a:cs typeface="Calibri"/>
                <a:sym typeface="Calibri"/>
              </a:rPr>
              <a:t> 2018). Useat muut tutkimukset ovat osoittaneet yleisemmän esiintyvyyden naisten keskuudessa, ja </a:t>
            </a:r>
            <a:r>
              <a:rPr lang="fi-FI" sz="1200" b="0" i="0" u="none" strike="noStrike" dirty="0">
                <a:latin typeface="Calibri"/>
                <a:ea typeface="Calibri"/>
                <a:cs typeface="Calibri"/>
                <a:sym typeface="Calibri"/>
              </a:rPr>
              <a:t>siksi postmenopausaalista vaihetta elävien naisten uskotaan kärsivän eniten FI:stä</a:t>
            </a:r>
            <a:r>
              <a:rPr lang="fi-FI" sz="1200" b="0" i="0" u="none" strike="noStrike" dirty="0">
                <a:solidFill>
                  <a:schemeClr val="dk1"/>
                </a:solidFill>
                <a:latin typeface="Calibri"/>
                <a:ea typeface="Calibri"/>
                <a:cs typeface="Calibri"/>
                <a:sym typeface="Calibri"/>
              </a:rPr>
              <a:t>. </a:t>
            </a:r>
            <a:r>
              <a:rPr lang="fi-FI" sz="1200" b="0" i="0" u="none" strike="noStrike" dirty="0">
                <a:latin typeface="Calibri"/>
                <a:ea typeface="Calibri"/>
                <a:cs typeface="Calibri"/>
                <a:sym typeface="Calibri"/>
              </a:rPr>
              <a:t>Gynekologiseen hoitoon hakeutuneista naisista 28,4 % kärsi FI:stä </a:t>
            </a:r>
            <a:r>
              <a:rPr lang="fi-FI" sz="1200" b="0" i="0" u="none" strike="noStrike" dirty="0">
                <a:solidFill>
                  <a:schemeClr val="dk1"/>
                </a:solidFill>
                <a:latin typeface="Calibri"/>
                <a:ea typeface="Calibri"/>
                <a:cs typeface="Calibri"/>
                <a:sym typeface="Calibri"/>
              </a:rPr>
              <a:t>(Meyer ja Richter, Womens Health 2015;11(2)). Ikä on tekijä, jolla on suurempi vaikutus esiintyvyyteen </a:t>
            </a:r>
            <a:r>
              <a:rPr lang="fi-FI" sz="1200" b="0" i="0" u="none" strike="noStrike" dirty="0">
                <a:latin typeface="Calibri"/>
                <a:ea typeface="Calibri"/>
                <a:cs typeface="Calibri"/>
                <a:sym typeface="Calibri"/>
              </a:rPr>
              <a:t>ja FI:n</a:t>
            </a:r>
            <a:r>
              <a:rPr lang="fi-FI" sz="1200" b="0" i="0" u="none" strike="noStrike" dirty="0">
                <a:solidFill>
                  <a:schemeClr val="dk1"/>
                </a:solidFill>
                <a:latin typeface="Calibri"/>
                <a:ea typeface="Calibri"/>
                <a:cs typeface="Calibri"/>
                <a:sym typeface="Calibri"/>
              </a:rPr>
              <a:t> vaikutus näkyy erityisesti vanhuksilla. Mutta </a:t>
            </a:r>
            <a:r>
              <a:rPr lang="fi-FI" sz="1200" b="0" i="0" u="none" strike="noStrike" dirty="0">
                <a:latin typeface="Calibri"/>
                <a:ea typeface="Calibri"/>
                <a:cs typeface="Calibri"/>
                <a:sym typeface="Calibri"/>
              </a:rPr>
              <a:t>FI:tä</a:t>
            </a:r>
            <a:r>
              <a:rPr lang="fi-FI" sz="1200" b="0" i="0" u="none" strike="noStrike" dirty="0">
                <a:solidFill>
                  <a:srgbClr val="FF0000"/>
                </a:solidFill>
                <a:latin typeface="Calibri"/>
                <a:ea typeface="Calibri"/>
                <a:cs typeface="Calibri"/>
                <a:sym typeface="Calibri"/>
              </a:rPr>
              <a:t> </a:t>
            </a:r>
            <a:r>
              <a:rPr lang="fi-FI" sz="1200" b="0" i="0" u="none" strike="noStrike" dirty="0">
                <a:solidFill>
                  <a:schemeClr val="dk1"/>
                </a:solidFill>
                <a:latin typeface="Calibri"/>
                <a:ea typeface="Calibri"/>
                <a:cs typeface="Calibri"/>
                <a:sym typeface="Calibri"/>
              </a:rPr>
              <a:t>voi esiintyä kaiken ikäisillä, sekä miehillä että naisillä. </a:t>
            </a:r>
            <a:br>
              <a:rPr lang="fi-FI" sz="1200" b="0" i="0" u="none" strike="noStrike" dirty="0">
                <a:solidFill>
                  <a:schemeClr val="dk1"/>
                </a:solidFill>
                <a:latin typeface="Calibri"/>
                <a:ea typeface="Calibri"/>
                <a:cs typeface="Calibri"/>
                <a:sym typeface="Calibri"/>
              </a:rPr>
            </a:br>
            <a:r>
              <a:rPr lang="fi-FI" sz="1200" b="0" i="0" u="none" strike="noStrike" dirty="0">
                <a:solidFill>
                  <a:schemeClr val="dk1"/>
                </a:solidFill>
                <a:latin typeface="Calibri"/>
                <a:ea typeface="Calibri"/>
                <a:cs typeface="Calibri"/>
                <a:sym typeface="Calibri"/>
              </a:rPr>
              <a:t>Tuoreet tiedot laajasta epidemiologisesta maailmanlaajuisesta tutkimuksesta osoittavat, että 1,6 % väestöstä kärsii toiminnallisesta </a:t>
            </a:r>
            <a:r>
              <a:rPr lang="fi-FI" sz="1200" b="0" i="0" u="none" strike="noStrike" dirty="0">
                <a:latin typeface="Calibri"/>
                <a:ea typeface="Calibri"/>
                <a:cs typeface="Calibri"/>
                <a:sym typeface="Calibri"/>
              </a:rPr>
              <a:t>FI:stä </a:t>
            </a:r>
            <a:r>
              <a:rPr lang="fi-FI" sz="1200" b="0" i="0" u="none" strike="noStrike" dirty="0">
                <a:solidFill>
                  <a:schemeClr val="dk1"/>
                </a:solidFill>
                <a:latin typeface="Calibri"/>
                <a:ea typeface="Calibri"/>
                <a:cs typeface="Calibri"/>
                <a:sym typeface="Calibri"/>
              </a:rPr>
              <a:t>Rooma IV -kriteerien mukaan ja pois lukien taustalla olevat sairaudet, kuten orgaaniset tai rakenteelliset syyt, leikkaukset ja tulehdukselliset suolistosairaudet. Ero miesten ja naisten välillä </a:t>
            </a:r>
            <a:br>
              <a:rPr lang="fi-FI" sz="1200" b="0" i="0" u="none" strike="noStrike" dirty="0">
                <a:solidFill>
                  <a:schemeClr val="dk1"/>
                </a:solidFill>
                <a:latin typeface="Calibri"/>
                <a:ea typeface="Calibri"/>
                <a:cs typeface="Calibri"/>
                <a:sym typeface="Calibri"/>
              </a:rPr>
            </a:br>
            <a:r>
              <a:rPr lang="fi-FI" sz="1200" b="0" i="0" u="none" strike="noStrike" dirty="0">
                <a:solidFill>
                  <a:schemeClr val="dk1"/>
                </a:solidFill>
                <a:latin typeface="Calibri"/>
                <a:ea typeface="Calibri"/>
                <a:cs typeface="Calibri"/>
                <a:sym typeface="Calibri"/>
              </a:rPr>
              <a:t>on lähes olematon ja jos ollenkaan, miehet kärsivät toiminnallisesta </a:t>
            </a:r>
            <a:r>
              <a:rPr lang="fi-FI" sz="1200" b="0" i="0" u="none" strike="noStrike" dirty="0">
                <a:latin typeface="Calibri"/>
                <a:ea typeface="Calibri"/>
                <a:cs typeface="Calibri"/>
                <a:sym typeface="Calibri"/>
              </a:rPr>
              <a:t>FI:stä enemmän </a:t>
            </a:r>
            <a:r>
              <a:rPr lang="fi-FI" sz="1200" b="0" i="0" u="none" strike="noStrike" dirty="0">
                <a:solidFill>
                  <a:schemeClr val="dk1"/>
                </a:solidFill>
                <a:latin typeface="Calibri"/>
                <a:ea typeface="Calibri"/>
                <a:cs typeface="Calibri"/>
                <a:sym typeface="Calibri"/>
              </a:rPr>
              <a:t>(Sperber ym. Gastroenterology 2020). Vanhempi ikä korreloi </a:t>
            </a:r>
            <a:r>
              <a:rPr lang="fi-FI" sz="1200" b="0" i="0" u="none" strike="noStrike" dirty="0">
                <a:latin typeface="Calibri"/>
                <a:ea typeface="Calibri"/>
                <a:cs typeface="Calibri"/>
                <a:sym typeface="Calibri"/>
              </a:rPr>
              <a:t>FI:n </a:t>
            </a:r>
            <a:r>
              <a:rPr lang="fi-FI" sz="1200" b="0" i="0" u="none" strike="noStrike" dirty="0">
                <a:solidFill>
                  <a:schemeClr val="dk1"/>
                </a:solidFill>
                <a:latin typeface="Calibri"/>
                <a:ea typeface="Calibri"/>
                <a:cs typeface="Calibri"/>
                <a:sym typeface="Calibri"/>
              </a:rPr>
              <a:t>idiopaattisten syiden kanssa, ja väestön ikääntyessä tällaisten oireiden esiintyvyys lisääntyy. Laitoksissa vanhuksista tehdyssä tutkimuksessa 46 %:lla on vähintään yksi inkontinenssitapahtuma viikossa (</a:t>
            </a:r>
            <a:r>
              <a:rPr lang="fi-FI" sz="1200" b="0" i="0" u="none" strike="noStrike" dirty="0" err="1">
                <a:solidFill>
                  <a:schemeClr val="dk1"/>
                </a:solidFill>
                <a:latin typeface="Calibri"/>
                <a:ea typeface="Calibri"/>
                <a:cs typeface="Calibri"/>
                <a:sym typeface="Calibri"/>
              </a:rPr>
              <a:t>Deutekom</a:t>
            </a:r>
            <a:r>
              <a:rPr lang="fi-FI" sz="1200" b="0" i="0" u="none" strike="noStrike" dirty="0">
                <a:solidFill>
                  <a:schemeClr val="dk1"/>
                </a:solidFill>
                <a:latin typeface="Calibri"/>
                <a:ea typeface="Calibri"/>
                <a:cs typeface="Calibri"/>
                <a:sym typeface="Calibri"/>
              </a:rPr>
              <a:t> &amp; </a:t>
            </a:r>
            <a:r>
              <a:rPr lang="fi-FI" sz="1200" b="0" i="0" u="none" strike="noStrike" dirty="0" err="1">
                <a:solidFill>
                  <a:schemeClr val="dk1"/>
                </a:solidFill>
                <a:latin typeface="Calibri"/>
                <a:ea typeface="Calibri"/>
                <a:cs typeface="Calibri"/>
                <a:sym typeface="Calibri"/>
              </a:rPr>
              <a:t>Dobben</a:t>
            </a:r>
            <a:r>
              <a:rPr lang="fi-FI" sz="1200" b="0" i="0" u="none" strike="noStrike" dirty="0">
                <a:solidFill>
                  <a:schemeClr val="dk1"/>
                </a:solidFill>
                <a:latin typeface="Calibri"/>
                <a:ea typeface="Calibri"/>
                <a:cs typeface="Calibri"/>
                <a:sym typeface="Calibri"/>
              </a:rPr>
              <a:t> 2015).</a:t>
            </a:r>
          </a:p>
          <a:p>
            <a:pPr marL="0" lvl="0" indent="0" algn="l" rtl="0">
              <a:spcBef>
                <a:spcPts val="0"/>
              </a:spcBef>
              <a:spcAft>
                <a:spcPts val="0"/>
              </a:spcAft>
              <a:buNone/>
            </a:pPr>
            <a:endParaRPr lang="fi-FI"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sv-SE" sz="1200" b="0" i="0" u="none" strike="noStrike" dirty="0">
              <a:solidFill>
                <a:schemeClr val="dk1"/>
              </a:solidFill>
              <a:latin typeface="Calibri"/>
              <a:ea typeface="Calibri"/>
              <a:cs typeface="Calibri"/>
              <a:sym typeface="Calibri"/>
            </a:endParaRPr>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Dian tarkoitus: Esitellä ulosteen pidätyskyvyttömyyden esiintyvyys tietyissä potilasryhmissä. </a:t>
            </a:r>
          </a:p>
          <a:p>
            <a:pPr marL="0" lvl="0" indent="0" algn="l" rtl="0">
              <a:spcBef>
                <a:spcPts val="0"/>
              </a:spcBef>
              <a:spcAft>
                <a:spcPts val="0"/>
              </a:spcAft>
              <a:buNone/>
            </a:pPr>
            <a:endParaRPr lang="fi-FI"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Tietystä potilasryhmästä jopa 75 %:lla on ollut  ulosteenpidätyskkyvyttömyyden (FI) -jaksoja, kuten selkäydinvammautuneiden henkilöiden ollessa kyseessä. Spina Bifida -potilailla vaikea FI on yleinen ja liittyy pääasiassa peräsuolen poikkeavuuksiin, kuten peräaukon herkkyyden puuttumiseen tai alhaiseen maksimaaliseen tilavuuteen (Brochard et al. </a:t>
            </a:r>
            <a:r>
              <a:rPr lang="fi-FI" sz="1200" b="0" i="0" u="none" strike="noStrike" noProof="0" dirty="0" err="1">
                <a:solidFill>
                  <a:schemeClr val="dk1"/>
                </a:solidFill>
                <a:latin typeface="Calibri"/>
                <a:ea typeface="Calibri"/>
                <a:cs typeface="Calibri"/>
                <a:sym typeface="Calibri"/>
              </a:rPr>
              <a:t>Neurourol</a:t>
            </a:r>
            <a:r>
              <a:rPr lang="fi-FI" sz="1200" b="0" i="0" u="none" strike="noStrike" noProof="0" dirty="0">
                <a:solidFill>
                  <a:schemeClr val="dk1"/>
                </a:solidFill>
                <a:latin typeface="Calibri"/>
                <a:ea typeface="Calibri"/>
                <a:cs typeface="Calibri"/>
                <a:sym typeface="Calibri"/>
              </a:rPr>
              <a:t>. </a:t>
            </a:r>
            <a:r>
              <a:rPr lang="fi-FI" sz="1200" b="0" i="0" u="none" strike="noStrike" noProof="0" dirty="0" err="1">
                <a:solidFill>
                  <a:schemeClr val="dk1"/>
                </a:solidFill>
                <a:latin typeface="Calibri"/>
                <a:ea typeface="Calibri"/>
                <a:cs typeface="Calibri"/>
                <a:sym typeface="Calibri"/>
              </a:rPr>
              <a:t>Urodyn</a:t>
            </a:r>
            <a:r>
              <a:rPr lang="fi-FI" sz="1200" b="0" i="0" u="none" strike="noStrike" noProof="0" dirty="0">
                <a:solidFill>
                  <a:schemeClr val="dk1"/>
                </a:solidFill>
                <a:latin typeface="Calibri"/>
                <a:ea typeface="Calibri"/>
                <a:cs typeface="Calibri"/>
                <a:sym typeface="Calibri"/>
              </a:rPr>
              <a:t>. 2018 maaliskuu;37(3)). Neurogeenista suolen toimintahäiriötä havaitaan myös aivohalvauspotilailla, joista jopa 15 % kärsii kroonisesta FI:stä ja MS-potilaista jopa 50 %:lla on ollut FI jossain vaiheessa ja 25 %:lla on ollut FI jatkuvaa (Emmanuel. F1000Research 2019; </a:t>
            </a:r>
            <a:r>
              <a:rPr lang="fi-FI" sz="1200" b="0" i="0" u="none" strike="noStrike" noProof="0" dirty="0" err="1">
                <a:solidFill>
                  <a:schemeClr val="dk1"/>
                </a:solidFill>
                <a:latin typeface="Calibri"/>
                <a:ea typeface="Calibri"/>
                <a:cs typeface="Calibri"/>
                <a:sym typeface="Calibri"/>
              </a:rPr>
              <a:t>Preziosi</a:t>
            </a:r>
            <a:r>
              <a:rPr lang="fi-FI" sz="1200" b="0" i="0" u="none" strike="noStrike" noProof="0" dirty="0">
                <a:solidFill>
                  <a:schemeClr val="dk1"/>
                </a:solidFill>
                <a:latin typeface="Calibri"/>
                <a:ea typeface="Calibri"/>
                <a:cs typeface="Calibri"/>
                <a:sym typeface="Calibri"/>
              </a:rPr>
              <a:t> et al. Degeneratiiviset neurologiset ja neuromuskulaariset sairaudet 2018:8).</a:t>
            </a:r>
            <a:endParaRPr lang="en-US" sz="1200" b="0" i="0" u="none" strike="noStrike" noProof="0" dirty="0">
              <a:solidFill>
                <a:schemeClr val="dk1"/>
              </a:solidFill>
              <a:latin typeface="Calibri"/>
              <a:ea typeface="Calibri"/>
              <a:cs typeface="Calibri"/>
              <a:sym typeface="Calibri"/>
            </a:endParaRPr>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Dian tarkoitus: Ulosteinkontinenssi (FI) vaikuttaa yksilöön monella eri tavalla. </a:t>
            </a:r>
            <a:br>
              <a:rPr lang="fi-FI" sz="1200" b="0" i="0" u="none" strike="noStrike" noProof="0" dirty="0">
                <a:solidFill>
                  <a:schemeClr val="dk1"/>
                </a:solidFill>
                <a:latin typeface="Calibri"/>
                <a:ea typeface="Calibri"/>
                <a:cs typeface="Calibri"/>
                <a:sym typeface="Calibri"/>
              </a:rPr>
            </a:br>
            <a:r>
              <a:rPr lang="fi-FI" sz="1200" b="0" i="0" u="none" strike="noStrike" noProof="0" dirty="0">
                <a:solidFill>
                  <a:schemeClr val="dk1"/>
                </a:solidFill>
                <a:latin typeface="Calibri"/>
                <a:ea typeface="Calibri"/>
                <a:cs typeface="Calibri"/>
                <a:sym typeface="Calibri"/>
              </a:rPr>
              <a:t>FI:n seuraukset (Saldana Ruiz &amp; Kaiser, World Journal of Gastroenterology 2017):</a:t>
            </a:r>
          </a:p>
          <a:p>
            <a:pPr marL="285750" lvl="0" indent="-285750" algn="l" rtl="0">
              <a:spcBef>
                <a:spcPts val="0"/>
              </a:spcBef>
              <a:spcAft>
                <a:spcPts val="0"/>
              </a:spcAft>
              <a:buAutoNum type="romanUcPeriod"/>
            </a:pPr>
            <a:r>
              <a:rPr lang="fi-FI" sz="1200" b="0" i="0" u="none" strike="noStrike" noProof="0" dirty="0">
                <a:solidFill>
                  <a:schemeClr val="dk1"/>
                </a:solidFill>
                <a:latin typeface="Calibri"/>
                <a:ea typeface="Calibri"/>
                <a:cs typeface="Calibri"/>
                <a:sym typeface="Calibri"/>
              </a:rPr>
              <a:t>Kliiniset seuraukset: potilaille voi kehittyä toissijaisia lääketieteellisiä sairauksia, kuten ihon heikkenemistä, virtsatietulehdusta, maseraatiota (ihon pehmeneminen ja </a:t>
            </a:r>
            <a:r>
              <a:rPr lang="fi-FI" sz="1200" b="0" i="0" u="none" strike="noStrike" noProof="0" dirty="0">
                <a:latin typeface="Calibri"/>
                <a:ea typeface="Calibri"/>
                <a:cs typeface="Calibri"/>
                <a:sym typeface="Calibri"/>
              </a:rPr>
              <a:t>vaaleneminen </a:t>
            </a:r>
            <a:r>
              <a:rPr lang="fi-FI" sz="1200" b="0" i="0" u="none" strike="noStrike" noProof="0" dirty="0">
                <a:solidFill>
                  <a:schemeClr val="dk1"/>
                </a:solidFill>
                <a:latin typeface="Calibri"/>
                <a:ea typeface="Calibri"/>
                <a:cs typeface="Calibri"/>
                <a:sym typeface="Calibri"/>
              </a:rPr>
              <a:t>jatkuvan kosteuden vuoksi)</a:t>
            </a:r>
          </a:p>
          <a:p>
            <a:pPr marL="285750" lvl="0" indent="-285750" algn="l" rtl="0">
              <a:spcBef>
                <a:spcPts val="0"/>
              </a:spcBef>
              <a:spcAft>
                <a:spcPts val="0"/>
              </a:spcAft>
              <a:buAutoNum type="romanUcPeriod"/>
            </a:pPr>
            <a:r>
              <a:rPr lang="fi-FI" sz="1200" b="0" i="0" u="none" strike="noStrike" noProof="0" dirty="0">
                <a:solidFill>
                  <a:schemeClr val="dk1"/>
                </a:solidFill>
                <a:latin typeface="Calibri"/>
                <a:ea typeface="Calibri"/>
                <a:cs typeface="Calibri"/>
                <a:sym typeface="Calibri"/>
              </a:rPr>
              <a:t>Potilaille aiheutuu huomattavia suoria ja epäsuoria taloudellisia kuluja (mm. kustannukset vaatteista), palkan/työpaikan menetyksiä</a:t>
            </a:r>
            <a:r>
              <a:rPr lang="fi-FI" sz="1200" b="0" i="0" u="none" strike="noStrike" noProof="0" dirty="0">
                <a:latin typeface="Calibri"/>
                <a:ea typeface="Calibri"/>
                <a:cs typeface="Calibri"/>
                <a:sym typeface="Calibri"/>
              </a:rPr>
              <a:t>, inkontinenssisuojista aiheutuvat kulut</a:t>
            </a:r>
          </a:p>
          <a:p>
            <a:pPr marL="285750" lvl="0" indent="-285750" algn="l" rtl="0">
              <a:spcBef>
                <a:spcPts val="0"/>
              </a:spcBef>
              <a:spcAft>
                <a:spcPts val="0"/>
              </a:spcAft>
              <a:buAutoNum type="romanUcPeriod"/>
            </a:pPr>
            <a:r>
              <a:rPr lang="fi-FI" sz="1200" b="0" i="0" u="none" strike="noStrike" noProof="0" dirty="0">
                <a:solidFill>
                  <a:schemeClr val="dk1"/>
                </a:solidFill>
                <a:latin typeface="Calibri"/>
                <a:ea typeface="Calibri"/>
                <a:cs typeface="Calibri"/>
                <a:sym typeface="Calibri"/>
              </a:rPr>
              <a:t>yhteiskunnalle ja terveydenhuoltoon tuottavuuden menetyksen ja terveyskäyntien muodossa </a:t>
            </a:r>
          </a:p>
          <a:p>
            <a:pPr marL="285750" lvl="0" indent="-285750" algn="l" rtl="0">
              <a:spcBef>
                <a:spcPts val="0"/>
              </a:spcBef>
              <a:spcAft>
                <a:spcPts val="0"/>
              </a:spcAft>
              <a:buAutoNum type="romanUcPeriod"/>
            </a:pPr>
            <a:r>
              <a:rPr lang="fi-FI" sz="1200" b="1" i="0" u="none" strike="noStrike" noProof="0" dirty="0">
                <a:solidFill>
                  <a:schemeClr val="dk1"/>
                </a:solidFill>
                <a:latin typeface="Calibri"/>
                <a:ea typeface="Calibri"/>
                <a:cs typeface="Calibri"/>
                <a:sym typeface="Calibri"/>
              </a:rPr>
              <a:t>Mikä tärkeintä, sillä on merkittävä vaikutus elämänlaatuun</a:t>
            </a:r>
            <a:endParaRPr lang="en-US" sz="1200" b="1" i="0" u="none" strike="noStrike" noProof="0" dirty="0">
              <a:solidFill>
                <a:schemeClr val="dk1"/>
              </a:solidFill>
              <a:latin typeface="Calibri"/>
              <a:ea typeface="Calibri"/>
              <a:cs typeface="Calibri"/>
              <a:sym typeface="Calibri"/>
            </a:endParaRPr>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Dian </a:t>
            </a:r>
            <a:r>
              <a:rPr lang="sv-SE" dirty="0" err="1"/>
              <a:t>tarkoitus</a:t>
            </a:r>
            <a:r>
              <a:rPr lang="sv-SE" dirty="0"/>
              <a:t>: </a:t>
            </a:r>
            <a:r>
              <a:rPr lang="fi-FI" dirty="0"/>
              <a:t>Kielteinen vaikutus elämänlaatuun liittyy useisiin tekijöihin.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Ulosteenpidätyskyvyttömyys (FI) voi vaikuttaa haitallisesti elämänlaatuun, mikä johtaa hämmennykseen ja sosiaaliseen eristäytymiseen. FI esiintyy useammin iäkkäillä aikuisilla ja on yleinen syy hoitokotiin lähetteisiin sekä lisää omaishoitajien taakkaa ja hankaloittaa ihmissuhteita. FI voi myös haitata sekä potilaan että hoitajan työkykyä. Ja vaikka hoitoja olisi tarjolla useita, useimmat FI:n sairastuneista hoitavat itseään eivätkä usein ilmoita oireistaan terveydenhuollon tarjoajalle.</a:t>
            </a:r>
            <a:endParaRPr lang="sv-SE" dirty="0"/>
          </a:p>
          <a:p>
            <a:pPr marL="0" lvl="0" indent="0" algn="l" rtl="0">
              <a:spcBef>
                <a:spcPts val="0"/>
              </a:spcBef>
              <a:spcAft>
                <a:spcPts val="0"/>
              </a:spcAft>
              <a:buNone/>
            </a:pPr>
            <a:endParaRPr lang="sv-SE" dirty="0"/>
          </a:p>
          <a:p>
            <a:pPr marL="0" lvl="0" indent="0" algn="l" rtl="0">
              <a:spcBef>
                <a:spcPts val="0"/>
              </a:spcBef>
              <a:spcAft>
                <a:spcPts val="0"/>
              </a:spcAft>
              <a:buNone/>
            </a:pPr>
            <a:endParaRPr dirty="0"/>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i-FI" sz="1200" b="0" i="0" u="none" strike="noStrike" noProof="0" dirty="0">
                <a:solidFill>
                  <a:schemeClr val="dk1"/>
                </a:solidFill>
                <a:latin typeface="+mn-lt"/>
                <a:ea typeface="Calibri"/>
                <a:cs typeface="Calibri"/>
                <a:sym typeface="Calibri"/>
              </a:rPr>
              <a:t>Tämän esityksen tarkoituksena on antaa yleiskuva ulosteen pidätyskyvyttömyydestä; sen syy, levinneisyys ja hallinta. Suolen pidätyskyky on yksi perustavanlaatuisista odotuksistamme ja elämänlaadun peruselementti. Se heijastaa luottamusta siihen, että ulosteen havaitseminen ja hallintamekanismi on riittävä, jotta voidaan tietoisesti valita oikea aika, paikka ja yksityisyys suolen tyhjentämiseksi (Saldana Ruiz &amp; Kaiser, World Journal of Gastroenterology 2017).</a:t>
            </a:r>
          </a:p>
          <a:p>
            <a:pPr marL="0" marR="0" lvl="0" indent="0" algn="l" rtl="0">
              <a:lnSpc>
                <a:spcPct val="100000"/>
              </a:lnSpc>
              <a:spcBef>
                <a:spcPts val="0"/>
              </a:spcBef>
              <a:spcAft>
                <a:spcPts val="0"/>
              </a:spcAft>
              <a:buClr>
                <a:schemeClr val="dk1"/>
              </a:buClr>
              <a:buSzPts val="1200"/>
              <a:buFont typeface="Calibri"/>
              <a:buNone/>
            </a:pPr>
            <a:endParaRPr lang="fi-FI" sz="1200" b="0" i="0" u="none" strike="noStrike" noProof="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i-FI" sz="1200" b="0" i="0" u="none" strike="noStrike" noProof="0" dirty="0">
                <a:solidFill>
                  <a:schemeClr val="dk1"/>
                </a:solidFill>
                <a:latin typeface="+mn-lt"/>
                <a:ea typeface="Calibri"/>
                <a:cs typeface="Calibri"/>
                <a:sym typeface="Calibri"/>
              </a:rPr>
              <a:t>Tämän esityksen on arvioinut terveydenhuollon ammattilainen.</a:t>
            </a:r>
            <a:endParaRPr lang="en-US" noProof="0"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Dian tarkoitus: Merkittävin seikka hallita ulosteinkontinenssia (FI) on alkaa puhua siitä. </a:t>
            </a:r>
          </a:p>
          <a:p>
            <a:pPr marL="0" lvl="0" indent="0" algn="l" rtl="0">
              <a:spcBef>
                <a:spcPts val="0"/>
              </a:spcBef>
              <a:spcAft>
                <a:spcPts val="0"/>
              </a:spcAft>
              <a:buNone/>
            </a:pPr>
            <a:endParaRPr lang="fi-FI"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Tieto muuttuneesta suoliston toiminnasta on tärkeä ensimmäinen askel ulosteenpidätyskyvyttömyyden arvioinnissa ja hoidossa. Oireet, kuten ummetus ja muuttunut suoliston toiminta, liittyvät yleensä </a:t>
            </a:r>
            <a:r>
              <a:rPr lang="fi-FI" sz="1200" b="0" i="0" u="none" strike="noStrike" noProof="0" dirty="0">
                <a:latin typeface="Calibri"/>
                <a:ea typeface="Calibri"/>
                <a:cs typeface="Calibri"/>
                <a:sym typeface="Calibri"/>
              </a:rPr>
              <a:t>FI:hen</a:t>
            </a:r>
            <a:r>
              <a:rPr lang="fi-FI" sz="1200" b="0" i="0" u="none" strike="noStrike" noProof="0" dirty="0">
                <a:solidFill>
                  <a:schemeClr val="dk1"/>
                </a:solidFill>
                <a:latin typeface="Calibri"/>
                <a:ea typeface="Calibri"/>
                <a:cs typeface="Calibri"/>
                <a:sym typeface="Calibri"/>
              </a:rPr>
              <a:t>, mutta potilaat eivät usein ilmoita oireista. </a:t>
            </a:r>
            <a:r>
              <a:rPr lang="fi-FI" sz="1200" b="0" i="0" u="none" strike="noStrike" noProof="0" dirty="0">
                <a:latin typeface="Calibri"/>
                <a:ea typeface="Calibri"/>
                <a:cs typeface="Calibri"/>
                <a:sym typeface="Calibri"/>
              </a:rPr>
              <a:t>Jotta FI:tä voidaan hallita</a:t>
            </a:r>
            <a:r>
              <a:rPr lang="fi-FI" sz="1200" b="0" i="0" u="none" strike="noStrike" noProof="0" dirty="0">
                <a:solidFill>
                  <a:schemeClr val="dk1"/>
                </a:solidFill>
                <a:latin typeface="Calibri"/>
                <a:ea typeface="Calibri"/>
                <a:cs typeface="Calibri"/>
                <a:sym typeface="Calibri"/>
              </a:rPr>
              <a:t>, oire on tunnistettava. Alle kolmannes </a:t>
            </a:r>
            <a:br>
              <a:rPr lang="fi-FI" sz="1200" b="0" i="0" u="none" strike="noStrike" noProof="0" dirty="0">
                <a:solidFill>
                  <a:schemeClr val="dk1"/>
                </a:solidFill>
                <a:latin typeface="Calibri"/>
                <a:ea typeface="Calibri"/>
                <a:cs typeface="Calibri"/>
                <a:sym typeface="Calibri"/>
              </a:rPr>
            </a:br>
            <a:r>
              <a:rPr lang="fi-FI" sz="1200" b="0" i="0" u="none" strike="noStrike" noProof="0" dirty="0">
                <a:solidFill>
                  <a:schemeClr val="dk1"/>
                </a:solidFill>
                <a:latin typeface="Calibri"/>
                <a:ea typeface="Calibri"/>
                <a:cs typeface="Calibri"/>
                <a:sym typeface="Calibri"/>
              </a:rPr>
              <a:t>FI-potilaista on puhunut ongelmistaan jonkun terveydenhuollon tarjoajan kanssa. </a:t>
            </a:r>
            <a:br>
              <a:rPr lang="fi-FI" sz="1200" b="0" i="0" u="none" strike="noStrike" noProof="0" dirty="0">
                <a:solidFill>
                  <a:schemeClr val="dk1"/>
                </a:solidFill>
                <a:latin typeface="Calibri"/>
                <a:ea typeface="Calibri"/>
                <a:cs typeface="Calibri"/>
                <a:sym typeface="Calibri"/>
              </a:rPr>
            </a:br>
            <a:r>
              <a:rPr lang="fi-FI" sz="1200" b="0" i="0" u="none" strike="noStrike" noProof="0" dirty="0">
                <a:solidFill>
                  <a:schemeClr val="dk1"/>
                </a:solidFill>
                <a:latin typeface="Calibri"/>
                <a:ea typeface="Calibri"/>
                <a:cs typeface="Calibri"/>
                <a:sym typeface="Calibri"/>
              </a:rPr>
              <a:t>Tämä johtuu siitä, että palvelun tarjoajat harvoin seulovat FI:tä ja potilaat eivät vapaaehtoisesti kerro oireistaan.</a:t>
            </a: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noProof="0" dirty="0">
                <a:solidFill>
                  <a:schemeClr val="dk1"/>
                </a:solidFill>
                <a:latin typeface="Calibri"/>
                <a:ea typeface="Calibri"/>
                <a:cs typeface="Calibri"/>
                <a:sym typeface="Calibri"/>
              </a:rPr>
              <a:t>Dian tarkoitus: Ulosteenpidätyskyvyttömyyttä on eriasteista ja on tärkeää arvioida vaikeusaste tilan hallitsemiseksi. Vakavuuden arvioinnissa otetaan huomioon kaksi ensisijaista aluetta, jotka ovat:</a:t>
            </a:r>
          </a:p>
          <a:p>
            <a:r>
              <a:rPr lang="fi-FI" sz="1200" b="0" i="0" u="none" strike="noStrike" noProof="0" dirty="0">
                <a:solidFill>
                  <a:schemeClr val="dk1"/>
                </a:solidFill>
                <a:latin typeface="Calibri"/>
                <a:ea typeface="Calibri"/>
                <a:cs typeface="Calibri"/>
                <a:sym typeface="Calibri"/>
              </a:rPr>
              <a:t>- Ulosteen karkailu– jossa arvioidaan ulosteen tyyppi ja/tai määrä</a:t>
            </a:r>
          </a:p>
          <a:p>
            <a:r>
              <a:rPr lang="fi-FI" sz="1200" b="0" i="0" u="none" strike="noStrike" noProof="0" dirty="0">
                <a:solidFill>
                  <a:schemeClr val="dk1"/>
                </a:solidFill>
                <a:latin typeface="Calibri"/>
                <a:ea typeface="Calibri"/>
                <a:cs typeface="Calibri"/>
                <a:sym typeface="Calibri"/>
              </a:rPr>
              <a:t>- Ulosteenpidätyskyvyttömyyden vaikutus selviytymismekanismien, </a:t>
            </a:r>
            <a:br>
              <a:rPr lang="fi-FI" sz="1200" b="0" i="0" u="none" strike="noStrike" noProof="0" dirty="0">
                <a:solidFill>
                  <a:schemeClr val="dk1"/>
                </a:solidFill>
                <a:latin typeface="Calibri"/>
                <a:ea typeface="Calibri"/>
                <a:cs typeface="Calibri"/>
                <a:sym typeface="Calibri"/>
              </a:rPr>
            </a:br>
            <a:r>
              <a:rPr lang="fi-FI" sz="1200" b="0" i="0" u="none" strike="noStrike" noProof="0" dirty="0">
                <a:solidFill>
                  <a:schemeClr val="dk1"/>
                </a:solidFill>
                <a:latin typeface="Calibri"/>
                <a:ea typeface="Calibri"/>
                <a:cs typeface="Calibri"/>
                <a:sym typeface="Calibri"/>
              </a:rPr>
              <a:t>kuten suojien käytön ja/tai elämäntapoihin liittyvien käyttäytymismuutosten avulla</a:t>
            </a:r>
          </a:p>
          <a:p>
            <a:endParaRPr lang="fi-FI" sz="1200" b="0" i="0" u="none" strike="noStrike" noProof="0" dirty="0">
              <a:solidFill>
                <a:schemeClr val="dk1"/>
              </a:solidFill>
              <a:latin typeface="Calibri"/>
              <a:ea typeface="Calibri"/>
              <a:cs typeface="Calibri"/>
              <a:sym typeface="Calibri"/>
            </a:endParaRPr>
          </a:p>
          <a:p>
            <a:endParaRPr lang="fi-FI" sz="1200" b="0" i="0" u="none" strike="noStrike" noProof="0" dirty="0">
              <a:solidFill>
                <a:schemeClr val="dk1"/>
              </a:solidFill>
              <a:latin typeface="Calibri"/>
              <a:ea typeface="Calibri"/>
              <a:cs typeface="Calibri"/>
              <a:sym typeface="Calibri"/>
            </a:endParaRPr>
          </a:p>
          <a:p>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Dian tarkoitus: Ulosteinkontinenssin (FI) hoito on samanlaista kuin muiden suolen toimintahäiriöiden, kuten ummetuksen, paitsi että ulosteinkontinenssituotteiden käyttäminen</a:t>
            </a:r>
            <a:r>
              <a:rPr lang="fi-FI" sz="1200" b="0" i="0" u="none" strike="noStrike" noProof="0" dirty="0">
                <a:solidFill>
                  <a:srgbClr val="FF0000"/>
                </a:solidFill>
                <a:latin typeface="Calibri"/>
                <a:ea typeface="Calibri"/>
                <a:cs typeface="Calibri"/>
                <a:sym typeface="Calibri"/>
              </a:rPr>
              <a:t> </a:t>
            </a:r>
            <a:r>
              <a:rPr lang="fi-FI" sz="1200" b="0" i="0" u="none" strike="noStrike" noProof="0" dirty="0">
                <a:latin typeface="Calibri"/>
                <a:ea typeface="Calibri"/>
                <a:cs typeface="Calibri"/>
                <a:sym typeface="Calibri"/>
              </a:rPr>
              <a:t>saattaa olla tarpeen</a:t>
            </a:r>
            <a:r>
              <a:rPr lang="fi-FI" sz="1200" b="0" i="0" u="none" strike="noStrike" noProof="0" dirty="0">
                <a:solidFill>
                  <a:schemeClr val="dk1"/>
                </a:solidFill>
                <a:latin typeface="Calibri"/>
                <a:ea typeface="Calibri"/>
                <a:cs typeface="Calibri"/>
                <a:sym typeface="Calibri"/>
              </a:rPr>
              <a:t>. </a:t>
            </a:r>
          </a:p>
          <a:p>
            <a:pPr marL="0" lvl="0" indent="0" algn="l" rtl="0">
              <a:spcBef>
                <a:spcPts val="0"/>
              </a:spcBef>
              <a:spcAft>
                <a:spcPts val="0"/>
              </a:spcAft>
              <a:buNone/>
            </a:pPr>
            <a:endParaRPr lang="fi-FI"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fi-FI" sz="1200" b="0" i="0" u="none" strike="noStrike" noProof="0" dirty="0">
                <a:solidFill>
                  <a:schemeClr val="dk1"/>
                </a:solidFill>
                <a:latin typeface="Calibri"/>
                <a:ea typeface="Calibri"/>
                <a:cs typeface="Calibri"/>
                <a:sym typeface="Calibri"/>
              </a:rPr>
              <a:t>Kirjallisuuden suositus on, että hoito tulisi yksilöidä alkaen konservatiivisista menetelmistä vaiheittaisesti. FI:n hallinta aloitetaan yleensä koulutuksella, ruokavalion muutoksilla, ihonhoidolla ja farmakologisilla aineilla, joilla muutetaan ulosteen kulkeutumista ja </a:t>
            </a:r>
            <a:r>
              <a:rPr lang="fi-FI" sz="1200" b="0" i="0" u="none" strike="noStrike" noProof="0" dirty="0">
                <a:latin typeface="Calibri"/>
                <a:ea typeface="Calibri"/>
                <a:cs typeface="Calibri"/>
                <a:sym typeface="Calibri"/>
              </a:rPr>
              <a:t>koostumusta.</a:t>
            </a:r>
            <a:r>
              <a:rPr lang="fi-FI" sz="1200" b="0" i="0" u="none" strike="noStrike" noProof="0" dirty="0">
                <a:solidFill>
                  <a:schemeClr val="dk1"/>
                </a:solidFill>
                <a:latin typeface="Calibri"/>
                <a:ea typeface="Calibri"/>
                <a:cs typeface="Calibri"/>
                <a:sym typeface="Calibri"/>
              </a:rPr>
              <a:t> Sen jälkeen lantionpohjan lihaskuntoutus biofeedbackilla ja peräsuolen huuhtelulla. Nämä toimenpiteet parantavat tai ratkaisevat oireita 50–80 prosentilla potilaista. Jos oireita ei saada helpotettua, lisävaihtoehtoja ovat emättimen pessaarin käyttö, useita minimaalisesti invasiivisia toimenpiteitä peräaukon kautta, neuromodulaatio ja invasiivisemmat kirurgiset vaihtoehdot, jotka parantavat oireita noin 85 %:lla potilaista. Toimenpiteiden tavoitteena on vähentää FI-jaksoja ja parantaa potilaan elämänlaatua. Hoidosta riippumatta potilaat eivät kuitenkaan välttämättä saavuta täydellistä pidätys-kyvyttömyyttä, ja heidän on ehkä jatkettava </a:t>
            </a:r>
            <a:r>
              <a:rPr lang="fi-FI" sz="1200" b="0" i="0" u="none" strike="noStrike" noProof="0" dirty="0">
                <a:latin typeface="Calibri"/>
                <a:ea typeface="Calibri"/>
                <a:cs typeface="Calibri"/>
                <a:sym typeface="Calibri"/>
              </a:rPr>
              <a:t>inkontinenssituotteiden käyttöä </a:t>
            </a:r>
            <a:br>
              <a:rPr lang="fi-FI" sz="1200" b="0" i="0" u="none" strike="noStrike" noProof="0" dirty="0">
                <a:solidFill>
                  <a:schemeClr val="dk1"/>
                </a:solidFill>
                <a:latin typeface="Calibri"/>
                <a:ea typeface="Calibri"/>
                <a:cs typeface="Calibri"/>
                <a:sym typeface="Calibri"/>
              </a:rPr>
            </a:br>
            <a:r>
              <a:rPr lang="fi-FI" sz="1200" b="0" i="0" u="none" strike="noStrike" noProof="0" dirty="0">
                <a:solidFill>
                  <a:schemeClr val="dk1"/>
                </a:solidFill>
                <a:latin typeface="Calibri"/>
                <a:ea typeface="Calibri"/>
                <a:cs typeface="Calibri"/>
                <a:sym typeface="Calibri"/>
              </a:rPr>
              <a:t>(O’Donnell, Journal for nurse practitioners 2020;16(8)).</a:t>
            </a: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Dian tarkoitus: Kuvailla ulosteinkontinenssin (FI) konservatiivista hoitamista.</a:t>
            </a:r>
          </a:p>
          <a:p>
            <a:endParaRPr lang="fi-FI" dirty="0"/>
          </a:p>
          <a:p>
            <a:r>
              <a:rPr lang="fi-FI" dirty="0"/>
              <a:t>Monet potilaat ovat riippuvaisia erilaisista suojista suolisto-ongelmiensa hallitsemiseksi. Inkontinenssin apuvälineet, kuten peräaukon/peräsuolen tamponit, ovat passiivinen este, joka auttaa ehkäisemään FI:tä, ja se tarjoaa välittömiä tuloksia ja voi olla erillinen hoito tai voidaan käyttää yhdessä muiden hoitojen, kuten biopalautteen, ruokavaliomuutosten ja/tai lääkityksen kanssa.</a:t>
            </a:r>
            <a:endParaRPr lang="sv-SE" dirty="0"/>
          </a:p>
          <a:p>
            <a:endParaRPr lang="sv-SE" dirty="0"/>
          </a:p>
          <a:p>
            <a:endParaRPr lang="sv-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i-FI" sz="1200" b="0" i="0" u="none" strike="noStrike" dirty="0">
                <a:solidFill>
                  <a:schemeClr val="dk1"/>
                </a:solidFill>
                <a:latin typeface="Calibri"/>
                <a:ea typeface="Calibri"/>
                <a:cs typeface="Calibri"/>
                <a:sym typeface="Calibri"/>
              </a:rPr>
              <a:t>Rektaaliset insertit/peräaukon tamponit on suunniteltu tilapäisesti </a:t>
            </a:r>
            <a:r>
              <a:rPr lang="fi-FI" sz="1200" b="0" i="0" u="none" strike="noStrike" dirty="0">
                <a:latin typeface="Calibri"/>
                <a:ea typeface="Calibri"/>
                <a:cs typeface="Calibri"/>
                <a:sym typeface="Calibri"/>
              </a:rPr>
              <a:t>pidettäväksi peräaukon kanavassa ulostevuotojen estämiseksi</a:t>
            </a:r>
            <a:r>
              <a:rPr lang="fi-FI" sz="1200" b="0" i="0" u="none" strike="noStrike" dirty="0">
                <a:solidFill>
                  <a:schemeClr val="dk1"/>
                </a:solidFill>
                <a:latin typeface="Calibri"/>
                <a:ea typeface="Calibri"/>
                <a:cs typeface="Calibri"/>
                <a:sym typeface="Calibri"/>
              </a:rPr>
              <a:t>, ja niitä voidaan käyttää korvaamaan muita ulosteinkontinenssin (FI) hoitomuotoja tai lisänä olemassa oleviin hoito-ohjelmiin, mikä lisää turvallisuutta. Anaalitamponien käyttö liittyy huonoon siedettävyyteen, joka johtuu epämukavuudesta ja siitä, että laite ei pysy paikallaan. Siksi on kehitetty useita uusia ulosteinkontinenssitamponeja, joissa on huomioitu anatomia paremmin. </a:t>
            </a:r>
            <a:endParaRPr lang="sv-SE"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noProof="0" dirty="0"/>
              <a:t>Dian tarkoitus: Suolihuuhtelun tehokkuus ulosteinkontinenssin (FI) hallinnassa. </a:t>
            </a:r>
          </a:p>
          <a:p>
            <a:pPr marL="0" lvl="0" indent="0" algn="l" rtl="0">
              <a:spcBef>
                <a:spcPts val="0"/>
              </a:spcBef>
              <a:spcAft>
                <a:spcPts val="0"/>
              </a:spcAft>
              <a:buNone/>
            </a:pPr>
            <a:endParaRPr lang="fi-FI" noProof="0" dirty="0"/>
          </a:p>
          <a:p>
            <a:pPr marL="0" lvl="0" indent="0" algn="l" rtl="0">
              <a:spcBef>
                <a:spcPts val="0"/>
              </a:spcBef>
              <a:spcAft>
                <a:spcPts val="0"/>
              </a:spcAft>
              <a:buNone/>
            </a:pPr>
            <a:r>
              <a:rPr lang="fi-FI" noProof="0" dirty="0"/>
              <a:t>Suolihuuhtelu on menetelmä estää FI johtamalla haaleaa vettä peräsuoleen ja paksusuolen alaosaan suolen sisällön tyhjentämiseksi. Käytetyn vesimäärän mukaan suolisto tyhjennetään siten, että se estää FI:tä jopa kaksi päivää. </a:t>
            </a:r>
            <a:br>
              <a:rPr lang="fi-FI" noProof="0" dirty="0"/>
            </a:br>
            <a:r>
              <a:rPr lang="fi-FI" noProof="0" dirty="0"/>
              <a:t>Katsauksessa 17 tutkimuksesta, joihin kuului yhteensä 1229 henkilöä, FI parani </a:t>
            </a:r>
            <a:br>
              <a:rPr lang="fi-FI" noProof="0" dirty="0"/>
            </a:br>
            <a:r>
              <a:rPr lang="fi-FI" noProof="0" dirty="0"/>
              <a:t>47 %:lla NBD-potilaista käytettäessä </a:t>
            </a:r>
            <a:r>
              <a:rPr lang="fi-FI" dirty="0"/>
              <a:t>suolihuuhtelua </a:t>
            </a:r>
            <a:br>
              <a:rPr lang="fi-FI" dirty="0"/>
            </a:br>
            <a:r>
              <a:rPr lang="fi-FI" noProof="0" dirty="0"/>
              <a:t>(Christensen &amp; Krogh. </a:t>
            </a:r>
            <a:r>
              <a:rPr lang="fi-FI" noProof="0" dirty="0" err="1"/>
              <a:t>Scand</a:t>
            </a:r>
            <a:r>
              <a:rPr lang="fi-FI" noProof="0" dirty="0"/>
              <a:t>. J. </a:t>
            </a:r>
            <a:r>
              <a:rPr lang="fi-FI" noProof="0" dirty="0" err="1"/>
              <a:t>Gastroenter</a:t>
            </a:r>
            <a:r>
              <a:rPr lang="fi-FI" noProof="0" dirty="0"/>
              <a:t>. 2010;45:517-527).</a:t>
            </a:r>
            <a:endParaRPr lang="en-US" noProof="0" dirty="0"/>
          </a:p>
          <a:p>
            <a:pPr marL="0" lvl="0" indent="0" algn="l" rtl="0">
              <a:spcBef>
                <a:spcPts val="0"/>
              </a:spcBef>
              <a:spcAft>
                <a:spcPts val="0"/>
              </a:spcAft>
              <a:buNone/>
            </a:pPr>
            <a:endParaRPr lang="en-US" noProof="0" dirty="0"/>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43ED51E-1FD3-4822-A101-C8F8A6909644}" type="slidenum">
              <a:rPr lang="sv-SE" smtClean="0"/>
              <a:t>3</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1529712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noProof="0" dirty="0"/>
              <a:t>Dian tarkoitus: määritellä ja kuvailla ulosteen pidätyskyvyttömyyden merkitys. Määritelmän lisäksi siihen on liitetty aika- ja ikätekijä. Aikatekijänä on, että oireet </a:t>
            </a:r>
            <a:br>
              <a:rPr lang="fi-FI" noProof="0" dirty="0"/>
            </a:br>
            <a:r>
              <a:rPr lang="fi-FI" noProof="0" dirty="0"/>
              <a:t>ovat kestäneet vähintään kuukauden ja vähintään 4 vuoden ikä, jolloin pidätyskyvyn hallinta on saavutettu. Tätä määritelmää ei aina käytetä</a:t>
            </a:r>
            <a:r>
              <a:rPr lang="fi-FI" baseline="0" noProof="0" dirty="0"/>
              <a:t> – jotkut </a:t>
            </a:r>
            <a:r>
              <a:rPr lang="fi-FI" noProof="0" dirty="0"/>
              <a:t>määrittelevät ulosteinkontinenssin vain ulosteen karkailuksi ja suolistokaasun ja</a:t>
            </a:r>
            <a:r>
              <a:rPr lang="fi-FI" baseline="0" noProof="0" dirty="0"/>
              <a:t> </a:t>
            </a:r>
          </a:p>
          <a:p>
            <a:pPr marL="0" lvl="0" indent="0" algn="l" rtl="0">
              <a:spcBef>
                <a:spcPts val="0"/>
              </a:spcBef>
              <a:spcAft>
                <a:spcPts val="0"/>
              </a:spcAft>
              <a:buNone/>
            </a:pPr>
            <a:r>
              <a:rPr lang="fi-FI" baseline="0" noProof="0" dirty="0"/>
              <a:t>–liman karkailuun käytetään </a:t>
            </a:r>
            <a:r>
              <a:rPr lang="fi-FI" noProof="0" dirty="0"/>
              <a:t>muita termejä, kuten peräaukon inkontinenssi. </a:t>
            </a:r>
          </a:p>
          <a:p>
            <a:pPr marL="0" lvl="0" indent="0" algn="l" rtl="0">
              <a:spcBef>
                <a:spcPts val="0"/>
              </a:spcBef>
              <a:spcAft>
                <a:spcPts val="0"/>
              </a:spcAft>
              <a:buNone/>
            </a:pPr>
            <a:endParaRPr lang="fi-FI" noProof="0" dirty="0"/>
          </a:p>
          <a:p>
            <a:pPr marL="0" lvl="0" indent="0" algn="l" rtl="0">
              <a:spcBef>
                <a:spcPts val="0"/>
              </a:spcBef>
              <a:spcAft>
                <a:spcPts val="0"/>
              </a:spcAft>
              <a:buNone/>
            </a:pPr>
            <a:r>
              <a:rPr lang="fi-FI" noProof="0" dirty="0"/>
              <a:t>Ei pidä unohtaa, että ulosteinkontinenssi</a:t>
            </a:r>
            <a:r>
              <a:rPr lang="fi-FI" baseline="0" noProof="0" dirty="0"/>
              <a:t> </a:t>
            </a:r>
            <a:r>
              <a:rPr lang="fi-FI" noProof="0" dirty="0"/>
              <a:t>voi olla oire vakavasta sairaudesta, </a:t>
            </a:r>
            <a:br>
              <a:rPr lang="fi-FI" noProof="0" dirty="0"/>
            </a:br>
            <a:r>
              <a:rPr lang="fi-FI" noProof="0" dirty="0"/>
              <a:t>kuten kasvaimesta tai tulehdussairaudesta.</a:t>
            </a:r>
          </a:p>
          <a:p>
            <a:pPr marL="0" lvl="0" indent="0" algn="l" rtl="0">
              <a:spcBef>
                <a:spcPts val="0"/>
              </a:spcBef>
              <a:spcAft>
                <a:spcPts val="0"/>
              </a:spcAft>
              <a:buNone/>
            </a:pPr>
            <a:endParaRPr lang="en-US" noProof="0"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733213" y="4400549"/>
            <a:ext cx="5486400" cy="435059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noProof="0" dirty="0"/>
              <a:t>Dian tarkoitus: kuvailla eri ulosteen pidätyskyvyttömyystyyppejä </a:t>
            </a:r>
          </a:p>
          <a:p>
            <a:pPr marL="0" lvl="0" indent="0" algn="l" rtl="0">
              <a:spcBef>
                <a:spcPts val="0"/>
              </a:spcBef>
              <a:spcAft>
                <a:spcPts val="0"/>
              </a:spcAft>
              <a:buNone/>
            </a:pPr>
            <a:endParaRPr lang="fi-FI" dirty="0"/>
          </a:p>
          <a:p>
            <a:pPr marL="0" lvl="0" indent="0" algn="l" rtl="0">
              <a:spcBef>
                <a:spcPts val="0"/>
              </a:spcBef>
              <a:spcAft>
                <a:spcPts val="0"/>
              </a:spcAft>
              <a:buNone/>
            </a:pPr>
            <a:r>
              <a:rPr lang="fi-FI" noProof="0" dirty="0"/>
              <a:t>Ulosteenpidätyskyvyttömyys on yhteisnimi, jota käytetään ulosteen karkailemisesta.  Usein käytetään muita sanoja, kuten peräaukon inkontinenssi eli inkontinenssi, johon liittyy sekä kaasun että ulosteen karkailu. Suolistokaasun inkontinenssi voi olla ensimmäinen merkki ennen ulosteenpidätyskyvyttömyyttä.</a:t>
            </a:r>
          </a:p>
          <a:p>
            <a:pPr marL="0" lvl="0" indent="0" algn="l" rtl="0">
              <a:spcBef>
                <a:spcPts val="0"/>
              </a:spcBef>
              <a:spcAft>
                <a:spcPts val="0"/>
              </a:spcAft>
              <a:buNone/>
            </a:pPr>
            <a:endParaRPr lang="fi-FI" dirty="0"/>
          </a:p>
          <a:p>
            <a:pPr marL="0" lvl="0" indent="0" algn="l" rtl="0">
              <a:spcBef>
                <a:spcPts val="0"/>
              </a:spcBef>
              <a:spcAft>
                <a:spcPts val="0"/>
              </a:spcAft>
              <a:buNone/>
            </a:pPr>
            <a:r>
              <a:rPr lang="fi-FI" noProof="0" dirty="0"/>
              <a:t>Pakko- ja passiivinen inkontinenssi kuvaa erilaisia ​​ulosteenpidätyskyvyttömyyden oireita. Passiivinen inkontinenssi on ulosteinkontinenssi ilman tarvetta ulostaa, kun taas pakkoinkontinenssi on äkillinen ulostamistarve vaikka aika ja paikka ei ole sopiva.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T</a:t>
            </a:r>
            <a:r>
              <a:rPr lang="fi-FI" noProof="0" dirty="0"/>
              <a:t>ahatonta suolesta tapahtuvaa karkailua kutsutaan yleisesti ulosteen pidätyskyvyttömyydeksi ja potilaat pitävät sitä parempana kuvaamaan tilaansa.</a:t>
            </a:r>
          </a:p>
          <a:p>
            <a:pPr marL="0" lvl="0" indent="0" algn="l" rtl="0">
              <a:spcBef>
                <a:spcPts val="0"/>
              </a:spcBef>
              <a:spcAft>
                <a:spcPts val="0"/>
              </a:spcAft>
              <a:buNone/>
            </a:pPr>
            <a:endParaRPr lang="fi-FI" dirty="0"/>
          </a:p>
          <a:p>
            <a:pPr marL="0" lvl="0" indent="0" algn="l" rtl="0">
              <a:spcBef>
                <a:spcPts val="0"/>
              </a:spcBef>
              <a:spcAft>
                <a:spcPts val="0"/>
              </a:spcAft>
              <a:buNone/>
            </a:pPr>
            <a:r>
              <a:rPr lang="fi-FI" noProof="0" dirty="0"/>
              <a:t>Ylivuotoinkontinenssia esiintyy, kun potilaalla on ummetusta suuren, mahdollisesti kovettuneen ulostemassan vuoksi, ja nestemäiset ulosteet voivat kulkeutua pakkautuneen ulosteen ohi. </a:t>
            </a:r>
          </a:p>
          <a:p>
            <a:pPr marL="0" lvl="0" indent="0" algn="l" rtl="0">
              <a:spcBef>
                <a:spcPts val="0"/>
              </a:spcBef>
              <a:spcAft>
                <a:spcPts val="0"/>
              </a:spcAft>
              <a:buNone/>
            </a:pPr>
            <a:endParaRPr lang="fi-FI" dirty="0"/>
          </a:p>
          <a:p>
            <a:pPr marL="0" lvl="0" indent="0" algn="l" rtl="0">
              <a:spcBef>
                <a:spcPts val="0"/>
              </a:spcBef>
              <a:spcAft>
                <a:spcPts val="0"/>
              </a:spcAft>
              <a:buNone/>
            </a:pPr>
            <a:r>
              <a:rPr lang="fi-FI" noProof="0" dirty="0"/>
              <a:t>Lapsilla ulosteenpidätyskyvyttömyys (tahdonalainen tai tahaton) nähdään yleensä ongelmana vasta yli neljän vuoden iässä. Encopresiaa (tai tuhrimista) käytetään usein kuvaamaan ulosteinkontinenssia lapsilla, joilla ei ole anatomisia vikoja, kun taas pseudoinkontinenssia käytetään, kun lapsilla on anatominen vika, kuten laajentunut sigmoidinen paksusuolen tai peräaukon ahtauma.</a:t>
            </a:r>
          </a:p>
          <a:p>
            <a:pPr marL="0" lvl="0" indent="0" algn="l" rtl="0">
              <a:spcBef>
                <a:spcPts val="0"/>
              </a:spcBef>
              <a:spcAft>
                <a:spcPts val="0"/>
              </a:spcAft>
              <a:buNone/>
            </a:pPr>
            <a:endParaRPr lang="fi-FI"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176894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13" marR="0" lvl="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Dian tarkoitus: Kuvaa anatomiaa ja fysiologiaa, jota tarvitaan </a:t>
            </a:r>
            <a:r>
              <a:rPr lang="fi-FI" dirty="0" err="1"/>
              <a:t>kontinenssiin</a:t>
            </a:r>
            <a:r>
              <a:rPr lang="fi-FI" dirty="0"/>
              <a:t> – peräaukon anaalikanavan sulkijalihakset on suunniteltu estämään ei-toivottu vuoto suolesta. </a:t>
            </a:r>
          </a:p>
          <a:p>
            <a:pPr marL="87313" marR="0" lvl="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dirty="0"/>
          </a:p>
          <a:p>
            <a:pPr marL="87313" marR="0" lvl="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Luotamme kahteen sulkijalihakseen vuotojen estämisessä. Sisäinen peräaukon sulkijalihas (IAS) on ohut lihas, joka kietoutuu peräaukon ympärille, eikä sitä voida kontrolloida tahdonalaisesti. Tällä sulkijalihaksella on lepotiiviys, jonka tarkoitus on estää pieniä määriä nestettä ja kaasua karkaamasta odottamatta levon ja unen aikana. Ulkoinen peräaukon sulkijalihas (EAS) on suuri paksu lihas, joka on kietoutunut </a:t>
            </a:r>
            <a:r>
              <a:rPr lang="fi-FI" dirty="0" err="1"/>
              <a:t>IAS:n</a:t>
            </a:r>
            <a:r>
              <a:rPr lang="fi-FI" dirty="0"/>
              <a:t> ympärille. </a:t>
            </a:r>
            <a:r>
              <a:rPr lang="fi-FI" dirty="0" err="1"/>
              <a:t>EAS:sta</a:t>
            </a:r>
            <a:r>
              <a:rPr lang="fi-FI" dirty="0"/>
              <a:t> voidaan ohjata tahdonalaisesti. Sulkijalihasten normaali toiminta on, että IAS rentoutuu refleksin avulla, kun uloste kerääntyy ja peräsuoli on venynyt, mikä aiheuttaa tarvetta ulostaa. Jos ulostamistarvetta ei ole, EAS supistuu taitavasti ja estää mekaanisesti </a:t>
            </a:r>
            <a:r>
              <a:rPr lang="fi-FI" dirty="0" err="1"/>
              <a:t>IAS:n</a:t>
            </a:r>
            <a:r>
              <a:rPr lang="fi-FI" dirty="0"/>
              <a:t> rentoutumisen, kunnes EAS vapautuu vapaaehtoisella ohjauksella paikassa ja aikana, joka todetaan sopivaksi suolen tyhjentämiseen.</a:t>
            </a:r>
            <a:endParaRPr lang="en-US"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dirty="0"/>
              <a:t>Dian tarkoitus: Esitellä erilaisia ​​fysiologisia ja anatomisia toimintoja, joita tarvitaan kontinenssiin ja joihin ulosteen pidätyskyvyttömyys voi vaikuttaa.</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Ulosteen pidätyskyvyn edellyttämät fysiologiset ja anatomiset toiminnot voidaan lyhyesti kuvata säiliöksi, joka on laajeneva, tilava ja tyhjennettävissä sekä tehokas </a:t>
            </a:r>
            <a:br>
              <a:rPr lang="fi-FI" dirty="0"/>
            </a:br>
            <a:r>
              <a:rPr lang="fi-FI" dirty="0"/>
              <a:t>ja vapaaehtoisesti kontrolloitavissa oleva ulosvirtauksen este. Toinen tärkeä tekijä, joka saattaa olla merkittävä ulosteen pidättämiseksi, on ulosteen koostumus. </a:t>
            </a:r>
          </a:p>
          <a:p>
            <a:pPr marL="0" lvl="0" indent="0" algn="l" rtl="0">
              <a:spcBef>
                <a:spcPts val="0"/>
              </a:spcBef>
              <a:spcAft>
                <a:spcPts val="0"/>
              </a:spcAft>
              <a:buNone/>
            </a:pPr>
            <a:endParaRPr lang="fi-FI" dirty="0"/>
          </a:p>
          <a:p>
            <a:pPr marL="0" lvl="0" indent="0" algn="l" rtl="0">
              <a:spcBef>
                <a:spcPts val="0"/>
              </a:spcBef>
              <a:spcAft>
                <a:spcPts val="0"/>
              </a:spcAft>
              <a:buNone/>
            </a:pPr>
            <a:endParaRPr dirty="0"/>
          </a:p>
          <a:p>
            <a:pPr marL="171450" lvl="0" indent="-95250" algn="l" rtl="0">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water, aquatic mammal&#10;&#10;Description automatically generated">
            <a:extLst>
              <a:ext uri="{FF2B5EF4-FFF2-40B4-BE49-F238E27FC236}">
                <a16:creationId xmlns:a16="http://schemas.microsoft.com/office/drawing/2014/main" id="{63F7F47D-4769-47C6-BFAB-D061F612B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AF48E84A-CAA0-4E72-8DA4-733EAC0F2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66ACDB3F-E69A-43A5-B08A-4941A7C26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9" name="Picture 8" descr="Graphical user interface&#10;&#10;Description automatically generated with low confidence">
            <a:extLst>
              <a:ext uri="{FF2B5EF4-FFF2-40B4-BE49-F238E27FC236}">
                <a16:creationId xmlns:a16="http://schemas.microsoft.com/office/drawing/2014/main" id="{0BF20ECC-7ECD-4EDD-A110-7A225F46F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F6FD26C3-C65B-4392-93BC-46A9049F8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1"/>
        <p:cNvGrpSpPr/>
        <p:nvPr/>
      </p:nvGrpSpPr>
      <p:grpSpPr>
        <a:xfrm>
          <a:off x="0" y="0"/>
          <a:ext cx="0" cy="0"/>
          <a:chOff x="0" y="0"/>
          <a:chExt cx="0" cy="0"/>
        </a:xfrm>
      </p:grpSpPr>
      <p:pic>
        <p:nvPicPr>
          <p:cNvPr id="7" name="Picture 6" descr="A blue screen with white text&#10;&#10;Description automatically generated with low confidence">
            <a:extLst>
              <a:ext uri="{FF2B5EF4-FFF2-40B4-BE49-F238E27FC236}">
                <a16:creationId xmlns:a16="http://schemas.microsoft.com/office/drawing/2014/main" id="{79C97159-319F-45C4-AD89-4C9F6B282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aquatic mammal&#10;&#10;Description automatically generated">
            <a:extLst>
              <a:ext uri="{FF2B5EF4-FFF2-40B4-BE49-F238E27FC236}">
                <a16:creationId xmlns:a16="http://schemas.microsoft.com/office/drawing/2014/main" id="{8A1DFDD2-11C0-4BAD-B439-038C630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32832E4D-CDC3-44DF-A756-EE8D2E1C2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DF8CEF17-AA25-435D-B654-8ABFD2384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16FC78A5-49C4-40F0-B85C-25AC95123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954EDE21-5A5B-4B1F-B7D2-69EF58B2E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7" name="Picture 6" descr="Timeline&#10;&#10;Description automatically generated with medium confidence">
            <a:extLst>
              <a:ext uri="{FF2B5EF4-FFF2-40B4-BE49-F238E27FC236}">
                <a16:creationId xmlns:a16="http://schemas.microsoft.com/office/drawing/2014/main" id="{AEF7BB7E-DF03-4766-90C0-AABB70578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8"/>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CDBC3FB8-383B-4C20-AE84-69B14F695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5" name="Picture 4" descr="A blue body of water&#10;&#10;Description automatically generated with low confidence">
            <a:extLst>
              <a:ext uri="{FF2B5EF4-FFF2-40B4-BE49-F238E27FC236}">
                <a16:creationId xmlns:a16="http://schemas.microsoft.com/office/drawing/2014/main" id="{32697EDE-56D4-4928-A62C-85BD57AEF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8" name="Picture 7" descr="Graphical user interface&#10;&#10;Description automatically generated with low confidence">
            <a:extLst>
              <a:ext uri="{FF2B5EF4-FFF2-40B4-BE49-F238E27FC236}">
                <a16:creationId xmlns:a16="http://schemas.microsoft.com/office/drawing/2014/main" id="{ABF1E2B0-8034-454B-9CD1-FC691668E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with medium confidence">
            <a:extLst>
              <a:ext uri="{FF2B5EF4-FFF2-40B4-BE49-F238E27FC236}">
                <a16:creationId xmlns:a16="http://schemas.microsoft.com/office/drawing/2014/main" id="{DAB7FC3B-5C76-49A6-A854-C99CE8FE8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F9255EDB-2673-4C07-86E7-F84F6242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imeline&#10;&#10;Description automatically generated">
            <a:extLst>
              <a:ext uri="{FF2B5EF4-FFF2-40B4-BE49-F238E27FC236}">
                <a16:creationId xmlns:a16="http://schemas.microsoft.com/office/drawing/2014/main" id="{867E0030-1A38-4D52-BEFA-1B0ECE0D5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8FD6AC8B-99DC-4F0A-80DE-4C71701B4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F34E95F4-5056-4313-A946-387286CF4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7C874A8-2714-458A-AB52-8020F4E8F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B4A8C801-2172-4447-B3A6-E7F0C60F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blue body of water&#10;&#10;Description automatically generated with low confidence">
            <a:extLst>
              <a:ext uri="{FF2B5EF4-FFF2-40B4-BE49-F238E27FC236}">
                <a16:creationId xmlns:a16="http://schemas.microsoft.com/office/drawing/2014/main" id="{66199C63-298F-4890-808D-D1B7577EE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1E96D49-FC1A-4B05-9BDE-13AC3B864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C9D9F6DD-E4F7-4EFE-8831-20805C6C1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38F33089-5EF4-43CA-89AC-F4C19A5AF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2BF30DA-70AD-4B31-8A39-D1A02B10D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A472D1F6-42EA-41CF-85AA-F63BC070D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FBE6EDF4-5B82-47FB-82C7-717CBF728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CA0C7B07-050B-4543-AD43-95DA48B27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12ADAC4-58FF-4315-AB93-CFE6DD5E3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9B9C670E-12CA-4528-8DDF-C2A6C5B0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9"/>
        <p:cNvGrpSpPr/>
        <p:nvPr/>
      </p:nvGrpSpPr>
      <p:grpSpPr>
        <a:xfrm>
          <a:off x="0" y="0"/>
          <a:ext cx="0" cy="0"/>
          <a:chOff x="0" y="0"/>
          <a:chExt cx="0" cy="0"/>
        </a:xfrm>
      </p:grpSpPr>
      <p:pic>
        <p:nvPicPr>
          <p:cNvPr id="10" name="Picture 9" descr="A picture containing text, aquatic mammal&#10;&#10;Description automatically generated">
            <a:extLst>
              <a:ext uri="{FF2B5EF4-FFF2-40B4-BE49-F238E27FC236}">
                <a16:creationId xmlns:a16="http://schemas.microsoft.com/office/drawing/2014/main" id="{46951A92-3526-4058-8C75-14F8753E2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FACDFC-0E1F-4C17-8729-F60E4804049A}">
  <ds:schemaRefs>
    <ds:schemaRef ds:uri="http://schemas.microsoft.com/office/2006/metadata/properties"/>
    <ds:schemaRef ds:uri="http://purl.org/dc/dcmitype/"/>
    <ds:schemaRef ds:uri="http://purl.org/dc/terms/"/>
    <ds:schemaRef ds:uri="http://schemas.openxmlformats.org/package/2006/metadata/core-properties"/>
    <ds:schemaRef ds:uri="e36f2201-6998-4fe1-9097-f47f55ea788e"/>
    <ds:schemaRef ds:uri="http://schemas.microsoft.com/office/2006/documentManagement/types"/>
    <ds:schemaRef ds:uri="http://www.w3.org/XML/1998/namespace"/>
    <ds:schemaRef ds:uri="http://schemas.microsoft.com/office/infopath/2007/PartnerControls"/>
    <ds:schemaRef ds:uri="fc4a65d8-3370-4642-9d46-8e8a4077b185"/>
    <ds:schemaRef ds:uri="http://purl.org/dc/elements/1.1/"/>
  </ds:schemaRefs>
</ds:datastoreItem>
</file>

<file path=customXml/itemProps2.xml><?xml version="1.0" encoding="utf-8"?>
<ds:datastoreItem xmlns:ds="http://schemas.openxmlformats.org/officeDocument/2006/customXml" ds:itemID="{C78274F2-DDB7-4011-BCAF-32573C17A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C4DA7B-6535-4BB2-9059-0795306A99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1973</Words>
  <Application>Microsoft Office PowerPoint</Application>
  <PresentationFormat>Widescreen</PresentationFormat>
  <Paragraphs>100</Paragraphs>
  <Slides>33</Slides>
  <Notes>33</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33</vt:i4>
      </vt:variant>
    </vt:vector>
  </HeadingPairs>
  <TitlesOfParts>
    <vt:vector size="55"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2021-03-22T14:17:09Z</dcterms:created>
  <dcterms:modified xsi:type="dcterms:W3CDTF">2022-03-16T09:35:13Z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