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Lst>
  <p:notesMasterIdLst>
    <p:notesMasterId r:id="rId85"/>
  </p:notesMasterIdLst>
  <p:handoutMasterIdLst>
    <p:handoutMasterId r:id="rId86"/>
  </p:handoutMasterIdLst>
  <p:sldIdLst>
    <p:sldId id="262" r:id="rId22"/>
    <p:sldId id="263" r:id="rId23"/>
    <p:sldId id="264" r:id="rId24"/>
    <p:sldId id="265" r:id="rId25"/>
    <p:sldId id="325" r:id="rId26"/>
    <p:sldId id="266" r:id="rId27"/>
    <p:sldId id="267" r:id="rId28"/>
    <p:sldId id="268" r:id="rId29"/>
    <p:sldId id="269" r:id="rId30"/>
    <p:sldId id="270" r:id="rId31"/>
    <p:sldId id="331" r:id="rId32"/>
    <p:sldId id="271" r:id="rId33"/>
    <p:sldId id="272" r:id="rId34"/>
    <p:sldId id="273" r:id="rId35"/>
    <p:sldId id="274" r:id="rId36"/>
    <p:sldId id="275" r:id="rId37"/>
    <p:sldId id="326" r:id="rId38"/>
    <p:sldId id="276" r:id="rId39"/>
    <p:sldId id="277" r:id="rId40"/>
    <p:sldId id="278" r:id="rId41"/>
    <p:sldId id="279" r:id="rId42"/>
    <p:sldId id="280" r:id="rId43"/>
    <p:sldId id="281" r:id="rId44"/>
    <p:sldId id="282" r:id="rId45"/>
    <p:sldId id="283" r:id="rId46"/>
    <p:sldId id="284" r:id="rId47"/>
    <p:sldId id="285" r:id="rId48"/>
    <p:sldId id="327" r:id="rId49"/>
    <p:sldId id="286" r:id="rId50"/>
    <p:sldId id="332" r:id="rId51"/>
    <p:sldId id="333"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28" r:id="rId68"/>
    <p:sldId id="303" r:id="rId69"/>
    <p:sldId id="304" r:id="rId70"/>
    <p:sldId id="305" r:id="rId71"/>
    <p:sldId id="306" r:id="rId72"/>
    <p:sldId id="329" r:id="rId73"/>
    <p:sldId id="307" r:id="rId74"/>
    <p:sldId id="308" r:id="rId75"/>
    <p:sldId id="309" r:id="rId76"/>
    <p:sldId id="310" r:id="rId77"/>
    <p:sldId id="330" r:id="rId78"/>
    <p:sldId id="318" r:id="rId79"/>
    <p:sldId id="312" r:id="rId80"/>
    <p:sldId id="313" r:id="rId81"/>
    <p:sldId id="314" r:id="rId82"/>
    <p:sldId id="315" r:id="rId83"/>
    <p:sldId id="261" r:id="rId84"/>
  </p:sldIdLst>
  <p:sldSz cx="12192000" cy="6858000"/>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4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75710" autoAdjust="0"/>
  </p:normalViewPr>
  <p:slideViewPr>
    <p:cSldViewPr snapToGrid="0">
      <p:cViewPr varScale="1">
        <p:scale>
          <a:sx n="60" d="100"/>
          <a:sy n="60" d="100"/>
        </p:scale>
        <p:origin x="228" y="78"/>
      </p:cViewPr>
      <p:guideLst/>
    </p:cSldViewPr>
  </p:slideViewPr>
  <p:notesTextViewPr>
    <p:cViewPr>
      <p:scale>
        <a:sx n="125" d="100"/>
        <a:sy n="125" d="100"/>
      </p:scale>
      <p:origin x="0" y="0"/>
    </p:cViewPr>
  </p:notesTextViewPr>
  <p:sorterViewPr>
    <p:cViewPr>
      <p:scale>
        <a:sx n="100" d="100"/>
        <a:sy n="100" d="100"/>
      </p:scale>
      <p:origin x="0" y="-2172"/>
    </p:cViewPr>
  </p:sorterViewPr>
  <p:notesViewPr>
    <p:cSldViewPr snapToGrid="0">
      <p:cViewPr>
        <p:scale>
          <a:sx n="82" d="100"/>
          <a:sy n="82" d="100"/>
        </p:scale>
        <p:origin x="1972" y="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viewProps" Target="view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commentAuthors" Target="commentAuthor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EA12A7FB-C3E4-458E-9330-FFDA791D709E}" type="datetimeFigureOut">
              <a:rPr lang="en-US" smtClean="0"/>
              <a:t>3/23/2022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C189D0DD-81A8-480E-886F-2C5E662EB20D}" type="datetimeFigureOut">
              <a:rPr lang="en-US" smtClean="0"/>
              <a:t>3/23/2022</a:t>
            </a:fld>
            <a:endParaRPr lang="en-US"/>
          </a:p>
        </p:txBody>
      </p:sp>
      <p:sp>
        <p:nvSpPr>
          <p:cNvPr id="4" name="Platshållare för bildobjekt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noProof="0" dirty="0"/>
              <a:t>Nämä tiedot eivät korvaa käyttöohjeita, lue se huolellisesti ennen kuin ohjaat potilasta käyttämään Navinaa. </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678429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9: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fi-FI" noProof="0" dirty="0"/>
              <a:t>On olemassa useita ei-neurogeenisia indikaatioita, jotka voisivat hyötyä suolihuuhtelusta. Esimerkiksi on olemassa useita tutkimuksia, jotka osoittavat positiivisen vasteen suolihuuhtelulle potilailla, jotka kärsivät FBD:stä (Emmett et al. BMC Gastroenterology 2015), ja suolihuuhtelun avulla hoidetut LARS-potilaat saavuttivat kliinisesti merkittävän parannuksen kroonisessa korkeassa LARS:ssa (Enriquez-Navascues et al. paksusuolen sairaus, 2019).</a:t>
            </a:r>
            <a:endParaRPr lang="en-US" noProof="0" dirty="0"/>
          </a:p>
          <a:p>
            <a:pPr marL="0" marR="0" lvl="0" indent="0" algn="l" defTabSz="914400" rtl="0" eaLnBrk="1" fontAlgn="auto" latinLnBrk="0" hangingPunct="1">
              <a:lnSpc>
                <a:spcPct val="80000"/>
              </a:lnSpc>
              <a:spcBef>
                <a:spcPts val="0"/>
              </a:spcBef>
              <a:spcAft>
                <a:spcPts val="0"/>
              </a:spcAft>
              <a:buClrTx/>
              <a:buSzTx/>
              <a:buFontTx/>
              <a:buNone/>
              <a:tabLst/>
              <a:defRPr/>
            </a:pPr>
            <a:endParaRPr lang="en-US" noProof="0" dirty="0"/>
          </a:p>
        </p:txBody>
      </p:sp>
      <p:sp>
        <p:nvSpPr>
          <p:cNvPr id="204" name="Google Shape;204;p9:notes"/>
          <p:cNvSpPr txBox="1">
            <a:spLocks noGrp="1"/>
          </p:cNvSpPr>
          <p:nvPr>
            <p:ph type="sldNum" idx="12"/>
          </p:nvPr>
        </p:nvSpPr>
        <p:spPr>
          <a:xfrm>
            <a:off x="3567985" y="9761076"/>
            <a:ext cx="3061500" cy="5156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49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a:p>
        </p:txBody>
      </p:sp>
    </p:spTree>
    <p:extLst>
      <p:ext uri="{BB962C8B-B14F-4D97-AF65-F5344CB8AC3E}">
        <p14:creationId xmlns:p14="http://schemas.microsoft.com/office/powerpoint/2010/main" val="3841661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Ensimmäisen linjan hoitoon verrattuna suolihuuhtelua käyttävillä potilailla oli (Christensen et al 2006, Christensen et al 2008, Del Popolo et al 2008, Emmanuel et al 2016, Etherson et al 2017):</a:t>
            </a:r>
          </a:p>
          <a:p>
            <a:r>
              <a:rPr lang="fi-FI" sz="1200" kern="1200" dirty="0">
                <a:solidFill>
                  <a:schemeClr val="tx1"/>
                </a:solidFill>
                <a:effectLst/>
                <a:latin typeface="+mn-lt"/>
                <a:ea typeface="+mn-ea"/>
                <a:cs typeface="+mn-cs"/>
              </a:rPr>
              <a:t>Vähemmän ummetuksen oireita</a:t>
            </a:r>
          </a:p>
          <a:p>
            <a:r>
              <a:rPr lang="fi-FI" sz="1200" kern="1200" dirty="0">
                <a:solidFill>
                  <a:schemeClr val="tx1"/>
                </a:solidFill>
                <a:effectLst/>
                <a:latin typeface="+mn-lt"/>
                <a:ea typeface="+mn-ea"/>
                <a:cs typeface="+mn-cs"/>
              </a:rPr>
              <a:t>Vähemmän todennäköistä ulosteen pidätyskyvyttömyyttä </a:t>
            </a:r>
          </a:p>
          <a:p>
            <a:r>
              <a:rPr lang="fi-FI" sz="1200" kern="1200" dirty="0">
                <a:solidFill>
                  <a:schemeClr val="tx1"/>
                </a:solidFill>
                <a:effectLst/>
                <a:latin typeface="+mn-lt"/>
                <a:ea typeface="+mn-ea"/>
                <a:cs typeface="+mn-cs"/>
              </a:rPr>
              <a:t>Parempi oireisiin liittyvä elämänlaatu</a:t>
            </a:r>
          </a:p>
          <a:p>
            <a:r>
              <a:rPr lang="fi-FI" sz="1200" kern="1200" dirty="0">
                <a:solidFill>
                  <a:schemeClr val="tx1"/>
                </a:solidFill>
                <a:effectLst/>
                <a:latin typeface="+mn-lt"/>
                <a:ea typeface="+mn-ea"/>
                <a:cs typeface="+mn-cs"/>
              </a:rPr>
              <a:t>Suolen hoitoon kuluva aika vähäisempi </a:t>
            </a:r>
          </a:p>
          <a:p>
            <a:r>
              <a:rPr lang="fi-FI" sz="1200" kern="1200" dirty="0">
                <a:solidFill>
                  <a:schemeClr val="tx1"/>
                </a:solidFill>
                <a:effectLst/>
                <a:latin typeface="+mn-lt"/>
                <a:ea typeface="+mn-ea"/>
                <a:cs typeface="+mn-cs"/>
              </a:rPr>
              <a:t>Alhaisempi virtsatieinfektioiden määrä</a:t>
            </a:r>
          </a:p>
          <a:p>
            <a:r>
              <a:rPr lang="fi-FI" sz="1200" kern="1200" dirty="0">
                <a:solidFill>
                  <a:schemeClr val="tx1"/>
                </a:solidFill>
                <a:effectLst/>
                <a:latin typeface="+mn-lt"/>
                <a:ea typeface="+mn-ea"/>
                <a:cs typeface="+mn-cs"/>
              </a:rPr>
              <a:t>Vähemmän avanneleikkauksia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a:p>
        </p:txBody>
      </p:sp>
    </p:spTree>
    <p:extLst>
      <p:ext uri="{BB962C8B-B14F-4D97-AF65-F5344CB8AC3E}">
        <p14:creationId xmlns:p14="http://schemas.microsoft.com/office/powerpoint/2010/main" val="317874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Potilaiden valinta ja valmistelu ovat tärkeitä onnistuneen suolihuuhtelutuloksen saavuttamiseksi. </a:t>
            </a:r>
          </a:p>
          <a:p>
            <a:r>
              <a:rPr lang="fi-FI" dirty="0"/>
              <a:t>Suolihuuhtelun vasta-aiheet, eli älä käytä Navina Systemsiä, jos henkilöllä on yksi </a:t>
            </a:r>
            <a:br>
              <a:rPr lang="fi-FI" dirty="0"/>
            </a:br>
            <a:r>
              <a:rPr lang="fi-FI" dirty="0"/>
              <a:t>tai useampi seuraavista:</a:t>
            </a:r>
          </a:p>
          <a:p>
            <a:endParaRPr lang="fi-FI" dirty="0"/>
          </a:p>
          <a:p>
            <a:r>
              <a:rPr lang="fi-FI" dirty="0"/>
              <a:t>• Tiedetty peräaukon tai </a:t>
            </a:r>
            <a:r>
              <a:rPr lang="fi-FI" dirty="0" err="1"/>
              <a:t>kolorektaalinen</a:t>
            </a:r>
            <a:r>
              <a:rPr lang="fi-FI" dirty="0"/>
              <a:t> ahtauma</a:t>
            </a:r>
          </a:p>
          <a:p>
            <a:r>
              <a:rPr lang="fi-FI" dirty="0"/>
              <a:t>• Aktiivinen tulehduksellinen suolistosairaus</a:t>
            </a:r>
          </a:p>
          <a:p>
            <a:r>
              <a:rPr lang="fi-FI" dirty="0"/>
              <a:t>• Akuutti </a:t>
            </a:r>
            <a:r>
              <a:rPr lang="fi-FI" dirty="0" err="1"/>
              <a:t>divertikuliitti</a:t>
            </a:r>
            <a:endParaRPr lang="fi-FI" dirty="0"/>
          </a:p>
          <a:p>
            <a:r>
              <a:rPr lang="fi-FI" dirty="0"/>
              <a:t>• Peräsuolen syöpä</a:t>
            </a:r>
          </a:p>
          <a:p>
            <a:r>
              <a:rPr lang="fi-FI" dirty="0"/>
              <a:t>• </a:t>
            </a:r>
            <a:r>
              <a:rPr lang="fi-FI" dirty="0" err="1"/>
              <a:t>Iskeeminen</a:t>
            </a:r>
            <a:r>
              <a:rPr lang="fi-FI" dirty="0"/>
              <a:t> paksusuolitulehdus</a:t>
            </a:r>
          </a:p>
          <a:p>
            <a:r>
              <a:rPr lang="fi-FI" dirty="0"/>
              <a:t>• Kolmen kuukauden sisällä tehty peräaukon tai paksusuolen leikkaus </a:t>
            </a:r>
          </a:p>
          <a:p>
            <a:r>
              <a:rPr lang="fi-FI" dirty="0"/>
              <a:t>• Neljän viikon sisällä edellisestä endoskooppisesta polypektomiasta</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112351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8463" y="4663668"/>
            <a:ext cx="5964236" cy="5021351"/>
          </a:xfrm>
        </p:spPr>
        <p:txBody>
          <a:bodyPr/>
          <a:lstStyle/>
          <a:p>
            <a:r>
              <a:rPr lang="fi-FI" noProof="0" dirty="0"/>
              <a:t>On olemassa useita tekijöitä, jotka voivat vaikuttaa suolihuuhtelun käyttöön ja jotka on otettava huomioon ennen sen aloittamista varmistaaksesi, että valitaan oikea laite ja helpotetaan huuhteluhoitoa.</a:t>
            </a:r>
          </a:p>
          <a:p>
            <a:r>
              <a:rPr lang="fi-FI" noProof="0" dirty="0"/>
              <a:t>Kotiympäristössä</a:t>
            </a:r>
          </a:p>
          <a:p>
            <a:r>
              <a:rPr lang="fi-FI" noProof="0" dirty="0"/>
              <a:t>- miten pääsee wc:hen tai suihkutuoliin, onko tilaa tarpeeksi, voidaanko vesisäiliö täyttää, ripustaa vai voiko se olla lattialla.</a:t>
            </a:r>
          </a:p>
          <a:p>
            <a:r>
              <a:rPr lang="fi-FI" noProof="0" dirty="0"/>
              <a:t>- Jos tarvitaan henkilökohtaista avustajaa, miten wc-käynti ja siirrot ovat mahdollisia.</a:t>
            </a:r>
          </a:p>
          <a:p>
            <a:r>
              <a:rPr lang="fi-FI" noProof="0" dirty="0"/>
              <a:t>Asento wc:ssä</a:t>
            </a:r>
          </a:p>
          <a:p>
            <a:r>
              <a:rPr lang="fi-FI" noProof="0" dirty="0"/>
              <a:t>- Opettele tukeutumaan, istumaan eteenpäin, polvet kohotettuina. Pystyykö potilasta opastamaan? Tarvitaanko apuvälineitä?</a:t>
            </a:r>
          </a:p>
          <a:p>
            <a:r>
              <a:rPr lang="fi-FI" noProof="0" dirty="0"/>
              <a:t>Jos potilas istuu pystyasennossa, onko potilaan asento riittävän vakaa katetrin käyttöä varten?</a:t>
            </a:r>
          </a:p>
          <a:p>
            <a:r>
              <a:rPr lang="fi-FI" noProof="0" dirty="0"/>
              <a:t>Jos potilas nojaa, onko potilaan asento tarpeeksi vakaa kartion käyttöä varten?</a:t>
            </a:r>
          </a:p>
          <a:p>
            <a:r>
              <a:rPr lang="fi-FI" noProof="0" dirty="0"/>
              <a:t>Manuaalinen toiminto:</a:t>
            </a:r>
          </a:p>
          <a:p>
            <a:r>
              <a:rPr lang="fi-FI" noProof="0" dirty="0"/>
              <a:t>Voiko potilas kätevyyden, käsivoiman ja ranteiden toimivuuden puolesta laittaa katetrin/kartion paikalleen, pitää kartion paikallaan tai käyttää manuaalista pumppulaitetta? </a:t>
            </a:r>
          </a:p>
          <a:p>
            <a:r>
              <a:rPr lang="fi-FI" noProof="0" dirty="0"/>
              <a:t>Kehon habitus</a:t>
            </a:r>
          </a:p>
          <a:p>
            <a:r>
              <a:rPr lang="fi-FI" noProof="0" dirty="0"/>
              <a:t>- pystyykö vaikuttamaan kykyyn pitää kiinni kartiosta tai kurkottaa katetrin/kartion asettamiseen.</a:t>
            </a:r>
          </a:p>
          <a:p>
            <a:r>
              <a:rPr lang="fi-FI" noProof="0" dirty="0"/>
              <a:t>Ihon kunto voidaan tarkistaa inkontinenssin, tuntemuksen tai leikkauksen arvioimiseksi.</a:t>
            </a:r>
          </a:p>
          <a:p>
            <a:r>
              <a:rPr lang="fi-FI" noProof="0" dirty="0"/>
              <a:t>Psykologiset tekijät:</a:t>
            </a:r>
          </a:p>
          <a:p>
            <a:r>
              <a:rPr lang="fi-FI" noProof="0" dirty="0"/>
              <a:t>Pystyykö potilas ymmärtämään ja lukemaan ohjeita?</a:t>
            </a:r>
          </a:p>
          <a:p>
            <a:r>
              <a:rPr lang="fi-FI" noProof="0" dirty="0"/>
              <a:t>Tutkimuksen ominaisuudet:</a:t>
            </a:r>
          </a:p>
          <a:p>
            <a:r>
              <a:rPr lang="fi-FI" noProof="0" dirty="0"/>
              <a:t>Digitaalinen peräsuolen tutkimus on tärkeää peräaukon tilanteen arvioimiseksi</a:t>
            </a:r>
            <a:r>
              <a:rPr lang="fi-FI" dirty="0"/>
              <a:t>. </a:t>
            </a:r>
            <a:br>
              <a:rPr lang="fi-FI" dirty="0"/>
            </a:br>
            <a:r>
              <a:rPr lang="fi-FI" dirty="0"/>
              <a:t>J</a:t>
            </a:r>
            <a:r>
              <a:rPr lang="fi-FI" noProof="0" dirty="0"/>
              <a:t>os peräaukon alueella on tuntopuutoksia, suositellaan peräsuolikatetria (ei kartiota) ja varmistetaan, että katetrin asettaminen on turvallista. Jos tunto on heikko, on tärkeää noudattaa ohjeita katetrin turvallisesta asettamisesta.</a:t>
            </a:r>
          </a:p>
          <a:p>
            <a:endParaRPr lang="en-US" noProof="0" dirty="0"/>
          </a:p>
          <a:p>
            <a:endParaRPr lang="en-US" noProof="0" dirty="0"/>
          </a:p>
          <a:p>
            <a:endParaRPr lang="en-US" noProof="0" dirty="0"/>
          </a:p>
          <a:p>
            <a:endParaRPr lang="en-US" noProof="0" dirty="0"/>
          </a:p>
        </p:txBody>
      </p:sp>
      <p:sp>
        <p:nvSpPr>
          <p:cNvPr id="4" name="Slide Number Placeholder 3"/>
          <p:cNvSpPr>
            <a:spLocks noGrp="1"/>
          </p:cNvSpPr>
          <p:nvPr>
            <p:ph type="sldNum" sz="quarter" idx="5"/>
          </p:nvPr>
        </p:nvSpPr>
        <p:spPr>
          <a:xfrm>
            <a:off x="6362699" y="9509760"/>
            <a:ext cx="396898" cy="333693"/>
          </a:xfrm>
        </p:spPr>
        <p:txBody>
          <a:bodyPr/>
          <a:lstStyle/>
          <a:p>
            <a:fld id="{6D4018D2-26EA-4626-92F2-1F10E443FD0D}" type="slidenum">
              <a:rPr lang="en-US" smtClean="0"/>
              <a:t>14</a:t>
            </a:fld>
            <a:endParaRPr lang="en-US" dirty="0"/>
          </a:p>
        </p:txBody>
      </p:sp>
    </p:spTree>
    <p:extLst>
      <p:ext uri="{BB962C8B-B14F-4D97-AF65-F5344CB8AC3E}">
        <p14:creationId xmlns:p14="http://schemas.microsoft.com/office/powerpoint/2010/main" val="301553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dirty="0"/>
              <a:t>Terveydenhuollon tulee dokumentoida itsehoidon arviointi ja analyysi potilaspäiväkirjaan. On tärkeää, että arvioinnin tekijä antaa selvityksen asemastaan. Dokumentaation laajuus ja arvioinnin monitahoisuus vaihtelee tapauskohtaisesti. Potilaspäiväkirja sisältää potilaan hyvään ja turvalliseen hoitoon tarvittavat tiedot sekä tarvittavat tiedot toteutetuista toimenpiteistä.</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Tietoisen suostumuksen saaminen on välttämätöntä ennen hoidon aloittamista. On tärkeää, että kaikki potilaat saavuttavat itsemääräämisoikeuden ja autonomian. Organisaatiollasi voi olla käytäntö, jossa määritellään, milloin sinun on hankittava kirjallinen suostumus, mutta kirjaa saadun suostumuksen tyyppi aina potilaspäiväkirjaan.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sv-SE" dirty="0"/>
              <a:t> </a:t>
            </a:r>
          </a:p>
          <a:p>
            <a:pPr marL="0" lvl="0" indent="0" algn="l" rtl="0">
              <a:spcBef>
                <a:spcPts val="0"/>
              </a:spcBef>
              <a:spcAft>
                <a:spcPts val="0"/>
              </a:spcAft>
              <a:buNone/>
            </a:pPr>
            <a:endParaRPr dirty="0"/>
          </a:p>
        </p:txBody>
      </p:sp>
      <p:sp>
        <p:nvSpPr>
          <p:cNvPr id="270" name="Google Shape;270;p16: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3: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r>
              <a:rPr lang="fi-FI" sz="1200" b="0" i="0" u="none" strike="noStrike" kern="1200" baseline="0" dirty="0">
                <a:solidFill>
                  <a:schemeClr val="tx1"/>
                </a:solidFill>
                <a:latin typeface="+mn-lt"/>
                <a:ea typeface="+mn-ea"/>
                <a:cs typeface="+mn-cs"/>
              </a:rPr>
              <a:t>Motivaatio ja kärsivällisyys ovat tärkeitä.</a:t>
            </a:r>
          </a:p>
          <a:p>
            <a:r>
              <a:rPr lang="fi-FI" sz="1200" b="0" i="0" u="none" strike="noStrike" kern="1200" baseline="0" dirty="0">
                <a:solidFill>
                  <a:schemeClr val="tx1"/>
                </a:solidFill>
                <a:latin typeface="+mn-lt"/>
                <a:ea typeface="+mn-ea"/>
                <a:cs typeface="+mn-cs"/>
              </a:rPr>
              <a:t>Anna aikaa sekä henkisten että fyysisten tapojen muuttamiselle. Anna  suolistolle aikaa sopeutua uusiin rutiineihin. Tarvitaan myös aikaa optimaalisten  hoitoparametrien löytämiseksi.</a:t>
            </a:r>
          </a:p>
          <a:p>
            <a:r>
              <a:rPr lang="fi-FI" sz="1200" b="0" i="0" u="none" strike="noStrike" kern="1200" baseline="0" dirty="0">
                <a:solidFill>
                  <a:schemeClr val="tx1"/>
                </a:solidFill>
                <a:latin typeface="+mn-lt"/>
                <a:ea typeface="+mn-ea"/>
                <a:cs typeface="+mn-cs"/>
              </a:rPr>
              <a:t>On tärkeää, että odotukset ovat realistiset siitä, mitä suolihuuhtelu voi tehdä potilaan hyväksi ja kuinka kauan tyydyttävien tulosten saavuttaminen voi kestää. Jopa 4–12 viikon sitoutuminen on tarpeen suolen vakauttamiseksi ja hyvän yksilöllisen ulostusrutiinin kehittämiseksi.</a:t>
            </a:r>
          </a:p>
          <a:p>
            <a:r>
              <a:rPr lang="fi-FI" sz="1200" b="0" i="0" u="none" strike="noStrike" kern="1200" baseline="0" dirty="0">
                <a:solidFill>
                  <a:schemeClr val="tx1"/>
                </a:solidFill>
                <a:latin typeface="+mn-lt"/>
                <a:ea typeface="+mn-ea"/>
                <a:cs typeface="+mn-cs"/>
              </a:rPr>
              <a:t>Anna sille aikaa. Se on sen arvoista!</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lvl="0" indent="0" algn="l" rtl="0">
              <a:spcBef>
                <a:spcPts val="0"/>
              </a:spcBef>
              <a:spcAft>
                <a:spcPts val="0"/>
              </a:spcAft>
              <a:buNone/>
            </a:pPr>
            <a:endParaRPr sz="800" dirty="0"/>
          </a:p>
        </p:txBody>
      </p:sp>
      <p:sp>
        <p:nvSpPr>
          <p:cNvPr id="245" name="Google Shape;245;p13: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3173676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76117" y="4784834"/>
            <a:ext cx="5408930" cy="415664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noProof="0" dirty="0">
                <a:ea typeface="Calibri"/>
                <a:cs typeface="Calibri"/>
                <a:sym typeface="Calibri"/>
              </a:rPr>
              <a:t>On tärkeää, että potilaalle annetaan hyvät tiedot suolen anatomiasta ja fysiologiasta sekä hyvä käsitys hoidon hyödystä. Usein kuvien käyttö visualisointiin auttaa.  Käyttöopas voi olla potilaalle hyvä tapa saada lisätietoa hoidosta ennen käyntiä tai sen jälkeen.</a:t>
            </a:r>
          </a:p>
          <a:p>
            <a:pPr marL="0" lvl="0" indent="0" algn="l" rtl="0">
              <a:spcBef>
                <a:spcPts val="0"/>
              </a:spcBef>
              <a:spcAft>
                <a:spcPts val="0"/>
              </a:spcAft>
              <a:buNone/>
            </a:pPr>
            <a:endParaRPr lang="fi-FI" noProof="0" dirty="0">
              <a:ea typeface="Calibri"/>
              <a:cs typeface="Calibri"/>
              <a:sym typeface="Calibri"/>
            </a:endParaRPr>
          </a:p>
          <a:p>
            <a:pPr marL="0" lvl="0" indent="0" algn="l" rtl="0">
              <a:spcBef>
                <a:spcPts val="0"/>
              </a:spcBef>
              <a:spcAft>
                <a:spcPts val="0"/>
              </a:spcAft>
              <a:buNone/>
            </a:pPr>
            <a:r>
              <a:rPr lang="fi-FI" noProof="0" dirty="0">
                <a:ea typeface="Calibri"/>
                <a:cs typeface="Calibri"/>
                <a:sym typeface="Calibri"/>
              </a:rPr>
              <a:t>Varmista, että potilailla on realistiset odotukset, suolihuuhtelu ei ole nopea ratkaisu. Tehokkaan hoidon saaminen oikeilla asetuksilla voi kestää jopa 12 viikkoa. On hyvä, että sinulla on seurantatyökalu hoidon tulosten mittaamiseen, kuten suolistopäiväkirja tai pisteet, jotta voidaan arvioida paranemista vai ei.</a:t>
            </a:r>
          </a:p>
          <a:p>
            <a:pPr marL="0" lvl="0" indent="0" algn="l" rtl="0">
              <a:spcBef>
                <a:spcPts val="0"/>
              </a:spcBef>
              <a:spcAft>
                <a:spcPts val="0"/>
              </a:spcAft>
              <a:buNone/>
            </a:pPr>
            <a:endParaRPr lang="fi-FI" noProof="0" dirty="0">
              <a:ea typeface="Calibri"/>
              <a:cs typeface="Calibri"/>
              <a:sym typeface="Calibri"/>
            </a:endParaRPr>
          </a:p>
          <a:p>
            <a:pPr marL="0" lvl="0" indent="0" algn="l" rtl="0">
              <a:spcBef>
                <a:spcPts val="0"/>
              </a:spcBef>
              <a:spcAft>
                <a:spcPts val="0"/>
              </a:spcAft>
              <a:buNone/>
            </a:pPr>
            <a:r>
              <a:rPr lang="fi-FI" noProof="0" dirty="0">
                <a:ea typeface="Calibri"/>
                <a:cs typeface="Calibri"/>
                <a:sym typeface="Calibri"/>
              </a:rPr>
              <a:t>Komplikaatiot ja vastatoimenpiteet kuvataan seuraavissa dioissa, lyhyesti:</a:t>
            </a:r>
          </a:p>
          <a:p>
            <a:pPr marL="0" lvl="0" indent="0" algn="l" rtl="0">
              <a:spcBef>
                <a:spcPts val="0"/>
              </a:spcBef>
              <a:spcAft>
                <a:spcPts val="0"/>
              </a:spcAft>
              <a:buNone/>
            </a:pPr>
            <a:r>
              <a:rPr lang="fi-FI" noProof="0" dirty="0">
                <a:ea typeface="Calibri"/>
                <a:cs typeface="Calibri"/>
                <a:sym typeface="Calibri"/>
              </a:rPr>
              <a:t>Kerro potilaalle suolen perforaation oireista</a:t>
            </a:r>
            <a:r>
              <a:rPr lang="fi-FI" dirty="0">
                <a:ea typeface="Calibri"/>
                <a:cs typeface="Calibri"/>
                <a:sym typeface="Calibri"/>
              </a:rPr>
              <a:t>. S</a:t>
            </a:r>
            <a:r>
              <a:rPr lang="fi-FI" noProof="0" dirty="0">
                <a:ea typeface="Calibri"/>
                <a:cs typeface="Calibri"/>
                <a:sym typeface="Calibri"/>
              </a:rPr>
              <a:t>e on harvinainen komplikaatio, </a:t>
            </a:r>
            <a:br>
              <a:rPr lang="fi-FI" noProof="0" dirty="0">
                <a:ea typeface="Calibri"/>
                <a:cs typeface="Calibri"/>
                <a:sym typeface="Calibri"/>
              </a:rPr>
            </a:br>
            <a:r>
              <a:rPr lang="fi-FI" noProof="0" dirty="0">
                <a:ea typeface="Calibri"/>
                <a:cs typeface="Calibri"/>
                <a:sym typeface="Calibri"/>
              </a:rPr>
              <a:t>mutta oireiden tunnistaminen on tärkeää, jotta sitä ei jätetä hoitamatta. Jos potilaalla on autonomisen dysrefleksian (AD) riski, kerro AD:n oireista ja toimista oireiden ilmetessä. Ballongin hajoaminen ei yleensä aiheuta haittaa, mutta saattaa olla epämiellyttävää potilaalle. Pientä verenvuotoa saattaa esiintyä, mutta jos se on  jatkuvaa tai runsasta, silloin tarvitaan  lääketieteellistä hoitoa. </a:t>
            </a:r>
          </a:p>
          <a:p>
            <a:pPr marL="0" lvl="0" indent="0" algn="l" rtl="0">
              <a:spcBef>
                <a:spcPts val="0"/>
              </a:spcBef>
              <a:spcAft>
                <a:spcPts val="0"/>
              </a:spcAft>
              <a:buNone/>
            </a:pPr>
            <a:endParaRPr lang="fi-FI" noProof="0" dirty="0">
              <a:ea typeface="Calibri"/>
              <a:cs typeface="Calibri"/>
              <a:sym typeface="Calibri"/>
            </a:endParaRPr>
          </a:p>
          <a:p>
            <a:pPr marL="0" lvl="0" indent="0" algn="l" rtl="0">
              <a:spcBef>
                <a:spcPts val="0"/>
              </a:spcBef>
              <a:spcAft>
                <a:spcPts val="0"/>
              </a:spcAft>
              <a:buNone/>
            </a:pPr>
            <a:r>
              <a:rPr lang="fi-FI" noProof="0" dirty="0">
                <a:ea typeface="Calibri"/>
                <a:cs typeface="Calibri"/>
                <a:sym typeface="Calibri"/>
              </a:rPr>
              <a:t>Käy potilaan kanssa huolellisesti läpi suolihuuhtelujärjestelmän käsittely. </a:t>
            </a:r>
            <a:br>
              <a:rPr lang="fi-FI" noProof="0" dirty="0">
                <a:ea typeface="Calibri"/>
                <a:cs typeface="Calibri"/>
                <a:sym typeface="Calibri"/>
              </a:rPr>
            </a:br>
            <a:r>
              <a:rPr lang="fi-FI" noProof="0" dirty="0">
                <a:ea typeface="Calibri"/>
                <a:cs typeface="Calibri"/>
                <a:sym typeface="Calibri"/>
              </a:rPr>
              <a:t>Hyvän noudattamisen varmistamiseksi ajan mittaan tarvitaan jäsenneltyä ja pedagogista koulutusta ja terapian seurantaa. Suunnittele ensimmäisen vierailun kestoksi noin 60 minuuttia.</a:t>
            </a:r>
          </a:p>
          <a:p>
            <a:pPr marL="0" lvl="0" indent="0" algn="l" rtl="0">
              <a:spcBef>
                <a:spcPts val="0"/>
              </a:spcBef>
              <a:spcAft>
                <a:spcPts val="0"/>
              </a:spcAft>
              <a:buNone/>
            </a:pPr>
            <a:endParaRPr lang="fi-FI" noProof="0" dirty="0">
              <a:ea typeface="Calibri"/>
              <a:cs typeface="Calibri"/>
              <a:sym typeface="Calibri"/>
            </a:endParaRPr>
          </a:p>
          <a:p>
            <a:pPr marL="0" lvl="0" indent="0" algn="l" rtl="0">
              <a:spcBef>
                <a:spcPts val="0"/>
              </a:spcBef>
              <a:spcAft>
                <a:spcPts val="0"/>
              </a:spcAft>
              <a:buNone/>
            </a:pPr>
            <a:endParaRPr lang="en-US" noProof="0" dirty="0">
              <a:ea typeface="Calibri"/>
              <a:cs typeface="Calibri"/>
              <a:sym typeface="Calibri"/>
            </a:endParaRPr>
          </a:p>
          <a:p>
            <a:pPr marL="0" lvl="0" indent="0" algn="l" rtl="0">
              <a:spcBef>
                <a:spcPts val="0"/>
              </a:spcBef>
              <a:spcAft>
                <a:spcPts val="0"/>
              </a:spcAft>
              <a:buNone/>
            </a:pPr>
            <a:endParaRPr lang="en-US" noProof="0" dirty="0">
              <a:ea typeface="Calibri"/>
              <a:cs typeface="Calibri"/>
              <a:sym typeface="Calibri"/>
            </a:endParaRPr>
          </a:p>
          <a:p>
            <a:pPr marL="0" lvl="0" indent="0" algn="l" rtl="0">
              <a:spcBef>
                <a:spcPts val="0"/>
              </a:spcBef>
              <a:spcAft>
                <a:spcPts val="0"/>
              </a:spcAft>
              <a:buNone/>
            </a:pPr>
            <a:endParaRPr lang="en-US" noProof="0" dirty="0">
              <a:ea typeface="Calibri"/>
              <a:cs typeface="Calibri"/>
              <a:sym typeface="Calibri"/>
            </a:endParaRPr>
          </a:p>
          <a:p>
            <a:pPr marL="0" lvl="0" indent="0" algn="l" rtl="0">
              <a:spcBef>
                <a:spcPts val="0"/>
              </a:spcBef>
              <a:spcAft>
                <a:spcPts val="0"/>
              </a:spcAft>
              <a:buNone/>
            </a:pPr>
            <a:endParaRPr lang="en-US" noProof="0" dirty="0"/>
          </a:p>
        </p:txBody>
      </p:sp>
      <p:sp>
        <p:nvSpPr>
          <p:cNvPr id="278" name="Google Shape;278;p17: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sz="1200" b="0" noProof="0" dirty="0">
                <a:solidFill>
                  <a:srgbClr val="000000"/>
                </a:solidFill>
              </a:rPr>
              <a:t>Kuten tutkimukset osoittavat, on erittäin tärkeää antaa potilaille hyvää tietoa ennen suolihuuhtelun käytön aloittamista ja hyvän seurannan yhteydessä.</a:t>
            </a:r>
          </a:p>
          <a:p>
            <a:pPr marL="0" lvl="0" indent="0" algn="l" rtl="0">
              <a:spcBef>
                <a:spcPts val="0"/>
              </a:spcBef>
              <a:spcAft>
                <a:spcPts val="0"/>
              </a:spcAft>
              <a:buNone/>
            </a:pPr>
            <a:endParaRPr lang="fi-FI" sz="1200" b="0" noProof="0" dirty="0">
              <a:solidFill>
                <a:srgbClr val="000000"/>
              </a:solidFill>
            </a:endParaRPr>
          </a:p>
          <a:p>
            <a:pPr marL="0" lvl="0" indent="0" algn="l" rtl="0">
              <a:spcBef>
                <a:spcPts val="0"/>
              </a:spcBef>
              <a:spcAft>
                <a:spcPts val="0"/>
              </a:spcAft>
              <a:buNone/>
            </a:pPr>
            <a:r>
              <a:rPr lang="fi-FI" sz="1200" b="0" noProof="0" dirty="0" err="1">
                <a:solidFill>
                  <a:srgbClr val="000000"/>
                </a:solidFill>
              </a:rPr>
              <a:t>Wellspect</a:t>
            </a:r>
            <a:r>
              <a:rPr lang="fi-FI" sz="1200" b="0" noProof="0" dirty="0">
                <a:solidFill>
                  <a:srgbClr val="000000"/>
                </a:solidFill>
              </a:rPr>
              <a:t> tarjoaa laajan valikoiman tietomateriaalia auttaakseen potilasta hyvään alkuun.</a:t>
            </a:r>
          </a:p>
          <a:p>
            <a:pPr marL="0" lvl="0" indent="0" algn="l" rtl="0">
              <a:spcBef>
                <a:spcPts val="0"/>
              </a:spcBef>
              <a:spcAft>
                <a:spcPts val="0"/>
              </a:spcAft>
              <a:buNone/>
            </a:pPr>
            <a:endParaRPr lang="fi-FI" sz="1200" b="0" noProof="0" dirty="0">
              <a:solidFill>
                <a:srgbClr val="000000"/>
              </a:solidFill>
            </a:endParaRPr>
          </a:p>
          <a:p>
            <a:pPr marL="0" lvl="0" indent="0" algn="l" rtl="0">
              <a:spcBef>
                <a:spcPts val="0"/>
              </a:spcBef>
              <a:spcAft>
                <a:spcPts val="0"/>
              </a:spcAft>
              <a:buNone/>
            </a:pPr>
            <a:r>
              <a:rPr lang="fi-FI" sz="1200" b="0" noProof="0" dirty="0">
                <a:solidFill>
                  <a:srgbClr val="000000"/>
                </a:solidFill>
              </a:rPr>
              <a:t>Wellspect.fi -sivustolta löydät materiaalia ja tietoa, kuten:</a:t>
            </a:r>
          </a:p>
          <a:p>
            <a:pPr marL="171450" lvl="0" indent="-171450" algn="l" rtl="0">
              <a:spcBef>
                <a:spcPts val="0"/>
              </a:spcBef>
              <a:spcAft>
                <a:spcPts val="0"/>
              </a:spcAft>
              <a:buFont typeface="Arial" panose="020B0604020202020204" pitchFamily="34" charset="0"/>
              <a:buChar char="•"/>
            </a:pPr>
            <a:r>
              <a:rPr lang="fi-FI" sz="1200" b="0" noProof="0" dirty="0">
                <a:solidFill>
                  <a:srgbClr val="000000"/>
                </a:solidFill>
              </a:rPr>
              <a:t>Tuotetiedot</a:t>
            </a:r>
          </a:p>
          <a:p>
            <a:pPr marL="171450" lvl="0" indent="-171450" algn="l" rtl="0">
              <a:spcBef>
                <a:spcPts val="0"/>
              </a:spcBef>
              <a:spcAft>
                <a:spcPts val="0"/>
              </a:spcAft>
              <a:buFont typeface="Arial" panose="020B0604020202020204" pitchFamily="34" charset="0"/>
              <a:buChar char="•"/>
            </a:pPr>
            <a:r>
              <a:rPr lang="fi-FI" sz="1200" b="0" noProof="0" dirty="0">
                <a:solidFill>
                  <a:srgbClr val="000000"/>
                </a:solidFill>
              </a:rPr>
              <a:t>Käyttöohjeet</a:t>
            </a:r>
          </a:p>
          <a:p>
            <a:pPr marL="171450" lvl="0" indent="-171450" algn="l" rtl="0">
              <a:spcBef>
                <a:spcPts val="0"/>
              </a:spcBef>
              <a:spcAft>
                <a:spcPts val="0"/>
              </a:spcAft>
              <a:buFont typeface="Arial" panose="020B0604020202020204" pitchFamily="34" charset="0"/>
              <a:buChar char="•"/>
            </a:pPr>
            <a:r>
              <a:rPr lang="fi-FI" sz="1200" b="0" noProof="0" dirty="0">
                <a:solidFill>
                  <a:srgbClr val="000000"/>
                </a:solidFill>
              </a:rPr>
              <a:t>Opetusvideot </a:t>
            </a:r>
          </a:p>
          <a:p>
            <a:pPr marL="171450" lvl="0" indent="-171450" algn="l" rtl="0">
              <a:spcBef>
                <a:spcPts val="0"/>
              </a:spcBef>
              <a:spcAft>
                <a:spcPts val="0"/>
              </a:spcAft>
              <a:buFont typeface="Arial" panose="020B0604020202020204" pitchFamily="34" charset="0"/>
              <a:buChar char="•"/>
            </a:pPr>
            <a:r>
              <a:rPr lang="fi-FI" sz="1200" b="0" noProof="0" dirty="0">
                <a:solidFill>
                  <a:srgbClr val="000000"/>
                </a:solidFill>
              </a:rPr>
              <a:t>Kokemuksia ja paljon muuta</a:t>
            </a:r>
            <a:endParaRPr lang="en-US" sz="1200" b="0" noProof="0" dirty="0">
              <a:solidFill>
                <a:srgbClr val="000000"/>
              </a:solidFill>
            </a:endParaRPr>
          </a:p>
          <a:p>
            <a:pPr marL="0" lvl="0" indent="0" algn="l" rtl="0">
              <a:spcBef>
                <a:spcPts val="0"/>
              </a:spcBef>
              <a:spcAft>
                <a:spcPts val="0"/>
              </a:spcAft>
              <a:buNone/>
            </a:pPr>
            <a:endParaRPr lang="en-US" sz="1200" b="0" noProof="0" dirty="0">
              <a:solidFill>
                <a:srgbClr val="000000"/>
              </a:solidFill>
            </a:endParaRPr>
          </a:p>
          <a:p>
            <a:pPr marL="0" lvl="0" indent="0" algn="l" rtl="0">
              <a:spcBef>
                <a:spcPts val="0"/>
              </a:spcBef>
              <a:spcAft>
                <a:spcPts val="0"/>
              </a:spcAft>
              <a:buNone/>
            </a:pPr>
            <a:endParaRPr lang="en-US" sz="1200" b="0" noProof="0" dirty="0">
              <a:solidFill>
                <a:srgbClr val="000000"/>
              </a:solidFill>
            </a:endParaRPr>
          </a:p>
          <a:p>
            <a:pPr marL="0" marR="0" lvl="0" indent="0" algn="l" rtl="0">
              <a:lnSpc>
                <a:spcPct val="100000"/>
              </a:lnSpc>
              <a:spcBef>
                <a:spcPts val="0"/>
              </a:spcBef>
              <a:spcAft>
                <a:spcPts val="0"/>
              </a:spcAft>
              <a:buClr>
                <a:schemeClr val="dk1"/>
              </a:buClr>
              <a:buSzPts val="800"/>
              <a:buFont typeface="Calibri"/>
              <a:buNone/>
            </a:pPr>
            <a:endParaRPr lang="sv-SE" sz="1200" b="0" dirty="0">
              <a:solidFill>
                <a:srgbClr val="FF0000"/>
              </a:solidFill>
            </a:endParaRPr>
          </a:p>
        </p:txBody>
      </p:sp>
      <p:sp>
        <p:nvSpPr>
          <p:cNvPr id="306" name="Google Shape;306;p19: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noProof="0" dirty="0"/>
              <a:t>Tämän esityksen tarkoituksena on antaa yleiskatsaus siitä, mitä sinun tulee tietää suolihuuhtelusta (TAI) ja Navina Systemsistä. Tämä ei korvaa hoitoyksikössäsi arvioitua tai saatuja ohjeita potilaiden hoitoon. Sairaanhoitajat ovat käyneet tiedot läpi kliinisessä käytännössä.</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3256579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0: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0: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mn-lt"/>
                <a:ea typeface="+mn-ea"/>
                <a:cs typeface="+mn-cs"/>
              </a:rPr>
              <a:t>Siellä on materiaalia, joka auttaa suolihuuhtelun käynnistämisessä, kuten: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mn-lt"/>
                <a:ea typeface="+mn-ea"/>
                <a:cs typeface="+mn-cs"/>
              </a:rPr>
              <a:t>Tarkistuslista:</a:t>
            </a:r>
            <a:r>
              <a:rPr kumimoji="0" lang="fi-FI" sz="1200" b="0" i="0" u="none" strike="noStrike" kern="1200" cap="none" spc="0" normalizeH="0" baseline="0" noProof="0" dirty="0">
                <a:ln>
                  <a:noFill/>
                </a:ln>
                <a:solidFill>
                  <a:srgbClr val="000000"/>
                </a:solidFill>
                <a:effectLst/>
                <a:uLnTx/>
                <a:uFillTx/>
                <a:latin typeface="+mn-lt"/>
                <a:ea typeface="+mn-ea"/>
                <a:cs typeface="+mn-cs"/>
              </a:rPr>
              <a:t> tueksi suolihuuhtelun aloituksessa.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mn-lt"/>
                <a:ea typeface="+mn-ea"/>
                <a:cs typeface="+mn-cs"/>
              </a:rPr>
              <a:t>Navina Smart -sovellus</a:t>
            </a:r>
            <a:r>
              <a:rPr kumimoji="0" lang="fi-FI" sz="1200" b="0" i="0" u="none" strike="noStrike" kern="1200" cap="none" spc="0" normalizeH="0" baseline="0" noProof="0" dirty="0">
                <a:ln>
                  <a:noFill/>
                </a:ln>
                <a:solidFill>
                  <a:srgbClr val="000000"/>
                </a:solidFill>
                <a:effectLst/>
                <a:uLnTx/>
                <a:uFillTx/>
                <a:latin typeface="+mn-lt"/>
                <a:ea typeface="+mn-ea"/>
                <a:cs typeface="+mn-cs"/>
              </a:rPr>
              <a:t>: Navina Smartin käyttäjille Navina Smart –sovellus, automaattinen huuhtelupäiväkirja, jota voidaan käyttää seurantakeskusteluissa asetusten räätälöimiseksi yksilöllisten tarpeiden mukaan.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mn-lt"/>
                <a:ea typeface="+mn-ea"/>
                <a:cs typeface="+mn-cs"/>
              </a:rPr>
              <a:t>Esitteet: </a:t>
            </a:r>
            <a:r>
              <a:rPr kumimoji="0" lang="fi-FI" sz="1200" b="0" i="0" u="none" strike="noStrike" kern="1200" cap="none" spc="0" normalizeH="0" baseline="0" noProof="0" dirty="0">
                <a:ln>
                  <a:noFill/>
                </a:ln>
                <a:solidFill>
                  <a:srgbClr val="000000"/>
                </a:solidFill>
                <a:effectLst/>
                <a:uLnTx/>
                <a:uFillTx/>
                <a:latin typeface="+mn-lt"/>
                <a:ea typeface="+mn-ea"/>
                <a:cs typeface="+mn-cs"/>
              </a:rPr>
              <a:t>Tietoja tuotteista ja erilaisista tilanteista.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mn-lt"/>
                <a:ea typeface="+mn-ea"/>
                <a:cs typeface="+mn-cs"/>
              </a:rPr>
              <a:t>Tätä materiaalia voi tilata Wellspectiltä – joko myyntiedustajasi tai verkkosivustomme kautta.</a:t>
            </a: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0" lvl="0" indent="0" algn="l" rtl="0">
              <a:spcBef>
                <a:spcPts val="0"/>
              </a:spcBef>
              <a:spcAft>
                <a:spcPts val="0"/>
              </a:spcAft>
              <a:buNone/>
            </a:pPr>
            <a:endParaRPr dirty="0"/>
          </a:p>
        </p:txBody>
      </p:sp>
      <p:sp>
        <p:nvSpPr>
          <p:cNvPr id="318" name="Google Shape;318;p20: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atin typeface="+mn-lt"/>
            </a:endParaRP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1860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mn-lt"/>
            </a:endParaRP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24692F0-9B36-4E40-A025-AEC63D3742A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0560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Suolihuuhtelun komplikaatioita, jotka vaativat lääketieteellistä hoitoa, ovat suolen perforaatio ja autonominen dysrefleksia (jos se on vakava). On olemassa muita, vähäisiä komplikaatioita, jotka aiheuttavat huonoa hoidon noudattamista, kuten ulosteinkontinenssi suolihuuhtelujaksojen välillä, huuhtelunesteen vuotaminen, katetrin toistuvat ulostyöntymiset ja peräsuolikatetrin ballongin puhkeaminen.</a:t>
            </a:r>
          </a:p>
          <a:p>
            <a:endParaRPr lang="fi-FI" sz="1200" b="0" i="0" u="none" strike="noStrike" kern="1200" baseline="0" dirty="0">
              <a:solidFill>
                <a:schemeClr val="tx1"/>
              </a:solidFill>
              <a:latin typeface="+mn-lt"/>
              <a:ea typeface="+mn-ea"/>
              <a:cs typeface="+mn-cs"/>
            </a:endParaRPr>
          </a:p>
          <a:p>
            <a:r>
              <a:rPr lang="fi-FI" sz="1200" b="0" i="0" u="none" strike="noStrike" kern="1200" baseline="0" dirty="0">
                <a:solidFill>
                  <a:schemeClr val="tx1"/>
                </a:solidFill>
                <a:latin typeface="+mn-lt"/>
                <a:ea typeface="+mn-ea"/>
                <a:cs typeface="+mn-cs"/>
              </a:rPr>
              <a:t>Monet suolihuuhtelun käyttäjät kokevat lievää kipua, ja se voi johtua toimenpiteen aiheuttamasta epämukavuudesta, kun taas vakava kipu on tutkittava suolen perforaation </a:t>
            </a:r>
            <a:r>
              <a:rPr lang="fi-FI" dirty="0"/>
              <a:t>pois</a:t>
            </a:r>
            <a:r>
              <a:rPr lang="fi-FI" sz="1200" b="0" i="0" u="none" strike="noStrike" kern="1200" baseline="0" dirty="0">
                <a:solidFill>
                  <a:schemeClr val="tx1"/>
                </a:solidFill>
                <a:latin typeface="+mn-lt"/>
                <a:ea typeface="+mn-ea"/>
                <a:cs typeface="+mn-cs"/>
              </a:rPr>
              <a:t>sulkemiseksi.</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278289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Yksi vakavimmista suolihuuhtelun aiheuttamista tapahtumista on suolen perforaatio. Jos suolen perforaatiosta ilmenee merkki tai oire, käyttäjän tulee välittömästi ottaa yhteyttä terveydenhuoltoon. Suolen perforaation vakavuus vaihtelee pienistä antibiooteilla hoidettavista oireista vakaviin oireisiin, jotka vaativat leikkausta. Hoitamattomana on kuolemanvaara.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Maailmanlaajuisessa auditoinnissa, joka koski suolen perforaatioita suolihuuhtelun  aikana, esiintymistiheys oli 2 tapausta miljoonasta huuhtelukerrasta (0,0002 % riski), ja riski lisääntyi hoidon aloittamisvaiheessa ja potilailla, joilla on ollut aikaisempi lantioelinleikkaus ja myös ballongin puhkeaminen yhteydessä ( Christensen et al 2016).</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a:p>
        </p:txBody>
      </p:sp>
    </p:spTree>
    <p:extLst>
      <p:ext uri="{BB962C8B-B14F-4D97-AF65-F5344CB8AC3E}">
        <p14:creationId xmlns:p14="http://schemas.microsoft.com/office/powerpoint/2010/main" val="2810533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Autonominen dysrefleksia (AD) on mahdollisesti hengenvaarallinen akuutti tila, joka vaatii välitöntä ensiapua, ja tila esiintyy tyypillisimmin SCI-potilailla, erityisesti heillä, joilla on vaurio T6-selkäydintasolla tai sen yläpuolella. Akuutti AD on autonomisen hermoston reaktio liikastimulaatioon, ja sille on ominaista kohtauksellinen kohonnut verenpaine, johon liittyy päänsärkyä, runsasta hikoilua, nenän tukkoisuutta, ihon punoitusta vammatason yläpuolella, hidas syke, ahdistuneisuus ja joskus kognitiiviset häiriöt ( Khastgir et al 2007). </a:t>
            </a:r>
            <a:r>
              <a:rPr lang="fi-FI" sz="1200" kern="1200" dirty="0" err="1">
                <a:solidFill>
                  <a:schemeClr val="tx1"/>
                </a:solidFill>
                <a:effectLst/>
                <a:latin typeface="+mn-lt"/>
                <a:ea typeface="+mn-ea"/>
                <a:cs typeface="+mn-cs"/>
              </a:rPr>
              <a:t>AD:n</a:t>
            </a:r>
            <a:r>
              <a:rPr lang="fi-FI" sz="1200" kern="1200" dirty="0">
                <a:solidFill>
                  <a:schemeClr val="tx1"/>
                </a:solidFill>
                <a:effectLst/>
                <a:latin typeface="+mn-lt"/>
                <a:ea typeface="+mn-ea"/>
                <a:cs typeface="+mn-cs"/>
              </a:rPr>
              <a:t> uskotaan laukaisevan </a:t>
            </a:r>
            <a:r>
              <a:rPr lang="fi-FI" sz="1200" kern="1200" dirty="0" err="1">
                <a:solidFill>
                  <a:schemeClr val="tx1"/>
                </a:solidFill>
                <a:effectLst/>
                <a:latin typeface="+mn-lt"/>
                <a:ea typeface="+mn-ea"/>
                <a:cs typeface="+mn-cs"/>
              </a:rPr>
              <a:t>afferentteja</a:t>
            </a:r>
            <a:r>
              <a:rPr lang="fi-FI" sz="1200" kern="1200" dirty="0">
                <a:solidFill>
                  <a:schemeClr val="tx1"/>
                </a:solidFill>
                <a:effectLst/>
                <a:latin typeface="+mn-lt"/>
                <a:ea typeface="+mn-ea"/>
                <a:cs typeface="+mn-cs"/>
              </a:rPr>
              <a:t> ärsykkeitä (hermosignaaleja, jotka lähettävät viestejä takaisin selkäytimeen ja aivoihin), jotka ovat peräisin selkäydinvaurion tason alapuolelta esimerkiksi suolesta tai virtsarakosta. Jos AD </a:t>
            </a:r>
            <a:r>
              <a:rPr lang="fi-FI" dirty="0"/>
              <a:t>oireita ilmenee, </a:t>
            </a:r>
            <a:r>
              <a:rPr lang="fi-FI" sz="1200" kern="1200" dirty="0">
                <a:solidFill>
                  <a:schemeClr val="tx1"/>
                </a:solidFill>
                <a:effectLst/>
                <a:latin typeface="+mn-lt"/>
                <a:ea typeface="+mn-ea"/>
                <a:cs typeface="+mn-cs"/>
              </a:rPr>
              <a:t>on suositeltavaa poistaa ärsykkeet välittömästi. Suolihuuhtelun aikana ilmeneviin autonomisiin oireisiin (hikoilu, sydämentykytys ja huimaus) on suositeltavaa hidastaa huuhteluveden johtamista, muokata wc-istumista ja pitää AD-lääkkeitä saatavilla.</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Lisäksi; satunnaistetussa kontrolloidussa tutkimuksessa, jossa tutkittiin suolihuuhtelua, AD:hen liittyvät oireet olivat yleensä yleisempiä ei-suolihuuhtelu-ryhmässä, mikä mahdollisesti viittaa siihen, että suolihuuhtelulla voi olla suojaava vaikutus AD:ta vastaan ​​(Christensen ja Krogh, 2010).</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a:p>
        </p:txBody>
      </p:sp>
    </p:spTree>
    <p:extLst>
      <p:ext uri="{BB962C8B-B14F-4D97-AF65-F5344CB8AC3E}">
        <p14:creationId xmlns:p14="http://schemas.microsoft.com/office/powerpoint/2010/main" val="2372091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noProof="0" dirty="0"/>
              <a:t>Kipu – Jos kouristuksia, epämukavuutta tai kipua ilmenee veden johtamisen aikana, keskeytä veden johtaminen hetkeksi ja jatka hitaammin. Varmista, että huuhtelunesteen lämpötila on oikea (36-38 astetta). Jos kipu on vaikeaa ja/tai jatkuu, lopeta huuhtelu. Kyseessä voi olla suolen perforaatio, hakeudu lääkärin hoitoon.</a:t>
            </a:r>
          </a:p>
          <a:p>
            <a:endParaRPr lang="fi-FI" noProof="0" dirty="0"/>
          </a:p>
          <a:p>
            <a:r>
              <a:rPr lang="fi-FI" noProof="0" dirty="0"/>
              <a:t>Peräsuolen ballongin ulostyöntyminen - Täytä peräsuolen ballonki hitaammin ja minimoi ballongin koko välttääksesi refleksien laukaiseminen, tarkista veden lämpötila (36-38 astetta), varmista, että peräsuoli on tyhjä.</a:t>
            </a:r>
          </a:p>
          <a:p>
            <a:endParaRPr lang="fi-FI" noProof="0" dirty="0"/>
          </a:p>
          <a:p>
            <a:r>
              <a:rPr lang="fi-FI" noProof="0" dirty="0"/>
              <a:t>Verenvuoto – pientä verenvuotoa voidaan odottaa, mutta jos säännöllistä tai runsasta verenvuotoa esiintyy, se vaatii lisätutkimuksia. Verenvuoto kivun kanssa tai ilman kipua voi merkitä suolen perforaatiota, ja sitä tulee käsitellä lääketieteellisenä hätätilanteena.</a:t>
            </a:r>
          </a:p>
          <a:p>
            <a:endParaRPr lang="fi-FI" noProof="0" dirty="0"/>
          </a:p>
          <a:p>
            <a:r>
              <a:rPr lang="fi-FI" noProof="0" dirty="0"/>
              <a:t>Ballonki hajoaa – liiallinen täyttö voi aiheuttaa ballongin hajoamisen, mikä voi aiheuttaa anorektaalivamman. Traumariski on pieni, mutta ballongin puhkeaminen voi aiheuttaa epämukavuutta ja kipua. Täytä peräsuolen ballonkia vain niin paljon kuin katsotaan tarpeelliseksi estääksesi huuhteluveden vuotamisen veden johtamisen aikana.  </a:t>
            </a:r>
          </a:p>
          <a:p>
            <a:endParaRPr lang="fi-FI" noProof="0" dirty="0"/>
          </a:p>
          <a:p>
            <a:endParaRPr lang="en-US" noProof="0" dirty="0"/>
          </a:p>
          <a:p>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a:p>
        </p:txBody>
      </p:sp>
    </p:spTree>
    <p:extLst>
      <p:ext uri="{BB962C8B-B14F-4D97-AF65-F5344CB8AC3E}">
        <p14:creationId xmlns:p14="http://schemas.microsoft.com/office/powerpoint/2010/main" val="3677798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1034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28</a:t>
            </a:fld>
            <a:endParaRPr lang="en-US"/>
          </a:p>
        </p:txBody>
      </p:sp>
    </p:spTree>
    <p:extLst>
      <p:ext uri="{BB962C8B-B14F-4D97-AF65-F5344CB8AC3E}">
        <p14:creationId xmlns:p14="http://schemas.microsoft.com/office/powerpoint/2010/main" val="2638868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29</a:t>
            </a:fld>
            <a:endParaRPr lang="en-US"/>
          </a:p>
        </p:txBody>
      </p:sp>
    </p:spTree>
    <p:extLst>
      <p:ext uri="{BB962C8B-B14F-4D97-AF65-F5344CB8AC3E}">
        <p14:creationId xmlns:p14="http://schemas.microsoft.com/office/powerpoint/2010/main" val="360657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noProof="0" dirty="0"/>
              <a:t>Tämä on yhteenveto tiedoista, jotka sinun on hyvä hankkia opettaaksesi suolihuuhteluhoitoa (TAI). Seuraavilta dioilta löydät nämä tiedot ja lopuksi tapauksia, joissa kuvataan potilaita ja heidän tapaansa suorittaa suolihuuhtelu.</a:t>
            </a:r>
            <a:endParaRPr lang="en-US" noProof="0" dirty="0"/>
          </a:p>
          <a:p>
            <a:pPr marL="0" lvl="0" indent="0" algn="l" rtl="0">
              <a:spcBef>
                <a:spcPts val="0"/>
              </a:spcBef>
              <a:spcAft>
                <a:spcPts val="0"/>
              </a:spcAft>
              <a:buNone/>
            </a:pPr>
            <a:endParaRPr lang="en-US" noProof="0" dirty="0"/>
          </a:p>
        </p:txBody>
      </p:sp>
      <p:sp>
        <p:nvSpPr>
          <p:cNvPr id="230" name="Google Shape;230;p12: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i="0" u="none" strike="noStrike" kern="1200" baseline="0" dirty="0">
                <a:solidFill>
                  <a:schemeClr val="tx1"/>
                </a:solidFill>
                <a:latin typeface="+mn-lt"/>
                <a:ea typeface="+mn-ea"/>
                <a:cs typeface="+mn-cs"/>
              </a:rPr>
              <a:t>Käyttötarkoitus</a:t>
            </a:r>
          </a:p>
          <a:p>
            <a:r>
              <a:rPr lang="fi-FI" sz="1200" b="0" i="0" u="none" strike="noStrike" kern="1200" baseline="0" dirty="0">
                <a:solidFill>
                  <a:schemeClr val="tx1"/>
                </a:solidFill>
                <a:latin typeface="+mn-lt"/>
                <a:ea typeface="+mn-ea"/>
                <a:cs typeface="+mn-cs"/>
              </a:rPr>
              <a:t>Navina Systems on tarkoitettu suolihuuhteluun johtamalla vettä paksusuolen alaosaan peräsuolikatetrin kautta.</a:t>
            </a:r>
          </a:p>
          <a:p>
            <a:endParaRPr lang="fi-FI" sz="1200" b="0" i="0" u="none" strike="noStrike" kern="1200" baseline="0" dirty="0">
              <a:solidFill>
                <a:schemeClr val="tx1"/>
              </a:solidFill>
              <a:latin typeface="+mn-lt"/>
              <a:ea typeface="+mn-ea"/>
              <a:cs typeface="+mn-cs"/>
            </a:endParaRPr>
          </a:p>
          <a:p>
            <a:r>
              <a:rPr lang="fi-FI" sz="1200" b="1" i="0" u="none" strike="noStrike" kern="1200" baseline="0" dirty="0">
                <a:solidFill>
                  <a:schemeClr val="tx1"/>
                </a:solidFill>
                <a:latin typeface="+mn-lt"/>
                <a:ea typeface="+mn-ea"/>
                <a:cs typeface="+mn-cs"/>
              </a:rPr>
              <a:t>Indikaatioita</a:t>
            </a:r>
          </a:p>
          <a:p>
            <a:r>
              <a:rPr lang="fi-FI" sz="1200" b="0" i="0" u="none" strike="noStrike" kern="1200" baseline="0" dirty="0">
                <a:solidFill>
                  <a:schemeClr val="tx1"/>
                </a:solidFill>
                <a:latin typeface="+mn-lt"/>
                <a:ea typeface="+mn-ea"/>
                <a:cs typeface="+mn-cs"/>
              </a:rPr>
              <a:t>Navina Systems on tarkoitettu aikuisille ja yli 3-vuotiaille </a:t>
            </a:r>
            <a:r>
              <a:rPr lang="fi-FI" dirty="0"/>
              <a:t>lapsille, </a:t>
            </a:r>
            <a:r>
              <a:rPr lang="fi-FI" sz="1200" b="0" i="0" u="none" strike="noStrike" kern="1200" baseline="0" dirty="0">
                <a:solidFill>
                  <a:schemeClr val="tx1"/>
                </a:solidFill>
                <a:latin typeface="+mn-lt"/>
                <a:ea typeface="+mn-ea"/>
                <a:cs typeface="+mn-cs"/>
              </a:rPr>
              <a:t>jotka kärsivät ulosteinkontinenssista, kroonisesta ummetuksesta ja/tai aikaa vievästä suoliston hoidosta.</a:t>
            </a:r>
          </a:p>
          <a:p>
            <a:r>
              <a:rPr lang="fi-FI" sz="1200" b="0" i="0" u="none" strike="noStrike" kern="1200" baseline="0" dirty="0">
                <a:solidFill>
                  <a:schemeClr val="tx1"/>
                </a:solidFill>
                <a:latin typeface="+mn-lt"/>
                <a:ea typeface="+mn-ea"/>
                <a:cs typeface="+mn-cs"/>
              </a:rPr>
              <a:t>Johtamalla vettä paksusuolen alaosaan, suolen peristalttiset lihakset voidaan laukaista, jolloin paksusuolen ja peräsuolen sisältö alkaa tyhjentyä.</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30</a:t>
            </a:fld>
            <a:endParaRPr lang="en-US"/>
          </a:p>
        </p:txBody>
      </p:sp>
    </p:spTree>
    <p:extLst>
      <p:ext uri="{BB962C8B-B14F-4D97-AF65-F5344CB8AC3E}">
        <p14:creationId xmlns:p14="http://schemas.microsoft.com/office/powerpoint/2010/main" val="3407354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i="0" u="none" strike="noStrike" kern="1200" baseline="0" dirty="0">
                <a:solidFill>
                  <a:schemeClr val="tx1"/>
                </a:solidFill>
                <a:latin typeface="+mn-lt"/>
                <a:ea typeface="+mn-ea"/>
                <a:cs typeface="+mn-cs"/>
              </a:rPr>
              <a:t>Käyttötarkoitus</a:t>
            </a:r>
          </a:p>
          <a:p>
            <a:r>
              <a:rPr lang="fi-FI" sz="1200" b="0" i="0" u="none" strike="noStrike" kern="1200" baseline="0" dirty="0">
                <a:solidFill>
                  <a:schemeClr val="tx1"/>
                </a:solidFill>
                <a:latin typeface="+mn-lt"/>
                <a:ea typeface="+mn-ea"/>
                <a:cs typeface="+mn-cs"/>
              </a:rPr>
              <a:t>Navina Systems on tarkoitettu suolihuuhteluun johtamalla vettä paksusuolen alaosaan peräsuolen katetrin kautta.</a:t>
            </a:r>
          </a:p>
          <a:p>
            <a:endParaRPr lang="fi-FI" sz="1200" b="0" i="0" u="none" strike="noStrike" kern="1200" baseline="0" dirty="0">
              <a:solidFill>
                <a:schemeClr val="tx1"/>
              </a:solidFill>
              <a:latin typeface="+mn-lt"/>
              <a:ea typeface="+mn-ea"/>
              <a:cs typeface="+mn-cs"/>
            </a:endParaRPr>
          </a:p>
          <a:p>
            <a:r>
              <a:rPr lang="fi-FI" sz="1200" b="1" i="0" u="none" strike="noStrike" kern="1200" baseline="0" dirty="0">
                <a:solidFill>
                  <a:schemeClr val="tx1"/>
                </a:solidFill>
                <a:latin typeface="+mn-lt"/>
                <a:ea typeface="+mn-ea"/>
                <a:cs typeface="+mn-cs"/>
              </a:rPr>
              <a:t>Indikaatioita</a:t>
            </a:r>
          </a:p>
          <a:p>
            <a:r>
              <a:rPr lang="fi-FI" sz="1200" b="0" i="0" u="none" strike="noStrike" kern="1200" baseline="0" dirty="0">
                <a:solidFill>
                  <a:schemeClr val="tx1"/>
                </a:solidFill>
                <a:latin typeface="+mn-lt"/>
                <a:ea typeface="+mn-ea"/>
                <a:cs typeface="+mn-cs"/>
              </a:rPr>
              <a:t>Navina Systems on tarkoitettu aikuisille ja yli 3-vuotiaille </a:t>
            </a:r>
            <a:r>
              <a:rPr lang="fi-FI" dirty="0"/>
              <a:t>lapsille, </a:t>
            </a:r>
            <a:r>
              <a:rPr lang="fi-FI" sz="1200" b="0" i="0" u="none" strike="noStrike" kern="1200" baseline="0" dirty="0">
                <a:solidFill>
                  <a:schemeClr val="tx1"/>
                </a:solidFill>
                <a:latin typeface="+mn-lt"/>
                <a:ea typeface="+mn-ea"/>
                <a:cs typeface="+mn-cs"/>
              </a:rPr>
              <a:t>jotka kärsivät ulosteinkontinenssista, kroonisesta ummetuksesta ja/tai aikaa vievästä suoliston hoidosta.</a:t>
            </a:r>
          </a:p>
          <a:p>
            <a:r>
              <a:rPr lang="fi-FI" sz="1200" b="0" i="0" u="none" strike="noStrike" kern="1200" baseline="0" dirty="0">
                <a:solidFill>
                  <a:schemeClr val="tx1"/>
                </a:solidFill>
                <a:latin typeface="+mn-lt"/>
                <a:ea typeface="+mn-ea"/>
                <a:cs typeface="+mn-cs"/>
              </a:rPr>
              <a:t>Johtamalla vettä paksusuolen alaosaan suolen peristalttiset lihakset voidaan laukaista, jolloin paksusuolen ja peräsuolen sisältö alkaa tyhjentyä.</a:t>
            </a:r>
            <a:endParaRPr lang="fi-FI" sz="1200" b="1" i="0" u="none" strike="noStrike" kern="1200" baseline="0" dirty="0">
              <a:solidFill>
                <a:schemeClr val="tx1"/>
              </a:solidFill>
              <a:latin typeface="+mn-lt"/>
              <a:ea typeface="+mn-ea"/>
              <a:cs typeface="+mn-cs"/>
            </a:endParaRPr>
          </a:p>
          <a:p>
            <a:endParaRPr lang="fi-FI" sz="1200" b="1"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31</a:t>
            </a:fld>
            <a:endParaRPr lang="en-US"/>
          </a:p>
        </p:txBody>
      </p:sp>
    </p:spTree>
    <p:extLst>
      <p:ext uri="{BB962C8B-B14F-4D97-AF65-F5344CB8AC3E}">
        <p14:creationId xmlns:p14="http://schemas.microsoft.com/office/powerpoint/2010/main" val="676635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Valmistele vesisäiliö ja täytä se haalealla vedellä (36-38 celsiusastetta).</a:t>
            </a:r>
          </a:p>
          <a:p>
            <a:endParaRPr lang="fi-FI" sz="1200" b="0" i="0" u="none" strike="noStrike" kern="1200" baseline="0" dirty="0">
              <a:solidFill>
                <a:schemeClr val="tx1"/>
              </a:solidFill>
              <a:latin typeface="+mn-lt"/>
              <a:ea typeface="+mn-ea"/>
              <a:cs typeface="+mn-cs"/>
            </a:endParaRPr>
          </a:p>
          <a:p>
            <a:pPr marL="228600" indent="-228600">
              <a:buAutoNum type="arabicPeriod"/>
            </a:pPr>
            <a:r>
              <a:rPr lang="fi-FI" sz="1200" b="0" i="0" u="none" strike="noStrike" kern="1200" baseline="0" dirty="0">
                <a:solidFill>
                  <a:schemeClr val="tx1"/>
                </a:solidFill>
                <a:latin typeface="+mn-lt"/>
                <a:ea typeface="+mn-ea"/>
                <a:cs typeface="+mn-cs"/>
              </a:rPr>
              <a:t>Avaa vesisäiliön kansi.</a:t>
            </a:r>
          </a:p>
          <a:p>
            <a:pPr marL="228600" indent="-228600">
              <a:buAutoNum type="arabicPeriod"/>
            </a:pPr>
            <a:r>
              <a:rPr lang="fi-FI" sz="1200" b="0" i="0" u="none" strike="noStrike" kern="1200" baseline="0" dirty="0">
                <a:solidFill>
                  <a:schemeClr val="tx1"/>
                </a:solidFill>
                <a:latin typeface="+mn-lt"/>
                <a:ea typeface="+mn-ea"/>
                <a:cs typeface="+mn-cs"/>
              </a:rPr>
              <a:t>Avaa vesisäiliö vapauttamalla kahva ja laajentamalla säiliötä.</a:t>
            </a:r>
          </a:p>
          <a:p>
            <a:pPr marL="228600" indent="-228600">
              <a:buAutoNum type="arabicPeriod"/>
            </a:pPr>
            <a:r>
              <a:rPr lang="fi-FI" sz="1200" b="1" i="0" u="none" strike="noStrike" kern="1200" baseline="0" dirty="0">
                <a:solidFill>
                  <a:schemeClr val="tx1"/>
                </a:solidFill>
                <a:latin typeface="+mn-lt"/>
                <a:ea typeface="+mn-ea"/>
                <a:cs typeface="+mn-cs"/>
              </a:rPr>
              <a:t>Lapset</a:t>
            </a:r>
            <a:r>
              <a:rPr lang="fi-FI" sz="1200" b="0" i="0" u="none" strike="noStrike" kern="1200" baseline="0" dirty="0">
                <a:solidFill>
                  <a:schemeClr val="tx1"/>
                </a:solidFill>
                <a:latin typeface="+mn-lt"/>
                <a:ea typeface="+mn-ea"/>
                <a:cs typeface="+mn-cs"/>
              </a:rPr>
              <a:t>: Täytä astia haalealla puhtaalla hana- tai pullotetulla vedellä terveydenhuollon ammattilaisen määräämään tasoon + max 200 ml kartion liukkaan pinnan aktivoimiseksi.</a:t>
            </a:r>
          </a:p>
          <a:p>
            <a:pPr marL="0" indent="0">
              <a:buNone/>
            </a:pPr>
            <a:r>
              <a:rPr lang="fi-FI" sz="1200" b="0" i="0" u="none" strike="noStrike" kern="1200" baseline="0" dirty="0">
                <a:solidFill>
                  <a:schemeClr val="tx1"/>
                </a:solidFill>
                <a:latin typeface="+mn-lt"/>
                <a:ea typeface="+mn-ea"/>
                <a:cs typeface="+mn-cs"/>
              </a:rPr>
              <a:t>      </a:t>
            </a:r>
            <a:r>
              <a:rPr lang="fi-FI" sz="1200" b="1" i="0" u="none" strike="noStrike" kern="1200" baseline="0" dirty="0">
                <a:solidFill>
                  <a:schemeClr val="tx1"/>
                </a:solidFill>
                <a:latin typeface="+mn-lt"/>
                <a:ea typeface="+mn-ea"/>
                <a:cs typeface="+mn-cs"/>
              </a:rPr>
              <a:t>Aikuiset</a:t>
            </a:r>
            <a:r>
              <a:rPr lang="fi-FI" sz="1200" b="0" i="0" u="none" strike="noStrike" kern="1200" baseline="0" dirty="0">
                <a:solidFill>
                  <a:schemeClr val="tx1"/>
                </a:solidFill>
                <a:latin typeface="+mn-lt"/>
                <a:ea typeface="+mn-ea"/>
                <a:cs typeface="+mn-cs"/>
              </a:rPr>
              <a:t>: Täytä astia haalealla puhtaalla hana- tai pullotetulla vedellä astian ylämerkkiin asti.</a:t>
            </a:r>
          </a:p>
          <a:p>
            <a:pPr marL="0" indent="0">
              <a:buNone/>
            </a:pPr>
            <a:r>
              <a:rPr lang="fi-FI" sz="1200" b="0" i="0" u="none" strike="noStrike" kern="1200" baseline="0" dirty="0">
                <a:solidFill>
                  <a:schemeClr val="tx1"/>
                </a:solidFill>
                <a:latin typeface="+mn-lt"/>
                <a:ea typeface="+mn-ea"/>
                <a:cs typeface="+mn-cs"/>
              </a:rPr>
              <a:t>4. Sulje säiliön kansi varovasti, kunnes se napsahtaa. Tämän tekemiseen on erilaisia tapoja, kuvattu alla.</a:t>
            </a:r>
          </a:p>
          <a:p>
            <a:pPr marL="0" indent="0">
              <a:buNone/>
            </a:pPr>
            <a:r>
              <a:rPr lang="fi-FI" sz="1200" b="0" i="0" u="none" strike="noStrike" kern="1200" baseline="0" dirty="0">
                <a:solidFill>
                  <a:schemeClr val="tx1"/>
                </a:solidFill>
                <a:latin typeface="+mn-lt"/>
                <a:ea typeface="+mn-ea"/>
                <a:cs typeface="+mn-cs"/>
              </a:rPr>
              <a:t>5. Aseta säiliö paikkaan, missä se on kätevimmin suolihuuhtelun aikana; </a:t>
            </a:r>
            <a:br>
              <a:rPr lang="fi-FI" sz="1200" b="0" i="0" u="none" strike="noStrike" kern="1200" baseline="0" dirty="0">
                <a:solidFill>
                  <a:schemeClr val="tx1"/>
                </a:solidFill>
                <a:latin typeface="+mn-lt"/>
                <a:ea typeface="+mn-ea"/>
                <a:cs typeface="+mn-cs"/>
              </a:rPr>
            </a:br>
            <a:r>
              <a:rPr lang="fi-FI" sz="1200" b="0" i="0" u="none" strike="noStrike" kern="1200" baseline="0" dirty="0">
                <a:solidFill>
                  <a:schemeClr val="tx1"/>
                </a:solidFill>
                <a:latin typeface="+mn-lt"/>
                <a:ea typeface="+mn-ea"/>
                <a:cs typeface="+mn-cs"/>
              </a:rPr>
              <a:t>pystyasentoon lattialle, hyllylle, pesualtaaseen tai roikkumaan kahvasta.</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32</a:t>
            </a:fld>
            <a:endParaRPr lang="en-US"/>
          </a:p>
        </p:txBody>
      </p:sp>
    </p:spTree>
    <p:extLst>
      <p:ext uri="{BB962C8B-B14F-4D97-AF65-F5344CB8AC3E}">
        <p14:creationId xmlns:p14="http://schemas.microsoft.com/office/powerpoint/2010/main" val="1521616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latin typeface="+mn-lt"/>
              </a:rPr>
              <a:t>Potilaan oireista riippuen voidaan tarvita erilaisia ​​huuhtelunestemääriä. </a:t>
            </a:r>
            <a:br>
              <a:rPr lang="fi-FI" dirty="0">
                <a:latin typeface="+mn-lt"/>
              </a:rPr>
            </a:br>
            <a:r>
              <a:rPr lang="fi-FI" dirty="0">
                <a:latin typeface="+mn-lt"/>
              </a:rPr>
              <a:t>Suuren volyymin suolihuuhteluksi kutsutaan tilannetta, jossa vettä käytetään yli 250 ml, kun taas pienimääräisessä vesimäärä on enintään 250 ml. Johdetun veden määrä vaikuttaa tyhjentymiseen, suuri määrä tyhjentää suuren osan paksusuolesta, kun taas pienempi määrä voi tyhjentää vain peräsuolen (Emmanuel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latin typeface="+mn-lt"/>
              </a:rPr>
              <a:t>Lapset</a:t>
            </a:r>
            <a:r>
              <a:rPr lang="fi-FI" dirty="0">
                <a:latin typeface="+mn-lt"/>
              </a:rPr>
              <a:t>: Huuhtelunestettä tulee käyttää pienintä määrää, jolla saavutetaan haluttu vaikutus. On suositeltavaa käyttää nestettä 10–20 ml/kg, maksimi kokonaistilavuus </a:t>
            </a:r>
            <a:br>
              <a:rPr lang="fi-FI" dirty="0">
                <a:latin typeface="+mn-lt"/>
              </a:rPr>
            </a:br>
            <a:r>
              <a:rPr lang="fi-FI" dirty="0">
                <a:latin typeface="+mn-lt"/>
              </a:rPr>
              <a:t>1 l. Tämän laskelman tulee perustua pituuteen nähden ihanteelliseen painoon eikä ylipainoisen lapsen todelliseen painoon (Mosiello et al. JPGN, osa 64, numero 3, 2017).</a:t>
            </a:r>
            <a:endParaRPr lang="sv-S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latin typeface="+mn-lt"/>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a:p>
        </p:txBody>
      </p:sp>
    </p:spTree>
    <p:extLst>
      <p:ext uri="{BB962C8B-B14F-4D97-AF65-F5344CB8AC3E}">
        <p14:creationId xmlns:p14="http://schemas.microsoft.com/office/powerpoint/2010/main" val="7938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Kokoa laite värikoodien mukaan ja varmista, että kaikki liittimet ovat paikoillaan ja lukittu.</a:t>
            </a:r>
          </a:p>
          <a:p>
            <a:endParaRPr lang="fi-FI" sz="1200" b="0" i="0" u="none" strike="noStrike" kern="1200" baseline="0" dirty="0">
              <a:solidFill>
                <a:schemeClr val="tx1"/>
              </a:solidFill>
              <a:latin typeface="+mn-lt"/>
              <a:ea typeface="+mn-ea"/>
              <a:cs typeface="+mn-cs"/>
            </a:endParaRPr>
          </a:p>
          <a:p>
            <a:pPr marL="228600" indent="-228600">
              <a:buAutoNum type="arabicPeriod"/>
            </a:pPr>
            <a:r>
              <a:rPr lang="fi-FI" sz="1200" b="0" i="0" u="none" strike="noStrike" kern="1200" baseline="0" dirty="0">
                <a:solidFill>
                  <a:schemeClr val="tx1"/>
                </a:solidFill>
                <a:latin typeface="+mn-lt"/>
                <a:ea typeface="+mn-ea"/>
                <a:cs typeface="+mn-cs"/>
              </a:rPr>
              <a:t>Liitä </a:t>
            </a:r>
            <a:r>
              <a:rPr lang="fi-FI" sz="1200" b="1" i="0" u="none" strike="noStrike" kern="1200" baseline="0" dirty="0">
                <a:solidFill>
                  <a:schemeClr val="tx1"/>
                </a:solidFill>
                <a:latin typeface="+mn-lt"/>
                <a:ea typeface="+mn-ea"/>
                <a:cs typeface="+mn-cs"/>
              </a:rPr>
              <a:t>tummansinisilla</a:t>
            </a:r>
            <a:r>
              <a:rPr lang="fi-FI" sz="1200" b="0" i="0" u="none" strike="noStrike" kern="1200" baseline="0" dirty="0">
                <a:solidFill>
                  <a:schemeClr val="tx1"/>
                </a:solidFill>
                <a:latin typeface="+mn-lt"/>
                <a:ea typeface="+mn-ea"/>
                <a:cs typeface="+mn-cs"/>
              </a:rPr>
              <a:t> liittimillä varustettu putki vesisäiliön </a:t>
            </a:r>
            <a:r>
              <a:rPr lang="fi-FI" sz="1200" b="1" i="0" u="none" strike="noStrike" kern="1200" baseline="0" dirty="0">
                <a:solidFill>
                  <a:schemeClr val="tx1"/>
                </a:solidFill>
                <a:latin typeface="+mn-lt"/>
                <a:ea typeface="+mn-ea"/>
                <a:cs typeface="+mn-cs"/>
              </a:rPr>
              <a:t>tummansiniseen </a:t>
            </a:r>
            <a:r>
              <a:rPr lang="fi-FI" sz="1200" b="0" i="0" u="none" strike="noStrike" kern="1200" baseline="0" dirty="0">
                <a:solidFill>
                  <a:schemeClr val="tx1"/>
                </a:solidFill>
                <a:latin typeface="+mn-lt"/>
                <a:ea typeface="+mn-ea"/>
                <a:cs typeface="+mn-cs"/>
              </a:rPr>
              <a:t>liittimeen. Lukitse liitäntä kääntämällä sitä myötäpäivään, kunnes se pysähtyy.</a:t>
            </a:r>
          </a:p>
          <a:p>
            <a:pPr marL="0" indent="0">
              <a:buNone/>
            </a:pPr>
            <a:r>
              <a:rPr lang="fi-FI" sz="1200" b="0" i="0" u="none" strike="noStrike" kern="1200" baseline="0" dirty="0">
                <a:solidFill>
                  <a:schemeClr val="tx1"/>
                </a:solidFill>
                <a:latin typeface="+mn-lt"/>
                <a:ea typeface="+mn-ea"/>
                <a:cs typeface="+mn-cs"/>
              </a:rPr>
              <a:t>      1b. Poista suojakorkit.</a:t>
            </a:r>
          </a:p>
          <a:p>
            <a:pPr marL="0" indent="0">
              <a:buNone/>
            </a:pPr>
            <a:r>
              <a:rPr lang="fi-FI" sz="1200" b="0" i="0" u="none" strike="noStrike" kern="1200" baseline="0" dirty="0">
                <a:solidFill>
                  <a:schemeClr val="tx1"/>
                </a:solidFill>
                <a:latin typeface="+mn-lt"/>
                <a:ea typeface="+mn-ea"/>
                <a:cs typeface="+mn-cs"/>
              </a:rPr>
              <a:t>2. Liitä putken toinen pää </a:t>
            </a:r>
            <a:r>
              <a:rPr lang="fi-FI" sz="1200" b="1" i="0" u="none" strike="noStrike" kern="1200" baseline="0" dirty="0">
                <a:solidFill>
                  <a:schemeClr val="tx1"/>
                </a:solidFill>
                <a:latin typeface="+mn-lt"/>
                <a:ea typeface="+mn-ea"/>
                <a:cs typeface="+mn-cs"/>
              </a:rPr>
              <a:t>tummansinisillä</a:t>
            </a:r>
            <a:r>
              <a:rPr lang="fi-FI" sz="1200" b="0" i="0" u="none" strike="noStrike" kern="1200" baseline="0" dirty="0">
                <a:solidFill>
                  <a:schemeClr val="tx1"/>
                </a:solidFill>
                <a:latin typeface="+mn-lt"/>
                <a:ea typeface="+mn-ea"/>
                <a:cs typeface="+mn-cs"/>
              </a:rPr>
              <a:t> liittimillä Navina-ohjausyksikön </a:t>
            </a:r>
            <a:r>
              <a:rPr lang="fi-FI" sz="1200" b="1" i="0" u="none" strike="noStrike" kern="1200" baseline="0" dirty="0">
                <a:solidFill>
                  <a:schemeClr val="tx1"/>
                </a:solidFill>
                <a:latin typeface="+mn-lt"/>
                <a:ea typeface="+mn-ea"/>
                <a:cs typeface="+mn-cs"/>
              </a:rPr>
              <a:t>tummansiniseen</a:t>
            </a:r>
            <a:r>
              <a:rPr lang="fi-FI" sz="1200" b="0" i="0" u="none" strike="noStrike" kern="1200" baseline="0" dirty="0">
                <a:solidFill>
                  <a:schemeClr val="tx1"/>
                </a:solidFill>
                <a:latin typeface="+mn-lt"/>
                <a:ea typeface="+mn-ea"/>
                <a:cs typeface="+mn-cs"/>
              </a:rPr>
              <a:t> liittimeen, jossa on vesisymboli. Lukitse liitäntä kääntämällä sitä myötäpäivään, kunnes se pysähtyy.</a:t>
            </a:r>
          </a:p>
          <a:p>
            <a:pPr marL="0" indent="0">
              <a:buNone/>
            </a:pPr>
            <a:r>
              <a:rPr lang="fi-FI" sz="1200" b="0" i="0" u="none" strike="noStrike" kern="1200" baseline="0" dirty="0">
                <a:solidFill>
                  <a:schemeClr val="tx1"/>
                </a:solidFill>
                <a:latin typeface="+mn-lt"/>
                <a:ea typeface="+mn-ea"/>
                <a:cs typeface="+mn-cs"/>
              </a:rPr>
              <a:t>3. Liitä </a:t>
            </a:r>
            <a:r>
              <a:rPr lang="fi-FI" sz="1200" b="1" i="0" u="none" strike="noStrike" kern="1200" baseline="0" dirty="0">
                <a:solidFill>
                  <a:schemeClr val="tx1"/>
                </a:solidFill>
                <a:latin typeface="+mn-lt"/>
                <a:ea typeface="+mn-ea"/>
                <a:cs typeface="+mn-cs"/>
              </a:rPr>
              <a:t>vaaleansinisellä</a:t>
            </a:r>
            <a:r>
              <a:rPr lang="fi-FI" sz="1200" b="0" i="0" u="none" strike="noStrike" kern="1200" baseline="0" dirty="0">
                <a:solidFill>
                  <a:schemeClr val="tx1"/>
                </a:solidFill>
                <a:latin typeface="+mn-lt"/>
                <a:ea typeface="+mn-ea"/>
                <a:cs typeface="+mn-cs"/>
              </a:rPr>
              <a:t> liittimellä varustettu putki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-ohjausyksikön </a:t>
            </a:r>
            <a:r>
              <a:rPr lang="fi-FI" sz="1200" b="1" i="0" u="none" strike="noStrike" kern="1200" baseline="0" dirty="0">
                <a:solidFill>
                  <a:schemeClr val="tx1"/>
                </a:solidFill>
                <a:latin typeface="+mn-lt"/>
                <a:ea typeface="+mn-ea"/>
                <a:cs typeface="+mn-cs"/>
              </a:rPr>
              <a:t>vaaleansiniseen </a:t>
            </a:r>
            <a:r>
              <a:rPr lang="fi-FI" sz="1200" b="0" i="0" u="none" strike="noStrike" kern="1200" baseline="0" dirty="0">
                <a:solidFill>
                  <a:schemeClr val="tx1"/>
                </a:solidFill>
                <a:latin typeface="+mn-lt"/>
                <a:ea typeface="+mn-ea"/>
                <a:cs typeface="+mn-cs"/>
              </a:rPr>
              <a:t>liitäntään ja katetrin symboliin. Lukitse liitäntä kääntämällä sitä myötäpäivään, kunnes se pysähtyy.</a:t>
            </a:r>
          </a:p>
          <a:p>
            <a:pPr marL="0" indent="0">
              <a:buNone/>
            </a:pPr>
            <a:r>
              <a:rPr lang="fi-FI" sz="1200" b="0" i="0" u="none" strike="noStrike" kern="1200" baseline="0" dirty="0">
                <a:solidFill>
                  <a:schemeClr val="tx1"/>
                </a:solidFill>
                <a:latin typeface="+mn-lt"/>
                <a:ea typeface="+mn-ea"/>
                <a:cs typeface="+mn-cs"/>
              </a:rPr>
              <a:t>4. Kuori kartion/katetrin pakkaus auki </a:t>
            </a:r>
            <a:r>
              <a:rPr lang="fi-FI" sz="1200" b="1" i="0" u="none" strike="noStrike" kern="1200" baseline="0" dirty="0">
                <a:solidFill>
                  <a:schemeClr val="tx1"/>
                </a:solidFill>
                <a:latin typeface="+mn-lt"/>
                <a:ea typeface="+mn-ea"/>
                <a:cs typeface="+mn-cs"/>
              </a:rPr>
              <a:t>2-3 cm </a:t>
            </a:r>
            <a:r>
              <a:rPr lang="fi-FI" sz="1200" b="0" i="0" u="none" strike="noStrike" kern="1200" baseline="0" dirty="0">
                <a:solidFill>
                  <a:schemeClr val="tx1"/>
                </a:solidFill>
                <a:latin typeface="+mn-lt"/>
                <a:ea typeface="+mn-ea"/>
                <a:cs typeface="+mn-cs"/>
              </a:rPr>
              <a:t>paljastaaksesi peräsuolen kartio-/katetriliitoksen. </a:t>
            </a:r>
            <a:r>
              <a:rPr lang="fi-FI" sz="1200" b="1" i="0" u="none" strike="noStrike" kern="1200" baseline="0" dirty="0">
                <a:solidFill>
                  <a:schemeClr val="tx1"/>
                </a:solidFill>
                <a:latin typeface="+mn-lt"/>
                <a:ea typeface="+mn-ea"/>
                <a:cs typeface="+mn-cs"/>
              </a:rPr>
              <a:t>Älä poista </a:t>
            </a:r>
            <a:r>
              <a:rPr lang="fi-FI" sz="1200" b="0" i="0" u="none" strike="noStrike" kern="1200" baseline="0" dirty="0">
                <a:solidFill>
                  <a:schemeClr val="tx1"/>
                </a:solidFill>
                <a:latin typeface="+mn-lt"/>
                <a:ea typeface="+mn-ea"/>
                <a:cs typeface="+mn-cs"/>
              </a:rPr>
              <a:t>kartiota/katetria pakkauksesta.</a:t>
            </a:r>
          </a:p>
          <a:p>
            <a:pPr marL="0" indent="0">
              <a:buNone/>
            </a:pPr>
            <a:r>
              <a:rPr lang="fi-FI" sz="1200" b="0" i="0" u="none" strike="noStrike" kern="1200" baseline="0" dirty="0">
                <a:solidFill>
                  <a:schemeClr val="tx1"/>
                </a:solidFill>
                <a:latin typeface="+mn-lt"/>
                <a:ea typeface="+mn-ea"/>
                <a:cs typeface="+mn-cs"/>
              </a:rPr>
              <a:t>5. Kiinnitä putki </a:t>
            </a:r>
            <a:r>
              <a:rPr lang="fi-FI" sz="1200" b="1" i="0" u="none" strike="noStrike" kern="1200" baseline="0" dirty="0">
                <a:solidFill>
                  <a:schemeClr val="tx1"/>
                </a:solidFill>
                <a:latin typeface="+mn-lt"/>
                <a:ea typeface="+mn-ea"/>
                <a:cs typeface="+mn-cs"/>
              </a:rPr>
              <a:t>valkoisella</a:t>
            </a:r>
            <a:r>
              <a:rPr lang="fi-FI" sz="1200" b="0" i="0" u="none" strike="noStrike" kern="1200" baseline="0" dirty="0">
                <a:solidFill>
                  <a:schemeClr val="tx1"/>
                </a:solidFill>
                <a:latin typeface="+mn-lt"/>
                <a:ea typeface="+mn-ea"/>
                <a:cs typeface="+mn-cs"/>
              </a:rPr>
              <a:t> liittimellä kartioon/katetriin. Liitäntä on puolikuun muotoinen, jotta se kytketään oikein. Lukitse liitäntä kääntämällä sitä myötäpäivään, kunnes se pysähtyy.</a:t>
            </a:r>
          </a:p>
          <a:p>
            <a:pPr marL="0" indent="0">
              <a:buNone/>
            </a:pPr>
            <a:r>
              <a:rPr lang="fi-FI" sz="1200" b="0" i="0" u="none" strike="noStrike" kern="1200" baseline="0" dirty="0">
                <a:solidFill>
                  <a:schemeClr val="tx1"/>
                </a:solidFill>
                <a:latin typeface="+mn-lt"/>
                <a:ea typeface="+mn-ea"/>
                <a:cs typeface="+mn-cs"/>
              </a:rPr>
              <a:t>6. Kiinnitä pakkaus pystysuoralle pinnalle teipillä, aseta se pesualtaaseen tai korkeaan lasiin, jotta sisään tuleva vesi pysyy pakkauksessa.</a:t>
            </a:r>
          </a:p>
          <a:p>
            <a:pPr marL="0" indent="0">
              <a:buNone/>
            </a:pPr>
            <a:r>
              <a:rPr lang="fi-FI" sz="1200" b="0" i="0" u="none" strike="noStrike" kern="1200" baseline="0" dirty="0">
                <a:solidFill>
                  <a:schemeClr val="tx1"/>
                </a:solidFill>
                <a:latin typeface="+mn-lt"/>
                <a:ea typeface="+mn-ea"/>
                <a:cs typeface="+mn-cs"/>
              </a:rPr>
              <a:t>7. Varmista, että kartio/katetri on helposti ulottuvilla, kun istut wc:ssä. </a:t>
            </a:r>
            <a:endParaRPr lang="en-US" sz="1200" b="0" i="0" u="none" strike="noStrike" kern="1200" baseline="0" dirty="0">
              <a:solidFill>
                <a:srgbClr val="FF0000"/>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34</a:t>
            </a:fld>
            <a:endParaRPr lang="en-US"/>
          </a:p>
        </p:txBody>
      </p:sp>
    </p:spTree>
    <p:extLst>
      <p:ext uri="{BB962C8B-B14F-4D97-AF65-F5344CB8AC3E}">
        <p14:creationId xmlns:p14="http://schemas.microsoft.com/office/powerpoint/2010/main" val="3458895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Kokoa laite värikoodien mukaan ja varmista, että kaikki liittimet ovat paikoillaan ja lukittu.</a:t>
            </a:r>
          </a:p>
          <a:p>
            <a:endParaRPr lang="fi-FI" sz="1200" b="0" i="0" u="none" strike="noStrike" kern="1200" baseline="0" dirty="0">
              <a:solidFill>
                <a:schemeClr val="tx1"/>
              </a:solidFill>
              <a:latin typeface="+mn-lt"/>
              <a:ea typeface="+mn-ea"/>
              <a:cs typeface="+mn-cs"/>
            </a:endParaRPr>
          </a:p>
          <a:p>
            <a:pPr marL="228600" indent="-228600">
              <a:buAutoNum type="arabicPeriod"/>
            </a:pPr>
            <a:r>
              <a:rPr lang="fi-FI" sz="1200" b="0" i="0" u="none" strike="noStrike" kern="1200" baseline="0" dirty="0">
                <a:solidFill>
                  <a:schemeClr val="tx1"/>
                </a:solidFill>
                <a:latin typeface="+mn-lt"/>
                <a:ea typeface="+mn-ea"/>
                <a:cs typeface="+mn-cs"/>
              </a:rPr>
              <a:t>Liitä </a:t>
            </a:r>
            <a:r>
              <a:rPr lang="fi-FI" sz="1200" b="1" i="0" u="none" strike="noStrike" kern="1200" baseline="0" dirty="0">
                <a:solidFill>
                  <a:schemeClr val="tx1"/>
                </a:solidFill>
                <a:latin typeface="+mn-lt"/>
                <a:ea typeface="+mn-ea"/>
                <a:cs typeface="+mn-cs"/>
              </a:rPr>
              <a:t>tummansinisilla</a:t>
            </a:r>
            <a:r>
              <a:rPr lang="fi-FI" sz="1200" b="0" i="0" u="none" strike="noStrike" kern="1200" baseline="0" dirty="0">
                <a:solidFill>
                  <a:schemeClr val="tx1"/>
                </a:solidFill>
                <a:latin typeface="+mn-lt"/>
                <a:ea typeface="+mn-ea"/>
                <a:cs typeface="+mn-cs"/>
              </a:rPr>
              <a:t> liittimillä varustettu putki vesisäiliön </a:t>
            </a:r>
            <a:r>
              <a:rPr lang="fi-FI" sz="1200" b="1" i="0" u="none" strike="noStrike" kern="1200" baseline="0" dirty="0">
                <a:solidFill>
                  <a:schemeClr val="tx1"/>
                </a:solidFill>
                <a:latin typeface="+mn-lt"/>
                <a:ea typeface="+mn-ea"/>
                <a:cs typeface="+mn-cs"/>
              </a:rPr>
              <a:t>tummansiniseen </a:t>
            </a:r>
            <a:r>
              <a:rPr lang="fi-FI" sz="1200" b="0" i="0" u="none" strike="noStrike" kern="1200" baseline="0" dirty="0">
                <a:solidFill>
                  <a:schemeClr val="tx1"/>
                </a:solidFill>
                <a:latin typeface="+mn-lt"/>
                <a:ea typeface="+mn-ea"/>
                <a:cs typeface="+mn-cs"/>
              </a:rPr>
              <a:t>liittimeen. Lukitse liitäntä kääntämällä sitä myötäpäivään, kunnes se pysähtyy.</a:t>
            </a:r>
          </a:p>
          <a:p>
            <a:pPr marL="0" indent="0">
              <a:buNone/>
            </a:pPr>
            <a:r>
              <a:rPr lang="fi-FI" sz="1200" b="0" i="0" u="none" strike="noStrike" kern="1200" baseline="0" dirty="0">
                <a:solidFill>
                  <a:schemeClr val="tx1"/>
                </a:solidFill>
                <a:latin typeface="+mn-lt"/>
                <a:ea typeface="+mn-ea"/>
                <a:cs typeface="+mn-cs"/>
              </a:rPr>
              <a:t>      1b. Poista suojakorkit.</a:t>
            </a:r>
          </a:p>
          <a:p>
            <a:pPr marL="0" indent="0">
              <a:buNone/>
            </a:pPr>
            <a:r>
              <a:rPr lang="fi-FI" sz="1200" b="0" i="0" u="none" strike="noStrike" kern="1200" baseline="0" dirty="0">
                <a:solidFill>
                  <a:schemeClr val="tx1"/>
                </a:solidFill>
                <a:latin typeface="+mn-lt"/>
                <a:ea typeface="+mn-ea"/>
                <a:cs typeface="+mn-cs"/>
              </a:rPr>
              <a:t>2. Liitä putken toinen pää </a:t>
            </a:r>
            <a:r>
              <a:rPr lang="fi-FI" sz="1200" b="1" i="0" u="none" strike="noStrike" kern="1200" baseline="0" dirty="0">
                <a:solidFill>
                  <a:schemeClr val="tx1"/>
                </a:solidFill>
                <a:latin typeface="+mn-lt"/>
                <a:ea typeface="+mn-ea"/>
                <a:cs typeface="+mn-cs"/>
              </a:rPr>
              <a:t>tummansinisilla</a:t>
            </a:r>
            <a:r>
              <a:rPr lang="fi-FI" sz="1200" b="0" i="0" u="none" strike="noStrike" kern="1200" baseline="0" dirty="0">
                <a:solidFill>
                  <a:schemeClr val="tx1"/>
                </a:solidFill>
                <a:latin typeface="+mn-lt"/>
                <a:ea typeface="+mn-ea"/>
                <a:cs typeface="+mn-cs"/>
              </a:rPr>
              <a:t> liittimillä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-ohjausyksikön </a:t>
            </a:r>
            <a:r>
              <a:rPr lang="fi-FI" sz="1200" b="1" i="0" u="none" strike="noStrike" kern="1200" baseline="0" dirty="0">
                <a:solidFill>
                  <a:schemeClr val="tx1"/>
                </a:solidFill>
                <a:latin typeface="+mn-lt"/>
                <a:ea typeface="+mn-ea"/>
                <a:cs typeface="+mn-cs"/>
              </a:rPr>
              <a:t>tummansiniseen</a:t>
            </a:r>
            <a:r>
              <a:rPr lang="fi-FI" sz="1200" b="0" i="0" u="none" strike="noStrike" kern="1200" baseline="0" dirty="0">
                <a:solidFill>
                  <a:schemeClr val="tx1"/>
                </a:solidFill>
                <a:latin typeface="+mn-lt"/>
                <a:ea typeface="+mn-ea"/>
                <a:cs typeface="+mn-cs"/>
              </a:rPr>
              <a:t> liittimeen, jossa on vesisymboli. Lukitse liitäntä kääntämällä sitä myötäpäivään, kunnes se pysähtyy.</a:t>
            </a:r>
          </a:p>
          <a:p>
            <a:pPr marL="0" indent="0">
              <a:buNone/>
            </a:pPr>
            <a:r>
              <a:rPr lang="fi-FI" sz="1200" b="0" i="0" u="none" strike="noStrike" kern="1200" baseline="0" dirty="0">
                <a:solidFill>
                  <a:schemeClr val="tx1"/>
                </a:solidFill>
                <a:latin typeface="+mn-lt"/>
                <a:ea typeface="+mn-ea"/>
                <a:cs typeface="+mn-cs"/>
              </a:rPr>
              <a:t>3. Liitä </a:t>
            </a:r>
            <a:r>
              <a:rPr lang="fi-FI" sz="1200" b="1" i="0" u="none" strike="noStrike" kern="1200" baseline="0" dirty="0">
                <a:solidFill>
                  <a:schemeClr val="tx1"/>
                </a:solidFill>
                <a:latin typeface="+mn-lt"/>
                <a:ea typeface="+mn-ea"/>
                <a:cs typeface="+mn-cs"/>
              </a:rPr>
              <a:t>vaaleansinisellä</a:t>
            </a:r>
            <a:r>
              <a:rPr lang="fi-FI" sz="1200" b="0" i="0" u="none" strike="noStrike" kern="1200" baseline="0" dirty="0">
                <a:solidFill>
                  <a:schemeClr val="tx1"/>
                </a:solidFill>
                <a:latin typeface="+mn-lt"/>
                <a:ea typeface="+mn-ea"/>
                <a:cs typeface="+mn-cs"/>
              </a:rPr>
              <a:t> liittimellä varustettu putki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-ohjausyksikön </a:t>
            </a:r>
            <a:r>
              <a:rPr lang="fi-FI" sz="1200" b="1" i="0" u="none" strike="noStrike" kern="1200" baseline="0" dirty="0">
                <a:solidFill>
                  <a:schemeClr val="tx1"/>
                </a:solidFill>
                <a:latin typeface="+mn-lt"/>
                <a:ea typeface="+mn-ea"/>
                <a:cs typeface="+mn-cs"/>
              </a:rPr>
              <a:t>vaaleansiniseen </a:t>
            </a:r>
            <a:r>
              <a:rPr lang="fi-FI" sz="1200" b="0" i="0" u="none" strike="noStrike" kern="1200" baseline="0" dirty="0">
                <a:solidFill>
                  <a:schemeClr val="tx1"/>
                </a:solidFill>
                <a:latin typeface="+mn-lt"/>
                <a:ea typeface="+mn-ea"/>
                <a:cs typeface="+mn-cs"/>
              </a:rPr>
              <a:t>liitäntään ja katetrin symboliin. Lukitse liitäntä kääntämällä sitä myötäpäivään, kunnes se pysähtyy.</a:t>
            </a:r>
          </a:p>
          <a:p>
            <a:pPr marL="0" indent="0">
              <a:buNone/>
            </a:pPr>
            <a:r>
              <a:rPr lang="fi-FI" sz="1200" b="0" i="0" u="none" strike="noStrike" kern="1200" baseline="0" dirty="0">
                <a:solidFill>
                  <a:schemeClr val="tx1"/>
                </a:solidFill>
                <a:latin typeface="+mn-lt"/>
                <a:ea typeface="+mn-ea"/>
                <a:cs typeface="+mn-cs"/>
              </a:rPr>
              <a:t>4. Kuori kartion/katetrin pakkaus auki </a:t>
            </a:r>
            <a:r>
              <a:rPr lang="fi-FI" sz="1200" b="1" i="0" u="none" strike="noStrike" kern="1200" baseline="0" dirty="0">
                <a:solidFill>
                  <a:schemeClr val="tx1"/>
                </a:solidFill>
                <a:latin typeface="+mn-lt"/>
                <a:ea typeface="+mn-ea"/>
                <a:cs typeface="+mn-cs"/>
              </a:rPr>
              <a:t>2-3 cm </a:t>
            </a:r>
            <a:r>
              <a:rPr lang="fi-FI" sz="1200" b="0" i="0" u="none" strike="noStrike" kern="1200" baseline="0" dirty="0">
                <a:solidFill>
                  <a:schemeClr val="tx1"/>
                </a:solidFill>
                <a:latin typeface="+mn-lt"/>
                <a:ea typeface="+mn-ea"/>
                <a:cs typeface="+mn-cs"/>
              </a:rPr>
              <a:t>paljastaaksesi peräsuolen kartio-/katetriliitoksen. </a:t>
            </a:r>
            <a:r>
              <a:rPr lang="fi-FI" sz="1200" b="1" i="0" u="none" strike="noStrike" kern="1200" baseline="0" dirty="0">
                <a:solidFill>
                  <a:schemeClr val="tx1"/>
                </a:solidFill>
                <a:latin typeface="+mn-lt"/>
                <a:ea typeface="+mn-ea"/>
                <a:cs typeface="+mn-cs"/>
              </a:rPr>
              <a:t>Älä poista </a:t>
            </a:r>
            <a:r>
              <a:rPr lang="fi-FI" sz="1200" b="0" i="0" u="none" strike="noStrike" kern="1200" baseline="0" dirty="0">
                <a:solidFill>
                  <a:schemeClr val="tx1"/>
                </a:solidFill>
                <a:latin typeface="+mn-lt"/>
                <a:ea typeface="+mn-ea"/>
                <a:cs typeface="+mn-cs"/>
              </a:rPr>
              <a:t>kartiota/katetria pakkauksesta.</a:t>
            </a:r>
          </a:p>
          <a:p>
            <a:pPr marL="0" indent="0">
              <a:buNone/>
            </a:pPr>
            <a:r>
              <a:rPr lang="fi-FI" sz="1200" b="0" i="0" u="none" strike="noStrike" kern="1200" baseline="0" dirty="0">
                <a:solidFill>
                  <a:schemeClr val="tx1"/>
                </a:solidFill>
                <a:latin typeface="+mn-lt"/>
                <a:ea typeface="+mn-ea"/>
                <a:cs typeface="+mn-cs"/>
              </a:rPr>
              <a:t>5. Kiinnitä putki </a:t>
            </a:r>
            <a:r>
              <a:rPr lang="fi-FI" sz="1200" b="1" i="0" u="none" strike="noStrike" kern="1200" baseline="0" dirty="0">
                <a:solidFill>
                  <a:schemeClr val="tx1"/>
                </a:solidFill>
                <a:latin typeface="+mn-lt"/>
                <a:ea typeface="+mn-ea"/>
                <a:cs typeface="+mn-cs"/>
              </a:rPr>
              <a:t>valkoisella</a:t>
            </a:r>
            <a:r>
              <a:rPr lang="fi-FI" sz="1200" b="0" i="0" u="none" strike="noStrike" kern="1200" baseline="0" dirty="0">
                <a:solidFill>
                  <a:schemeClr val="tx1"/>
                </a:solidFill>
                <a:latin typeface="+mn-lt"/>
                <a:ea typeface="+mn-ea"/>
                <a:cs typeface="+mn-cs"/>
              </a:rPr>
              <a:t> liittimellä kartioon/katetriin. Liitäntä on puolikuun muotoinen, jotta se kytketään oikein. Lukitse liitäntä kääntämällä sitä myötäpäivään, kunnes se pysähtyy.</a:t>
            </a:r>
          </a:p>
          <a:p>
            <a:pPr marL="0" indent="0">
              <a:buNone/>
            </a:pPr>
            <a:r>
              <a:rPr lang="fi-FI" sz="1200" b="0" i="0" u="none" strike="noStrike" kern="1200" baseline="0" dirty="0">
                <a:solidFill>
                  <a:schemeClr val="tx1"/>
                </a:solidFill>
                <a:latin typeface="+mn-lt"/>
                <a:ea typeface="+mn-ea"/>
                <a:cs typeface="+mn-cs"/>
              </a:rPr>
              <a:t>6. Kiinnitä pakkaus pystysuoralle pinnalle teipillä, aseta se pesualtaaseen tai korkeaan lasiin, jotta </a:t>
            </a:r>
            <a:r>
              <a:rPr lang="fi-FI" sz="1200" b="0" i="0" u="none" strike="noStrike" kern="1200" baseline="0" dirty="0" err="1">
                <a:solidFill>
                  <a:schemeClr val="tx1"/>
                </a:solidFill>
                <a:latin typeface="+mn-lt"/>
                <a:ea typeface="+mn-ea"/>
                <a:cs typeface="+mn-cs"/>
              </a:rPr>
              <a:t>sisääntuleva</a:t>
            </a:r>
            <a:r>
              <a:rPr lang="fi-FI" sz="1200" b="0" i="0" u="none" strike="noStrike" kern="1200" baseline="0" dirty="0">
                <a:solidFill>
                  <a:schemeClr val="tx1"/>
                </a:solidFill>
                <a:latin typeface="+mn-lt"/>
                <a:ea typeface="+mn-ea"/>
                <a:cs typeface="+mn-cs"/>
              </a:rPr>
              <a:t> vesi pysyy pakkauksessa.</a:t>
            </a:r>
          </a:p>
          <a:p>
            <a:pPr marL="0" indent="0">
              <a:buNone/>
            </a:pPr>
            <a:r>
              <a:rPr lang="fi-FI" sz="1200" b="0" i="0" u="none" strike="noStrike" kern="1200" baseline="0" dirty="0">
                <a:solidFill>
                  <a:schemeClr val="tx1"/>
                </a:solidFill>
                <a:latin typeface="+mn-lt"/>
                <a:ea typeface="+mn-ea"/>
                <a:cs typeface="+mn-cs"/>
              </a:rPr>
              <a:t>7. Varmista, että kartio/katetri on helposti ulottuvilla, kun istut wc:ssä.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35</a:t>
            </a:fld>
            <a:endParaRPr lang="en-US"/>
          </a:p>
        </p:txBody>
      </p:sp>
    </p:spTree>
    <p:extLst>
      <p:ext uri="{BB962C8B-B14F-4D97-AF65-F5344CB8AC3E}">
        <p14:creationId xmlns:p14="http://schemas.microsoft.com/office/powerpoint/2010/main" val="2786546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Rektaalikartiossa/katetrissa on hydrofiilinen pinta, joka helpottaa asettamista, ja se aktivoidaan vedellä.</a:t>
            </a:r>
          </a:p>
          <a:p>
            <a:endParaRPr lang="fi-FI" sz="1200" b="0" i="0" u="none" strike="noStrike" kern="1200" baseline="0" dirty="0">
              <a:solidFill>
                <a:schemeClr val="tx1"/>
              </a:solidFill>
              <a:latin typeface="+mn-lt"/>
              <a:ea typeface="+mn-ea"/>
              <a:cs typeface="+mn-cs"/>
            </a:endParaRPr>
          </a:p>
          <a:p>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a:t>
            </a:r>
          </a:p>
          <a:p>
            <a:pPr marL="0" indent="0">
              <a:buNone/>
            </a:pPr>
            <a:r>
              <a:rPr lang="fi-FI" sz="1200" b="0" i="0" u="none" strike="noStrike" kern="1200" baseline="0" dirty="0">
                <a:solidFill>
                  <a:schemeClr val="tx1"/>
                </a:solidFill>
                <a:latin typeface="+mn-lt"/>
                <a:ea typeface="+mn-ea"/>
                <a:cs typeface="+mn-cs"/>
              </a:rPr>
              <a:t>1.Kytke Navina Smart -ohjausyksikkö päälle painamalla virtapainiketta. </a:t>
            </a:r>
            <a:br>
              <a:rPr lang="fi-FI" sz="1200" b="0" i="0" u="none" strike="noStrike" kern="1200" baseline="0" dirty="0">
                <a:solidFill>
                  <a:schemeClr val="tx1"/>
                </a:solidFill>
                <a:latin typeface="+mn-lt"/>
                <a:ea typeface="+mn-ea"/>
                <a:cs typeface="+mn-cs"/>
              </a:rPr>
            </a:br>
            <a:r>
              <a:rPr lang="fi-FI" sz="1200" b="0" i="0" u="none" strike="noStrike" kern="1200" baseline="0" dirty="0">
                <a:solidFill>
                  <a:schemeClr val="tx1"/>
                </a:solidFill>
                <a:latin typeface="+mn-lt"/>
                <a:ea typeface="+mn-ea"/>
                <a:cs typeface="+mn-cs"/>
              </a:rPr>
              <a:t>Sininen valo osoittaa, että laite on päällä, ja näytössä näkyy tervetulonäyttö.</a:t>
            </a:r>
          </a:p>
          <a:p>
            <a:pPr marL="0" indent="0">
              <a:buNone/>
            </a:pPr>
            <a:r>
              <a:rPr lang="fi-FI" sz="1200" b="0" i="0" u="none" strike="noStrike" kern="1200" baseline="0" dirty="0">
                <a:solidFill>
                  <a:schemeClr val="tx1"/>
                </a:solidFill>
                <a:latin typeface="+mn-lt"/>
                <a:ea typeface="+mn-ea"/>
                <a:cs typeface="+mn-cs"/>
              </a:rPr>
              <a:t>2. Paina “</a:t>
            </a:r>
            <a:r>
              <a:rPr lang="fi-FI" sz="1200" b="0" i="0" u="none" strike="noStrike" kern="1200" baseline="0" dirty="0" err="1">
                <a:solidFill>
                  <a:schemeClr val="tx1"/>
                </a:solidFill>
                <a:latin typeface="+mn-lt"/>
                <a:ea typeface="+mn-ea"/>
                <a:cs typeface="+mn-cs"/>
              </a:rPr>
              <a:t>ballongin</a:t>
            </a:r>
            <a:r>
              <a:rPr lang="fi-FI" sz="1200" b="0" i="0" u="none" strike="noStrike" kern="1200" baseline="0" dirty="0">
                <a:solidFill>
                  <a:schemeClr val="tx1"/>
                </a:solidFill>
                <a:latin typeface="+mn-lt"/>
                <a:ea typeface="+mn-ea"/>
                <a:cs typeface="+mn-cs"/>
              </a:rPr>
              <a:t> tyhjennys”-painiketta siirtyäksesi aktivointitilaan. Näytössä näkyy vesisäiliö ja katetri alaspäin pakkauksessaan sinisellä pohjalla.</a:t>
            </a:r>
          </a:p>
          <a:p>
            <a:pPr marL="0" indent="0">
              <a:buNone/>
            </a:pPr>
            <a:r>
              <a:rPr lang="fi-FI" sz="1200" b="0" i="0" u="none" strike="noStrike" kern="1200" baseline="0" dirty="0">
                <a:solidFill>
                  <a:schemeClr val="tx1"/>
                </a:solidFill>
                <a:latin typeface="+mn-lt"/>
                <a:ea typeface="+mn-ea"/>
                <a:cs typeface="+mn-cs"/>
              </a:rPr>
              <a:t>3. Paina ja pidä painettuna "vedenjohtamis" -painikkeita 1 tai 2 aloittaaksesi veden virtauksen. Tämä tyhjentää putket ilmasta ja aktivoi katetrin hydrofiilisen pinnan, mikä tekee siitä liukkaan.</a:t>
            </a:r>
          </a:p>
          <a:p>
            <a:pPr marL="0" indent="0">
              <a:buNone/>
            </a:pPr>
            <a:r>
              <a:rPr lang="fi-FI" sz="1200" b="0" i="0" u="none" strike="noStrike" kern="1200" baseline="0" dirty="0">
                <a:solidFill>
                  <a:schemeClr val="tx1"/>
                </a:solidFill>
                <a:latin typeface="+mn-lt"/>
                <a:ea typeface="+mn-ea"/>
                <a:cs typeface="+mn-cs"/>
              </a:rPr>
              <a:t>4. Vapauta "vedenjohtamis"-painike, kun vesi on saavuttanut ¾ katetrin tai suurimman osan kartiosta.</a:t>
            </a:r>
          </a:p>
          <a:p>
            <a:pPr marL="0" indent="0">
              <a:buNone/>
            </a:pPr>
            <a:r>
              <a:rPr lang="fi-FI" sz="1200" b="0" i="0" u="none" strike="noStrike" kern="1200" baseline="0" dirty="0">
                <a:solidFill>
                  <a:schemeClr val="tx1"/>
                </a:solidFill>
                <a:latin typeface="+mn-lt"/>
                <a:ea typeface="+mn-ea"/>
                <a:cs typeface="+mn-cs"/>
              </a:rPr>
              <a:t>5. Paina “Ballongin tyhjennys”-painiketta siirtyäksesi vedenjohtamistilaan.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a:p>
        </p:txBody>
      </p:sp>
    </p:spTree>
    <p:extLst>
      <p:ext uri="{BB962C8B-B14F-4D97-AF65-F5344CB8AC3E}">
        <p14:creationId xmlns:p14="http://schemas.microsoft.com/office/powerpoint/2010/main" val="421484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err="1">
                <a:solidFill>
                  <a:schemeClr val="tx1"/>
                </a:solidFill>
                <a:latin typeface="+mn-lt"/>
                <a:ea typeface="+mn-ea"/>
                <a:cs typeface="+mn-cs"/>
              </a:rPr>
              <a:t>Rektaalikartiossa</a:t>
            </a:r>
            <a:r>
              <a:rPr lang="fi-FI" sz="1200" b="0" i="0" u="none" strike="noStrike" kern="1200" baseline="0" dirty="0">
                <a:solidFill>
                  <a:schemeClr val="tx1"/>
                </a:solidFill>
                <a:latin typeface="+mn-lt"/>
                <a:ea typeface="+mn-ea"/>
                <a:cs typeface="+mn-cs"/>
              </a:rPr>
              <a:t>/katetrissa on hydrofiilinen pinta, joka helpottaa asettamista, ja se aktivoidaan vedellä.</a:t>
            </a:r>
          </a:p>
          <a:p>
            <a:endParaRPr lang="fi-FI" sz="1200" b="0" i="0" u="none" strike="noStrike" kern="1200" baseline="0" dirty="0">
              <a:solidFill>
                <a:schemeClr val="tx1"/>
              </a:solidFill>
              <a:latin typeface="+mn-lt"/>
              <a:ea typeface="+mn-ea"/>
              <a:cs typeface="+mn-cs"/>
            </a:endParaRPr>
          </a:p>
          <a:p>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Classic</a:t>
            </a:r>
          </a:p>
          <a:p>
            <a:pPr marL="0" indent="0">
              <a:buNone/>
            </a:pPr>
            <a:r>
              <a:rPr lang="fi-FI" sz="1200" b="0" i="0" u="none" strike="noStrike" kern="1200" baseline="0" dirty="0">
                <a:solidFill>
                  <a:schemeClr val="tx1"/>
                </a:solidFill>
                <a:latin typeface="+mn-lt"/>
                <a:ea typeface="+mn-ea"/>
                <a:cs typeface="+mn-cs"/>
              </a:rPr>
              <a:t>1.Varmista, että vedenvirtaus on auki. Vedenvirtaus on auki, kun näet vesisymbolin sinisen kytkimen yläpuolella.</a:t>
            </a:r>
          </a:p>
          <a:p>
            <a:pPr marL="0" indent="0">
              <a:buNone/>
            </a:pPr>
            <a:r>
              <a:rPr lang="fi-FI" sz="1200" b="0" i="0" u="none" strike="noStrike" kern="1200" baseline="0" dirty="0">
                <a:solidFill>
                  <a:schemeClr val="tx1"/>
                </a:solidFill>
                <a:latin typeface="+mn-lt"/>
                <a:ea typeface="+mn-ea"/>
                <a:cs typeface="+mn-cs"/>
              </a:rPr>
              <a:t>2. Aloita veden johtaminen tummansinisellä pumpulla. Tämä tyhjentää putket ilmasta ja aktivoi kartion/katetrin hydrofiilisen pinnan, mikä tekee siitä liukkaan.</a:t>
            </a:r>
          </a:p>
          <a:p>
            <a:pPr marL="0" indent="0">
              <a:buNone/>
            </a:pPr>
            <a:r>
              <a:rPr lang="fi-FI" sz="1200" b="0" i="0" u="none" strike="noStrike" kern="1200" baseline="0" dirty="0">
                <a:solidFill>
                  <a:schemeClr val="tx1"/>
                </a:solidFill>
                <a:latin typeface="+mn-lt"/>
                <a:ea typeface="+mn-ea"/>
                <a:cs typeface="+mn-cs"/>
              </a:rPr>
              <a:t>3. Sulje vesivirtaus kytkimellä, kun vesi on saavuttanut ¾ katetrin tai suurimman osan kartiosta.</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a:p>
        </p:txBody>
      </p:sp>
    </p:spTree>
    <p:extLst>
      <p:ext uri="{BB962C8B-B14F-4D97-AF65-F5344CB8AC3E}">
        <p14:creationId xmlns:p14="http://schemas.microsoft.com/office/powerpoint/2010/main" val="1875078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117" y="4784835"/>
            <a:ext cx="5408930" cy="87900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i="0" dirty="0"/>
              <a:t>Katetrin tai kartion asettaminen voidaan suorittaa istuvassa, kyykyssä tai seisovassa asennossa; useimmat ihmiset käyttävät istuma-asentoa. </a:t>
            </a:r>
            <a:br>
              <a:rPr lang="fi-FI" i="0" dirty="0"/>
            </a:br>
            <a:r>
              <a:rPr lang="fi-FI" b="1" i="0" dirty="0"/>
              <a:t>Lapset:</a:t>
            </a:r>
            <a:r>
              <a:rPr lang="fi-FI" i="0" dirty="0"/>
              <a:t> Etsi lapselle paras asento, se voi olla kumartuminen polvet koukussa tai wc:ssä istuminen tai kyykistyminen.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1" i="0" dirty="0"/>
              <a:t>Aseta katetri tai kartio paikalleen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Varmista, ettet estä virtausta putkissa millään tavalla, esim. istumalla niiden päälle.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Poista katetri tai kartio pakkauksestaan. Säilytä pakkaus katetrin tai kartion hävittämistä varten.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Pidä kiinni katetrin tai kartion kahvasta.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Aseta katetri/kartio varovasti ilman voimaa peräsuoleen. Älä koskaan työnnä katetria tai kartiota väkisin, äläkä koskaan työnnä kartion leveimmän osan tai katetrin enimmäispituuden yli.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i="0" dirty="0"/>
              <a:t>HUOMAA: Peräsuolen tyhjentäminen esim. sormin saattaa olla tarpeen, jotta katetri/kartio voidaan asettaa turvallisesti ja oikein. Tämä on erityisen tärkeää järjestelmän varhaisessa käytössä. Kun huuhteluhoito on hyvin vakiintunut, peräsuoli on yleensä tyhjä suolihuuhtelua suoritettaessa. Jos vastus kuitenkin jatkuu, älä laita kartiota väkisin peräsuoleen. Lopeta huuhtelun käyttö ja arvioi vastuksen syy.</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1" i="0" dirty="0"/>
              <a:t>Täytä ballonki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1" i="0" dirty="0"/>
              <a:t>Lapset</a:t>
            </a:r>
            <a:r>
              <a:rPr lang="fi-FI" i="0" dirty="0"/>
              <a:t>: Tarkkaile lapsen kasvoja täytön aikana ahdistuksen tai epämukavuuden merkkien varalta. Pysähdy tai keskeytä, jos se tuntuu lapsesta epämukavalta.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i="0" dirty="0" err="1"/>
              <a:t>Navina</a:t>
            </a:r>
            <a:r>
              <a:rPr lang="fi-FI" i="0" dirty="0"/>
              <a:t> Smart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Paina Navina Smart -ohjausyksikön ”ballongin täyttö"-painiketta ballongin täyttämiseksi. Pysäytä täyttö milloin tahansa vapauttamalla painike.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Täytä ballonki esiasetettuun kokoon. On suositeltavaa aloittaa pienellä täytöllä ja lisätä tarvittaessa.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Vedä katetria varovasti hieman alaspäin sulkeaksesi peräsuolen.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i-FI"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i="0" dirty="0" err="1"/>
              <a:t>Navina</a:t>
            </a:r>
            <a:r>
              <a:rPr lang="fi-FI" i="0" dirty="0"/>
              <a:t> Classic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Käytä Navina Classic -ohjausyksikön vaaleansinistä pumppua ballongin täyttämiseen. Pysäytä täyttö milloin tahansa vapauttamalla pumppu.</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Täytä ballonki suositeltuun kokoon. On suositeltavaa aloittaa pienellä täytöllä ja lisätä tarvittaessa. Älä koskaan käytä enempää kuin 5 pumppausta, kun käytät tavallista katetria, äläkä koskaan käytä enempää kuin 2 pumppausta, kun käytät pientä katetria.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i-FI" i="0" dirty="0"/>
              <a:t>Vedä katetria varovasti hieman alaspäin sulkeaksesi peräsuolen.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i="0" dirty="0"/>
              <a:t>TÄRKEÄÄ: Älä täytä katetrin ballonkia liikaa, koska se voi saada ballongin hajoamaan.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i="0" dirty="0"/>
              <a:t>Huomautus: Jos sinun on säädettävä katetrin asentoa, tyhjennä ballonki kokonaan ja aseta katetri uudelleen.</a:t>
            </a:r>
            <a:endParaRPr lang="sv-SE"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dirty="0">
              <a:solidFill>
                <a:srgbClr val="FF0000"/>
              </a:solidFill>
            </a:endParaRPr>
          </a:p>
          <a:p>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38</a:t>
            </a:fld>
            <a:endParaRPr lang="en-US"/>
          </a:p>
        </p:txBody>
      </p:sp>
    </p:spTree>
    <p:extLst>
      <p:ext uri="{BB962C8B-B14F-4D97-AF65-F5344CB8AC3E}">
        <p14:creationId xmlns:p14="http://schemas.microsoft.com/office/powerpoint/2010/main" val="4208596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i="0" u="none" strike="noStrike" kern="1200" baseline="0" dirty="0">
                <a:solidFill>
                  <a:schemeClr val="tx1"/>
                </a:solidFill>
                <a:latin typeface="+mn-lt"/>
                <a:ea typeface="+mn-ea"/>
                <a:cs typeface="+mn-cs"/>
              </a:rPr>
              <a:t>Veden johtaminen</a:t>
            </a:r>
          </a:p>
          <a:p>
            <a:r>
              <a:rPr lang="fi-FI" sz="1200" b="1" i="0" u="none" strike="noStrike" kern="1200" baseline="0" dirty="0">
                <a:solidFill>
                  <a:schemeClr val="tx1"/>
                </a:solidFill>
                <a:latin typeface="+mn-lt"/>
                <a:ea typeface="+mn-ea"/>
                <a:cs typeface="+mn-cs"/>
              </a:rPr>
              <a:t>Lapset: </a:t>
            </a:r>
            <a:r>
              <a:rPr lang="fi-FI" sz="1200" b="0" i="0" u="none" strike="noStrike" kern="1200" baseline="0" dirty="0">
                <a:solidFill>
                  <a:schemeClr val="tx1"/>
                </a:solidFill>
                <a:latin typeface="+mn-lt"/>
                <a:ea typeface="+mn-ea"/>
                <a:cs typeface="+mn-cs"/>
              </a:rPr>
              <a:t>Tarkkaile lapsen kasvoja veden johtamisen aikana ahdistuksen tai epämukavuuden merkkien varalta. Pysähdy tai keskeytä, jos se tuntuu lapsesta  epämukavalta.</a:t>
            </a:r>
          </a:p>
          <a:p>
            <a:endParaRPr lang="fi-FI" sz="1200" b="0" i="0" u="none" strike="noStrike" kern="1200" baseline="0" dirty="0">
              <a:solidFill>
                <a:schemeClr val="tx1"/>
              </a:solidFill>
              <a:latin typeface="+mn-lt"/>
              <a:ea typeface="+mn-ea"/>
              <a:cs typeface="+mn-cs"/>
            </a:endParaRPr>
          </a:p>
          <a:p>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a:t>
            </a:r>
          </a:p>
          <a:p>
            <a:pPr marL="228600" indent="-228600">
              <a:buAutoNum type="arabicPeriod"/>
            </a:pPr>
            <a:r>
              <a:rPr lang="fi-FI" sz="1200" b="0" i="0" u="none" strike="noStrike" kern="1200" baseline="0" dirty="0">
                <a:solidFill>
                  <a:schemeClr val="tx1"/>
                </a:solidFill>
                <a:latin typeface="+mn-lt"/>
                <a:ea typeface="+mn-ea"/>
                <a:cs typeface="+mn-cs"/>
              </a:rPr>
              <a:t>Paina "veden johtaminen" -painikkeita 1 tai 2 johtaaksesi esiasetetun vesimäärän.</a:t>
            </a:r>
          </a:p>
          <a:p>
            <a:pPr marL="228600" indent="-228600">
              <a:buAutoNum type="arabicPeriod"/>
            </a:pPr>
            <a:r>
              <a:rPr lang="fi-FI" sz="1200" b="0" i="0" u="none" strike="noStrike" kern="1200" baseline="0" dirty="0">
                <a:solidFill>
                  <a:schemeClr val="tx1"/>
                </a:solidFill>
                <a:latin typeface="+mn-lt"/>
                <a:ea typeface="+mn-ea"/>
                <a:cs typeface="+mn-cs"/>
              </a:rPr>
              <a:t>Tarkista näytöstä johdetun veden määrä vesisäiliösymbolin alla ja virtausnopeus katetri-symbolin yläpuolelta.</a:t>
            </a:r>
          </a:p>
          <a:p>
            <a:pPr marL="228600" indent="-228600">
              <a:buAutoNum type="arabicPeriod"/>
            </a:pPr>
            <a:r>
              <a:rPr lang="fi-FI" sz="1200" b="0" i="0" u="none" strike="noStrike" kern="1200" baseline="0" dirty="0">
                <a:solidFill>
                  <a:schemeClr val="tx1"/>
                </a:solidFill>
                <a:latin typeface="+mn-lt"/>
                <a:ea typeface="+mn-ea"/>
                <a:cs typeface="+mn-cs"/>
              </a:rPr>
              <a:t>Pysäytä tai keskeytä veden johtaminen milloin tahansa vapauttamalla painike.</a:t>
            </a:r>
          </a:p>
          <a:p>
            <a:pPr marL="0" indent="0">
              <a:buNone/>
            </a:pPr>
            <a:r>
              <a:rPr lang="fi-FI" sz="1200" b="0" i="0" u="none" strike="noStrike" kern="1200" baseline="0" dirty="0">
                <a:solidFill>
                  <a:schemeClr val="tx1"/>
                </a:solidFill>
                <a:latin typeface="+mn-lt"/>
                <a:ea typeface="+mn-ea"/>
                <a:cs typeface="+mn-cs"/>
              </a:rPr>
              <a:t>TÄRKEÄÄ: Älä sammuta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-ohjausyksikköä huuhtelun aikana.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-ohjausyksikköä ei saa sammuttaa ennen kuin kaikki putket on irrotettu.</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39</a:t>
            </a:fld>
            <a:endParaRPr lang="en-US"/>
          </a:p>
        </p:txBody>
      </p:sp>
    </p:spTree>
    <p:extLst>
      <p:ext uri="{BB962C8B-B14F-4D97-AF65-F5344CB8AC3E}">
        <p14:creationId xmlns:p14="http://schemas.microsoft.com/office/powerpoint/2010/main" val="126385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
        <p:nvSpPr>
          <p:cNvPr id="168" name="Google Shape;168;p3: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76117" y="4784834"/>
            <a:ext cx="5408930" cy="7286473"/>
          </a:xfrm>
          <a:prstGeom prst="rect">
            <a:avLst/>
          </a:prstGeom>
          <a:noFill/>
          <a:ln>
            <a:noFill/>
          </a:ln>
        </p:spPr>
        <p:txBody>
          <a:bodyPr spcFirstLastPara="1" wrap="square" lIns="91425" tIns="45700" rIns="91425" bIns="45700" anchor="t" anchorCtr="0">
            <a:noAutofit/>
          </a:bodyPr>
          <a:lstStyle/>
          <a:p>
            <a:r>
              <a:rPr lang="fi-FI" sz="1200" b="0" i="0" u="none" strike="noStrike" kern="1200" baseline="0" noProof="0" dirty="0">
                <a:solidFill>
                  <a:schemeClr val="tx1"/>
                </a:solidFill>
                <a:latin typeface="+mn-lt"/>
                <a:ea typeface="+mn-ea"/>
                <a:cs typeface="+mn-cs"/>
              </a:rPr>
              <a:t>Suolihuuhtelu (TAI) lääkinnällisillä laitteilla voi olla suhteellisen uusi toimenpide suoliston toimintahäiriöissä, mutta peräaukon huuhtelu on vanha käsite. Egyptiläinen papyrus 1500-luvulta eaa. osoittaa, että huonosti sulavien ruokien tuottamien myrkyllisten aineiden uskottiin pääsevän suolen läpi ja verenkiertoon aiheuttaen häiriöitä elimissä laaja-alaisesti. Muinaisessa Egyptissä uskottiin peräsuolen huuhtelun saaneen inspiraationsa pyhästä ibiksestä, joka laittoi pitkää nokkaa peräaukkoonsa vettä hajoavan materiaalin pesemiseksi pois roomalaisen kirjailijan Plinius vanhemman (23-79) mukaan. Pyhä </a:t>
            </a:r>
            <a:r>
              <a:rPr lang="fi-FI" sz="1200" b="0" i="0" u="none" strike="noStrike" kern="1200" baseline="0" noProof="0" dirty="0" err="1">
                <a:solidFill>
                  <a:schemeClr val="tx1"/>
                </a:solidFill>
                <a:latin typeface="+mn-lt"/>
                <a:ea typeface="+mn-ea"/>
                <a:cs typeface="+mn-cs"/>
              </a:rPr>
              <a:t>ibis</a:t>
            </a:r>
            <a:r>
              <a:rPr lang="fi-FI" sz="1200" b="0" i="0" u="none" strike="noStrike" kern="1200" baseline="0" noProof="0" dirty="0">
                <a:solidFill>
                  <a:schemeClr val="tx1"/>
                </a:solidFill>
                <a:latin typeface="+mn-lt"/>
                <a:ea typeface="+mn-ea"/>
                <a:cs typeface="+mn-cs"/>
              </a:rPr>
              <a:t> yhdistettiin heidän viisaudenjumalaansa </a:t>
            </a:r>
            <a:r>
              <a:rPr lang="fi-FI" sz="1200" b="0" i="0" u="none" strike="noStrike" kern="1200" baseline="0" noProof="0" dirty="0" err="1">
                <a:solidFill>
                  <a:schemeClr val="tx1"/>
                </a:solidFill>
                <a:latin typeface="+mn-lt"/>
                <a:ea typeface="+mn-ea"/>
                <a:cs typeface="+mn-cs"/>
              </a:rPr>
              <a:t>Thothiin</a:t>
            </a:r>
            <a:r>
              <a:rPr lang="fi-FI" sz="1200" b="0" i="0" u="none" strike="noStrike" kern="1200" baseline="0" noProof="0" dirty="0">
                <a:solidFill>
                  <a:schemeClr val="tx1"/>
                </a:solidFill>
                <a:latin typeface="+mn-lt"/>
                <a:ea typeface="+mn-ea"/>
                <a:cs typeface="+mn-cs"/>
              </a:rPr>
              <a:t>, jonka sanottiin keksineen peräruiskeiden käytön suoliston ongelmien lievittämiseen. </a:t>
            </a:r>
          </a:p>
          <a:p>
            <a:endParaRPr lang="fi-FI" sz="1200" b="0" i="0" u="none" strike="noStrike" kern="1200" baseline="0" noProof="0" dirty="0">
              <a:solidFill>
                <a:schemeClr val="tx1"/>
              </a:solidFill>
              <a:latin typeface="+mn-lt"/>
              <a:ea typeface="+mn-ea"/>
              <a:cs typeface="+mn-cs"/>
            </a:endParaRPr>
          </a:p>
          <a:p>
            <a:r>
              <a:rPr lang="fi-FI" sz="1200" b="0" i="0" u="none" strike="noStrike" kern="1200" baseline="0" noProof="0" dirty="0">
                <a:solidFill>
                  <a:schemeClr val="tx1"/>
                </a:solidFill>
                <a:latin typeface="+mn-lt"/>
                <a:ea typeface="+mn-ea"/>
                <a:cs typeface="+mn-cs"/>
              </a:rPr>
              <a:t>Antiikin lääketieteessä peräruiskeita käytettiin "vapauttamaan" kehosta </a:t>
            </a:r>
            <a:r>
              <a:rPr lang="fi-FI" sz="1200" b="0" i="0" u="none" strike="noStrike" kern="1200" baseline="0" noProof="0" dirty="0" err="1">
                <a:solidFill>
                  <a:schemeClr val="tx1"/>
                </a:solidFill>
                <a:latin typeface="+mn-lt"/>
                <a:ea typeface="+mn-ea"/>
                <a:cs typeface="+mn-cs"/>
              </a:rPr>
              <a:t>mm."myrkkyjä</a:t>
            </a:r>
            <a:r>
              <a:rPr lang="fi-FI" sz="1200" b="0" i="0" u="none" strike="noStrike" kern="1200" baseline="0" noProof="0" dirty="0">
                <a:solidFill>
                  <a:schemeClr val="tx1"/>
                </a:solidFill>
                <a:latin typeface="+mn-lt"/>
                <a:ea typeface="+mn-ea"/>
                <a:cs typeface="+mn-cs"/>
              </a:rPr>
              <a:t>", joiden uskottiin olevan peräisin suolistosta ja aiheuttavan sairauksia monissa muissa elimissä. 1900-luvun alussa brittiläisellä kirurgilla, Sir William Arbuthnot Lanella, oli teoria: kun paksusuolen sisältö pysähtyy, "toksiset aineet" imeytyivät helpommin ja johtavat kroonisiin sairauksiin. Tämän seurauksena hän suoritti laajoja </a:t>
            </a:r>
            <a:r>
              <a:rPr lang="fi-FI" sz="1200" b="0" i="0" u="none" strike="noStrike" kern="1200" baseline="0" noProof="0" dirty="0" err="1">
                <a:solidFill>
                  <a:schemeClr val="tx1"/>
                </a:solidFill>
                <a:latin typeface="+mn-lt"/>
                <a:ea typeface="+mn-ea"/>
                <a:cs typeface="+mn-cs"/>
              </a:rPr>
              <a:t>kolektomioita</a:t>
            </a:r>
            <a:r>
              <a:rPr lang="fi-FI" sz="1200" b="0" i="0" u="none" strike="noStrike" kern="1200" baseline="0" noProof="0" dirty="0">
                <a:solidFill>
                  <a:schemeClr val="tx1"/>
                </a:solidFill>
                <a:latin typeface="+mn-lt"/>
                <a:ea typeface="+mn-ea"/>
                <a:cs typeface="+mn-cs"/>
              </a:rPr>
              <a:t> potilaille, joilla oli monenlaisia ​​sairauksia: niveltulehduksesta verenpainetautiin ja ihosairauksiin. Samaan aikaan British </a:t>
            </a:r>
            <a:r>
              <a:rPr lang="fi-FI" sz="1200" b="0" i="0" u="none" strike="noStrike" kern="1200" baseline="0" noProof="0" dirty="0" err="1">
                <a:solidFill>
                  <a:schemeClr val="tx1"/>
                </a:solidFill>
                <a:latin typeface="+mn-lt"/>
                <a:ea typeface="+mn-ea"/>
                <a:cs typeface="+mn-cs"/>
              </a:rPr>
              <a:t>Medical</a:t>
            </a:r>
            <a:r>
              <a:rPr lang="fi-FI" sz="1200" b="0" i="0" u="none" strike="noStrike" kern="1200" baseline="0" noProof="0" dirty="0">
                <a:solidFill>
                  <a:schemeClr val="tx1"/>
                </a:solidFill>
                <a:latin typeface="+mn-lt"/>
                <a:ea typeface="+mn-ea"/>
                <a:cs typeface="+mn-cs"/>
              </a:rPr>
              <a:t> Journal julkaisi artikkelin, joka tukee tätä teoriaa, jonka mukaan ulosteen pysähtyminen muutti paksusuolen bakteeriflooraa, mikä suosii bakteereja, jotka pystyvät tuottamaan toksiineja (joko </a:t>
            </a:r>
            <a:r>
              <a:rPr lang="fi-FI" sz="1200" b="0" i="0" u="none" strike="noStrike" kern="1200" baseline="0" noProof="0" dirty="0" err="1">
                <a:solidFill>
                  <a:schemeClr val="tx1"/>
                </a:solidFill>
                <a:latin typeface="+mn-lt"/>
                <a:ea typeface="+mn-ea"/>
                <a:cs typeface="+mn-cs"/>
              </a:rPr>
              <a:t>anaerobeja</a:t>
            </a:r>
            <a:r>
              <a:rPr lang="fi-FI" sz="1200" b="0" i="0" u="none" strike="noStrike" kern="1200" baseline="0" noProof="0" dirty="0">
                <a:solidFill>
                  <a:schemeClr val="tx1"/>
                </a:solidFill>
                <a:latin typeface="+mn-lt"/>
                <a:ea typeface="+mn-ea"/>
                <a:cs typeface="+mn-cs"/>
              </a:rPr>
              <a:t> tai </a:t>
            </a:r>
            <a:r>
              <a:rPr lang="fi-FI" sz="1200" b="0" i="0" u="none" strike="noStrike" kern="1200" baseline="0" noProof="0" dirty="0" err="1">
                <a:solidFill>
                  <a:schemeClr val="tx1"/>
                </a:solidFill>
                <a:latin typeface="+mn-lt"/>
                <a:ea typeface="+mn-ea"/>
                <a:cs typeface="+mn-cs"/>
              </a:rPr>
              <a:t>koliformeja</a:t>
            </a:r>
            <a:r>
              <a:rPr lang="fi-FI" sz="1200" b="0" i="0" u="none" strike="noStrike" kern="1200" baseline="0" noProof="0" dirty="0">
                <a:solidFill>
                  <a:schemeClr val="tx1"/>
                </a:solidFill>
                <a:latin typeface="+mn-lt"/>
                <a:ea typeface="+mn-ea"/>
                <a:cs typeface="+mn-cs"/>
              </a:rPr>
              <a:t>) systeemisillä vaikutuksilla.</a:t>
            </a:r>
          </a:p>
          <a:p>
            <a:endParaRPr lang="fi-FI" sz="1200" b="0" i="0" u="none" strike="noStrike" kern="1200" baseline="0" noProof="0" dirty="0">
              <a:solidFill>
                <a:schemeClr val="tx1"/>
              </a:solidFill>
              <a:latin typeface="+mn-lt"/>
              <a:ea typeface="+mn-ea"/>
              <a:cs typeface="+mn-cs"/>
            </a:endParaRPr>
          </a:p>
          <a:p>
            <a:r>
              <a:rPr lang="fi-FI" sz="1200" b="0" i="0" u="none" strike="noStrike" kern="1200" baseline="0" noProof="0" dirty="0">
                <a:solidFill>
                  <a:schemeClr val="tx1"/>
                </a:solidFill>
                <a:latin typeface="+mn-lt"/>
                <a:ea typeface="+mn-ea"/>
                <a:cs typeface="+mn-cs"/>
              </a:rPr>
              <a:t>Lopuksi voidaan todeta, että suolihuuhtelua on käytetty vuosisatojen ajan  hoitamaan monia oireita, kuten pahoinvointia, väsymystä, masennusta, päänsärkyä, ahdistusta, reumaa ja ummetusta. Sitä on käytetty myös rituaalina ja osana nykyaikaista sosiaalista ilmiötä, paksusuolen huuhtelua. </a:t>
            </a:r>
          </a:p>
          <a:p>
            <a:endParaRPr lang="fi-FI" dirty="0"/>
          </a:p>
          <a:p>
            <a:r>
              <a:rPr lang="fi-FI" sz="1200" b="0" i="0" u="none" strike="noStrike" kern="1200" baseline="0" noProof="0" dirty="0">
                <a:solidFill>
                  <a:schemeClr val="tx1"/>
                </a:solidFill>
                <a:latin typeface="+mn-lt"/>
                <a:ea typeface="+mn-ea"/>
                <a:cs typeface="+mn-cs"/>
              </a:rPr>
              <a:t>1980-luvulla kehitettiin erityinen puhallettavalla ilmapallolla varustettu katetri helpottamaan peräruiskeen antamista ja estämään peräruiskenesteen vuotamista lapsille,  joilla on spina bifidan aiheuttama suolen toimintahäiriö (Shandling ja Gilmour 1987). Sen jälkeen useat tutkimukset ovat dokumentoineet hoidon tehon ja turvallisuuden lapsilla. Suolihuuhtelua on käytetty myös valikoidusti aikuisilla, joilla on ummetus tai ulosteenpidätyskyvyttömyys. Hoidosta hyötyvillä selkäydinvammapotilailla suolihuuhtelua voi olla vaikea hallita liikkumattomuuden tai heikentyneen käsien toiminnan vuoksi (Christensen et al 2006). Vuonna 2016 tuotiin markkinoille ensimmäinen kädessä pidettävä elektroninen suolihuuhtelujärjestelmä, Navina Smart. Navina Smartin avulla suolihuuhtelu suoritetaan painamalla painiketta manuaalisen pumppauksen sijaan.</a:t>
            </a:r>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a:p>
            <a:endParaRPr lang="en-US" sz="1200" b="0" i="0" u="none" strike="noStrike" kern="1200" baseline="0" noProof="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228157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i="0" u="none" strike="noStrike" kern="1200" baseline="0" dirty="0">
                <a:solidFill>
                  <a:schemeClr val="tx1"/>
                </a:solidFill>
                <a:latin typeface="+mn-lt"/>
                <a:ea typeface="+mn-ea"/>
                <a:cs typeface="+mn-cs"/>
              </a:rPr>
              <a:t>Veden johtaminen</a:t>
            </a:r>
          </a:p>
          <a:p>
            <a:r>
              <a:rPr lang="fi-FI" sz="1200" b="1" i="0" u="none" strike="noStrike" kern="1200" baseline="0" dirty="0">
                <a:solidFill>
                  <a:schemeClr val="tx1"/>
                </a:solidFill>
                <a:latin typeface="+mn-lt"/>
                <a:ea typeface="+mn-ea"/>
                <a:cs typeface="+mn-cs"/>
              </a:rPr>
              <a:t>Lapset: </a:t>
            </a:r>
            <a:r>
              <a:rPr lang="fi-FI" sz="1200" b="0" i="0" u="none" strike="noStrike" kern="1200" baseline="0" dirty="0">
                <a:solidFill>
                  <a:schemeClr val="tx1"/>
                </a:solidFill>
                <a:latin typeface="+mn-lt"/>
                <a:ea typeface="+mn-ea"/>
                <a:cs typeface="+mn-cs"/>
              </a:rPr>
              <a:t>Tarkkaile lapsen kasvoja huuhtelun aikana ahdistuksen tai epämukavuuden merkkien varalta. Pysähdy tai keskeytä, jos se tuntuu lapsesta epämukavalta.</a:t>
            </a:r>
          </a:p>
          <a:p>
            <a:endParaRPr lang="fi-FI" sz="1200" b="0" i="0" u="none" strike="noStrike" kern="1200" baseline="0" dirty="0">
              <a:solidFill>
                <a:schemeClr val="tx1"/>
              </a:solidFill>
              <a:latin typeface="+mn-lt"/>
              <a:ea typeface="+mn-ea"/>
              <a:cs typeface="+mn-cs"/>
            </a:endParaRPr>
          </a:p>
          <a:p>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Classic</a:t>
            </a:r>
          </a:p>
          <a:p>
            <a:pPr marL="228600" indent="-228600">
              <a:buAutoNum type="arabicPeriod"/>
            </a:pPr>
            <a:r>
              <a:rPr lang="fi-FI" sz="1200" b="0" i="0" u="none" strike="noStrike" kern="1200" baseline="0" dirty="0">
                <a:solidFill>
                  <a:schemeClr val="tx1"/>
                </a:solidFill>
                <a:latin typeface="+mn-lt"/>
                <a:ea typeface="+mn-ea"/>
                <a:cs typeface="+mn-cs"/>
              </a:rPr>
              <a:t>Avaa vesivirtaus. Vesivirtaus on auki, kun näet vesisymbolin sinisen kytkimen yläpuolella.</a:t>
            </a:r>
          </a:p>
          <a:p>
            <a:pPr marL="228600" indent="-228600">
              <a:buAutoNum type="arabicPeriod"/>
            </a:pPr>
            <a:r>
              <a:rPr lang="fi-FI" sz="1200" b="0" i="0" u="none" strike="noStrike" kern="1200" baseline="0" dirty="0">
                <a:solidFill>
                  <a:schemeClr val="tx1"/>
                </a:solidFill>
                <a:latin typeface="+mn-lt"/>
                <a:ea typeface="+mn-ea"/>
                <a:cs typeface="+mn-cs"/>
              </a:rPr>
              <a:t>Käytä tummansinistä pumppua johtamaan vettä.</a:t>
            </a:r>
          </a:p>
          <a:p>
            <a:pPr marL="228600" indent="-228600">
              <a:buAutoNum type="arabicPeriod"/>
            </a:pPr>
            <a:r>
              <a:rPr lang="fi-FI" sz="1200" b="0" i="0" u="none" strike="noStrike" kern="1200" baseline="0" dirty="0">
                <a:solidFill>
                  <a:schemeClr val="tx1"/>
                </a:solidFill>
                <a:latin typeface="+mn-lt"/>
                <a:ea typeface="+mn-ea"/>
                <a:cs typeface="+mn-cs"/>
              </a:rPr>
              <a:t>Pysäytä tai keskeytä veden virtaus milloin tahansa vapauttamalla pumppu ja sulkemalla veden virtaus sinisellä kytkimellä.</a:t>
            </a:r>
          </a:p>
          <a:p>
            <a:pPr marL="0" indent="0">
              <a:buNone/>
            </a:pPr>
            <a:r>
              <a:rPr lang="fi-FI" sz="1200" b="0" i="0" u="none" strike="noStrike" kern="1200" baseline="0" dirty="0">
                <a:solidFill>
                  <a:schemeClr val="tx1"/>
                </a:solidFill>
                <a:latin typeface="+mn-lt"/>
                <a:ea typeface="+mn-ea"/>
                <a:cs typeface="+mn-cs"/>
              </a:rPr>
              <a:t>Huomautus: Veden virtausnopeus vaihtelee pumppausnopeuden mukaan. Pumppaus täydellä pumpun teholla 5-10 sekunnin välein antaa virtausnopeudeksi noin 300-500 ml/min</a:t>
            </a:r>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40</a:t>
            </a:fld>
            <a:endParaRPr lang="en-US"/>
          </a:p>
        </p:txBody>
      </p:sp>
    </p:spTree>
    <p:extLst>
      <p:ext uri="{BB962C8B-B14F-4D97-AF65-F5344CB8AC3E}">
        <p14:creationId xmlns:p14="http://schemas.microsoft.com/office/powerpoint/2010/main" val="119945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Kun istut wc:ssä, tyhjennä ballonki kokonaan ennen kuin poistat katetrin varovasti tyhjennyksen aloittamiseksi.</a:t>
            </a:r>
          </a:p>
          <a:p>
            <a:r>
              <a:rPr lang="fi-FI" sz="1200" b="0" i="0" u="none" strike="noStrike" kern="1200" baseline="0" dirty="0">
                <a:solidFill>
                  <a:schemeClr val="tx1"/>
                </a:solidFill>
                <a:latin typeface="+mn-lt"/>
                <a:ea typeface="+mn-ea"/>
                <a:cs typeface="+mn-cs"/>
              </a:rPr>
              <a:t>Jos paksusuoli ei ala tyhjentyä itsestään, rentoudu 10-15 minuuttia ja yritä sitten nojata eteenpäin, yskähdellä, hieroa vatsaa tai liikuttaa ylävartaloa aloittaaksesi tyhjennysprosessin. Tyhjennysaika on yksilöllinen ja voi vaihdella päivästä toiseen. Varmista mukava asento wc-istuimella (jalkarahi, jos jalat eivät kosketa maata) edistääksesi lantionpohjan rentoutumista.</a:t>
            </a:r>
          </a:p>
          <a:p>
            <a:endParaRPr lang="fi-FI" sz="1200" b="0" i="0" u="none" strike="noStrike" kern="1200" baseline="0" dirty="0">
              <a:solidFill>
                <a:schemeClr val="tx1"/>
              </a:solidFill>
              <a:latin typeface="+mn-lt"/>
              <a:ea typeface="+mn-ea"/>
              <a:cs typeface="+mn-cs"/>
            </a:endParaRPr>
          </a:p>
          <a:p>
            <a:r>
              <a:rPr lang="fi-FI" sz="1200" b="1" i="0" u="none" strike="noStrike" kern="1200" baseline="0" dirty="0">
                <a:solidFill>
                  <a:schemeClr val="tx1"/>
                </a:solidFill>
                <a:latin typeface="+mn-lt"/>
                <a:ea typeface="+mn-ea"/>
                <a:cs typeface="+mn-cs"/>
              </a:rPr>
              <a:t>Poista </a:t>
            </a:r>
            <a:r>
              <a:rPr lang="fi-FI" sz="1200" b="1" i="0" u="none" strike="noStrike" kern="1200" baseline="0" dirty="0" err="1">
                <a:solidFill>
                  <a:schemeClr val="tx1"/>
                </a:solidFill>
                <a:latin typeface="+mn-lt"/>
                <a:ea typeface="+mn-ea"/>
                <a:cs typeface="+mn-cs"/>
              </a:rPr>
              <a:t>Navina</a:t>
            </a:r>
            <a:r>
              <a:rPr lang="fi-FI" sz="1200" b="1" i="0" u="none" strike="noStrike" kern="1200" baseline="0" dirty="0">
                <a:solidFill>
                  <a:schemeClr val="tx1"/>
                </a:solidFill>
                <a:latin typeface="+mn-lt"/>
                <a:ea typeface="+mn-ea"/>
                <a:cs typeface="+mn-cs"/>
              </a:rPr>
              <a:t> Smart katetri</a:t>
            </a:r>
          </a:p>
          <a:p>
            <a:pPr marL="228600" indent="-228600">
              <a:buAutoNum type="arabicPeriod"/>
            </a:pPr>
            <a:r>
              <a:rPr lang="fi-FI" sz="1200" b="0" i="0" u="none" strike="noStrike" kern="1200" baseline="0" dirty="0">
                <a:solidFill>
                  <a:schemeClr val="tx1"/>
                </a:solidFill>
                <a:latin typeface="+mn-lt"/>
                <a:ea typeface="+mn-ea"/>
                <a:cs typeface="+mn-cs"/>
              </a:rPr>
              <a:t>Paina "tyhjennä ilmapallo"-painiketta, kunnes ilmapallo/ballonki on täysin tyhjä.</a:t>
            </a:r>
          </a:p>
          <a:p>
            <a:pPr marL="228600" indent="-228600">
              <a:buAutoNum type="arabicPeriod"/>
            </a:pPr>
            <a:r>
              <a:rPr lang="fi-FI" sz="1200" b="0" i="0" u="none" strike="noStrike" kern="1200" baseline="0" dirty="0">
                <a:solidFill>
                  <a:schemeClr val="tx1"/>
                </a:solidFill>
                <a:latin typeface="+mn-lt"/>
                <a:ea typeface="+mn-ea"/>
                <a:cs typeface="+mn-cs"/>
              </a:rPr>
              <a:t>Vedä katetri varovasti ulos.</a:t>
            </a:r>
          </a:p>
          <a:p>
            <a:pPr marL="228600" indent="-228600">
              <a:buAutoNum type="arabicPeriod"/>
            </a:pPr>
            <a:r>
              <a:rPr lang="fi-FI" sz="1200" b="0" i="0" u="none" strike="noStrike" kern="1200" baseline="0" dirty="0">
                <a:solidFill>
                  <a:schemeClr val="tx1"/>
                </a:solidFill>
                <a:latin typeface="+mn-lt"/>
                <a:ea typeface="+mn-ea"/>
                <a:cs typeface="+mn-cs"/>
              </a:rPr>
              <a:t>Aseta katetri wc-istuimen sisäpuolelle tai aseta se takaisin pakkaukseen.</a:t>
            </a:r>
          </a:p>
          <a:p>
            <a:pPr marL="228600" indent="-228600">
              <a:buAutoNum type="arabicPeriod"/>
            </a:pPr>
            <a:endParaRPr lang="fi-FI" sz="1200" b="0" i="0" u="none" strike="noStrike" kern="1200" baseline="0" dirty="0">
              <a:solidFill>
                <a:schemeClr val="tx1"/>
              </a:solidFill>
              <a:latin typeface="+mn-lt"/>
              <a:ea typeface="+mn-ea"/>
              <a:cs typeface="+mn-cs"/>
            </a:endParaRPr>
          </a:p>
          <a:p>
            <a:pPr marL="0" indent="0">
              <a:buNone/>
            </a:pPr>
            <a:r>
              <a:rPr lang="fi-FI" sz="1200" b="0" i="0" u="none" strike="noStrike" kern="1200" baseline="0" dirty="0">
                <a:solidFill>
                  <a:schemeClr val="tx1"/>
                </a:solidFill>
                <a:latin typeface="+mn-lt"/>
                <a:ea typeface="+mn-ea"/>
                <a:cs typeface="+mn-cs"/>
              </a:rPr>
              <a:t>TÄRKEÄÄ: Jos ballonkia ei voida tyhjentää, irrota putki joko katetrin puolelta tai Navina-ohjausyksiköstä. Tämä tyhjentää ballongin välittömästi.</a:t>
            </a:r>
          </a:p>
          <a:p>
            <a:pPr marL="0" indent="0">
              <a:buNone/>
            </a:pPr>
            <a:endParaRPr lang="fi-FI" sz="1200" b="0" i="0" u="none" strike="noStrike" kern="1200" baseline="0" dirty="0">
              <a:solidFill>
                <a:schemeClr val="tx1"/>
              </a:solidFill>
              <a:latin typeface="+mn-lt"/>
              <a:ea typeface="+mn-ea"/>
              <a:cs typeface="+mn-cs"/>
            </a:endParaRPr>
          </a:p>
          <a:p>
            <a:pPr marL="0" indent="0">
              <a:buNone/>
            </a:pPr>
            <a:r>
              <a:rPr lang="fi-FI" sz="1200" b="0" i="0" u="none" strike="noStrike" kern="1200" baseline="0" dirty="0">
                <a:solidFill>
                  <a:schemeClr val="tx1"/>
                </a:solidFill>
                <a:latin typeface="+mn-lt"/>
                <a:ea typeface="+mn-ea"/>
                <a:cs typeface="+mn-cs"/>
              </a:rPr>
              <a:t>Poista kartio</a:t>
            </a:r>
          </a:p>
          <a:p>
            <a:pPr marL="0" indent="0">
              <a:buNone/>
            </a:pPr>
            <a:r>
              <a:rPr lang="fi-FI" sz="1200" b="0" i="0" u="none" strike="noStrike" kern="1200" baseline="0" dirty="0">
                <a:solidFill>
                  <a:schemeClr val="tx1"/>
                </a:solidFill>
                <a:latin typeface="+mn-lt"/>
                <a:ea typeface="+mn-ea"/>
                <a:cs typeface="+mn-cs"/>
              </a:rPr>
              <a:t>1. Vedä kartio varovasti ulos.</a:t>
            </a:r>
          </a:p>
          <a:p>
            <a:pPr marL="0" indent="0">
              <a:buNone/>
            </a:pPr>
            <a:r>
              <a:rPr lang="fi-FI" sz="1200" b="0" i="0" u="none" strike="noStrike" kern="1200" baseline="0" dirty="0">
                <a:solidFill>
                  <a:schemeClr val="tx1"/>
                </a:solidFill>
                <a:latin typeface="+mn-lt"/>
                <a:ea typeface="+mn-ea"/>
                <a:cs typeface="+mn-cs"/>
              </a:rPr>
              <a:t>2. Aseta kartio wc-istuimen sisäpuolelle tai aseta se takaisin pakkaukseen.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41</a:t>
            </a:fld>
            <a:endParaRPr lang="en-US"/>
          </a:p>
        </p:txBody>
      </p:sp>
    </p:spTree>
    <p:extLst>
      <p:ext uri="{BB962C8B-B14F-4D97-AF65-F5344CB8AC3E}">
        <p14:creationId xmlns:p14="http://schemas.microsoft.com/office/powerpoint/2010/main" val="499298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Kun istut wc:ssä, tyhjennä ballonki kokonaan ennen kuin poistat katetrin varovasti tyhjentämisen aloittamiseksi.</a:t>
            </a:r>
          </a:p>
          <a:p>
            <a:r>
              <a:rPr lang="fi-FI" sz="1200" b="0" i="0" u="none" strike="noStrike" kern="1200" baseline="0" dirty="0">
                <a:solidFill>
                  <a:schemeClr val="tx1"/>
                </a:solidFill>
                <a:latin typeface="+mn-lt"/>
                <a:ea typeface="+mn-ea"/>
                <a:cs typeface="+mn-cs"/>
              </a:rPr>
              <a:t>Jos paksusuoli ei ala tyhjentyä itsestään, rentoudu 10-15 minuuttia ja yritä sitten nojata eteenpäin, yskähdellä, hieroa vatsaa tai liikuttaa ylävartaloa aloittaaksesi tyhjennysprosessin. Tyhjennykseen menevä aika on yksilöllinen ja voi vaihdella päivästä toiseen. Varmista mukava asento wc-istuimella (jalkarahi, jos jalat eivät kosketa maata) edistääksesi lantionpohjan rentoutumista.</a:t>
            </a:r>
          </a:p>
          <a:p>
            <a:endParaRPr lang="fi-FI" sz="1200" b="0" i="0" u="none" strike="noStrike" kern="1200" baseline="0" dirty="0">
              <a:solidFill>
                <a:schemeClr val="tx1"/>
              </a:solidFill>
              <a:latin typeface="+mn-lt"/>
              <a:ea typeface="+mn-ea"/>
              <a:cs typeface="+mn-cs"/>
            </a:endParaRPr>
          </a:p>
          <a:p>
            <a:r>
              <a:rPr lang="fi-FI" sz="1200" b="1" i="0" u="none" strike="noStrike" kern="1200" baseline="0" dirty="0">
                <a:solidFill>
                  <a:schemeClr val="tx1"/>
                </a:solidFill>
                <a:latin typeface="+mn-lt"/>
                <a:ea typeface="+mn-ea"/>
                <a:cs typeface="+mn-cs"/>
              </a:rPr>
              <a:t>Poista </a:t>
            </a:r>
            <a:r>
              <a:rPr lang="fi-FI" sz="1200" b="1" i="0" u="none" strike="noStrike" kern="1200" baseline="0" dirty="0" err="1">
                <a:solidFill>
                  <a:schemeClr val="tx1"/>
                </a:solidFill>
                <a:latin typeface="+mn-lt"/>
                <a:ea typeface="+mn-ea"/>
                <a:cs typeface="+mn-cs"/>
              </a:rPr>
              <a:t>Navina</a:t>
            </a:r>
            <a:r>
              <a:rPr lang="fi-FI" sz="1200" b="1" i="0" u="none" strike="noStrike" kern="1200" baseline="0" dirty="0">
                <a:solidFill>
                  <a:schemeClr val="tx1"/>
                </a:solidFill>
                <a:latin typeface="+mn-lt"/>
                <a:ea typeface="+mn-ea"/>
                <a:cs typeface="+mn-cs"/>
              </a:rPr>
              <a:t> Classic katetri</a:t>
            </a:r>
          </a:p>
          <a:p>
            <a:pPr marL="228600" indent="-228600">
              <a:buAutoNum type="arabicPeriod"/>
            </a:pPr>
            <a:r>
              <a:rPr lang="fi-FI" sz="1200" b="0" i="0" u="none" strike="noStrike" kern="1200" baseline="0" dirty="0">
                <a:solidFill>
                  <a:schemeClr val="tx1"/>
                </a:solidFill>
                <a:latin typeface="+mn-lt"/>
                <a:ea typeface="+mn-ea"/>
                <a:cs typeface="+mn-cs"/>
              </a:rPr>
              <a:t>Paina ja pidä painettuna "tyhjennä ilmapallo"-painiketta, kunnes ballonki on täysin tyhjä (voi kestää 10 sekuntia).</a:t>
            </a:r>
          </a:p>
          <a:p>
            <a:pPr marL="228600" indent="-228600">
              <a:buAutoNum type="arabicPeriod"/>
            </a:pPr>
            <a:r>
              <a:rPr lang="fi-FI" sz="1200" b="0" i="0" u="none" strike="noStrike" kern="1200" baseline="0" dirty="0">
                <a:solidFill>
                  <a:schemeClr val="tx1"/>
                </a:solidFill>
                <a:latin typeface="+mn-lt"/>
                <a:ea typeface="+mn-ea"/>
                <a:cs typeface="+mn-cs"/>
              </a:rPr>
              <a:t>Katetri voi liukua ulos itsestään. Jos ei, vedä katetri varovasti ulos.</a:t>
            </a:r>
          </a:p>
          <a:p>
            <a:pPr marL="228600" indent="-228600">
              <a:buAutoNum type="arabicPeriod"/>
            </a:pPr>
            <a:r>
              <a:rPr lang="fi-FI" sz="1200" b="0" i="0" u="none" strike="noStrike" kern="1200" baseline="0" dirty="0">
                <a:solidFill>
                  <a:schemeClr val="tx1"/>
                </a:solidFill>
                <a:latin typeface="+mn-lt"/>
                <a:ea typeface="+mn-ea"/>
                <a:cs typeface="+mn-cs"/>
              </a:rPr>
              <a:t>Aseta katetri wc-istuimen sisäpuolelle tai aseta se takaisin pakkaukseen.</a:t>
            </a:r>
          </a:p>
          <a:p>
            <a:pPr marL="228600" indent="-228600">
              <a:buAutoNum type="arabicPeriod"/>
            </a:pPr>
            <a:endParaRPr lang="fi-FI" sz="1200" b="0" i="0" u="none" strike="noStrike" kern="1200" baseline="0" dirty="0">
              <a:solidFill>
                <a:schemeClr val="tx1"/>
              </a:solidFill>
              <a:latin typeface="+mn-lt"/>
              <a:ea typeface="+mn-ea"/>
              <a:cs typeface="+mn-cs"/>
            </a:endParaRPr>
          </a:p>
          <a:p>
            <a:pPr marL="0" indent="0">
              <a:buNone/>
            </a:pPr>
            <a:r>
              <a:rPr lang="fi-FI" sz="1200" b="0" i="0" u="none" strike="noStrike" kern="1200" baseline="0" dirty="0">
                <a:solidFill>
                  <a:schemeClr val="tx1"/>
                </a:solidFill>
                <a:latin typeface="+mn-lt"/>
                <a:ea typeface="+mn-ea"/>
                <a:cs typeface="+mn-cs"/>
              </a:rPr>
              <a:t>TÄRKEÄÄ: Jos ballonkia ei voida tyhjentää, irrota putki joko katetrin puolelta tai Navina-ohjausyksiköstä. Tämä tyhjentää ballongin välittömästi.</a:t>
            </a:r>
          </a:p>
          <a:p>
            <a:pPr marL="0" indent="0">
              <a:buNone/>
            </a:pPr>
            <a:endParaRPr lang="fi-FI" sz="1200" b="0" i="0" u="none" strike="noStrike" kern="1200" baseline="0" dirty="0">
              <a:solidFill>
                <a:schemeClr val="tx1"/>
              </a:solidFill>
              <a:latin typeface="+mn-lt"/>
              <a:ea typeface="+mn-ea"/>
              <a:cs typeface="+mn-cs"/>
            </a:endParaRPr>
          </a:p>
          <a:p>
            <a:pPr marL="0" indent="0">
              <a:buNone/>
            </a:pPr>
            <a:r>
              <a:rPr lang="fi-FI" sz="1200" b="1" i="0" u="none" strike="noStrike" kern="1200" baseline="0" dirty="0">
                <a:solidFill>
                  <a:schemeClr val="tx1"/>
                </a:solidFill>
                <a:latin typeface="+mn-lt"/>
                <a:ea typeface="+mn-ea"/>
                <a:cs typeface="+mn-cs"/>
              </a:rPr>
              <a:t>Poista kartio</a:t>
            </a:r>
          </a:p>
          <a:p>
            <a:pPr marL="228600" indent="-228600">
              <a:buAutoNum type="arabicPeriod"/>
            </a:pPr>
            <a:r>
              <a:rPr lang="fi-FI" sz="1200" b="0" i="0" u="none" strike="noStrike" kern="1200" baseline="0" dirty="0">
                <a:solidFill>
                  <a:schemeClr val="tx1"/>
                </a:solidFill>
                <a:latin typeface="+mn-lt"/>
                <a:ea typeface="+mn-ea"/>
                <a:cs typeface="+mn-cs"/>
              </a:rPr>
              <a:t>Vedä kartio varovasti ulos.</a:t>
            </a:r>
          </a:p>
          <a:p>
            <a:pPr marL="228600" indent="-228600">
              <a:buAutoNum type="arabicPeriod"/>
            </a:pPr>
            <a:r>
              <a:rPr lang="fi-FI" sz="1200" b="0" i="0" u="none" strike="noStrike" kern="1200" baseline="0" dirty="0">
                <a:solidFill>
                  <a:schemeClr val="tx1"/>
                </a:solidFill>
                <a:latin typeface="+mn-lt"/>
                <a:ea typeface="+mn-ea"/>
                <a:cs typeface="+mn-cs"/>
              </a:rPr>
              <a:t>Aseta kartio wc-istuimen sisäpuolelle tai aseta se takaisin pakkaukseen.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42</a:t>
            </a:fld>
            <a:endParaRPr lang="en-US"/>
          </a:p>
        </p:txBody>
      </p:sp>
    </p:spTree>
    <p:extLst>
      <p:ext uri="{BB962C8B-B14F-4D97-AF65-F5344CB8AC3E}">
        <p14:creationId xmlns:p14="http://schemas.microsoft.com/office/powerpoint/2010/main" val="1171771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117" y="4784835"/>
            <a:ext cx="5408930" cy="4395986"/>
          </a:xfrm>
        </p:spPr>
        <p:txBody>
          <a:bodyPr/>
          <a:lstStyle/>
          <a:p>
            <a:endParaRPr lang="en-US" sz="1200" b="0" i="0" u="none" strike="noStrike" kern="1200" baseline="0" dirty="0">
              <a:solidFill>
                <a:schemeClr val="tx1"/>
              </a:solidFill>
              <a:latin typeface="+mn-lt"/>
              <a:ea typeface="+mn-ea"/>
              <a:cs typeface="+mn-cs"/>
            </a:endParaRPr>
          </a:p>
          <a:p>
            <a:r>
              <a:rPr lang="fi-FI" sz="1200" b="0" i="0" u="none" strike="noStrike" kern="1200" baseline="0" dirty="0">
                <a:solidFill>
                  <a:schemeClr val="tx1"/>
                </a:solidFill>
                <a:latin typeface="+mn-lt"/>
                <a:ea typeface="+mn-ea"/>
                <a:cs typeface="+mn-cs"/>
              </a:rPr>
              <a:t>On tärkeää puhdistaa laite jokaisen käytön jälkeen.</a:t>
            </a:r>
          </a:p>
          <a:p>
            <a:endParaRPr lang="fi-FI" sz="1200" b="0" i="0" u="none" strike="noStrike" kern="1200" baseline="0" dirty="0">
              <a:solidFill>
                <a:schemeClr val="tx1"/>
              </a:solidFill>
              <a:latin typeface="+mn-lt"/>
              <a:ea typeface="+mn-ea"/>
              <a:cs typeface="+mn-cs"/>
            </a:endParaRPr>
          </a:p>
          <a:p>
            <a:pPr marL="228600" indent="-228600">
              <a:buAutoNum type="arabicPeriod"/>
            </a:pPr>
            <a:r>
              <a:rPr lang="fi-FI" sz="1200" b="0" i="0" u="none" strike="noStrike" kern="1200" baseline="0" dirty="0">
                <a:solidFill>
                  <a:schemeClr val="tx1"/>
                </a:solidFill>
                <a:latin typeface="+mn-lt"/>
                <a:ea typeface="+mn-ea"/>
                <a:cs typeface="+mn-cs"/>
              </a:rPr>
              <a:t>Avaa vesisäiliön kansi minimoidaksesi paine järjestelmässä.</a:t>
            </a:r>
          </a:p>
          <a:p>
            <a:pPr marL="228600" indent="-228600">
              <a:buAutoNum type="arabicPeriod"/>
            </a:pPr>
            <a:r>
              <a:rPr lang="fi-FI" sz="1200" b="1" i="0" u="none" strike="noStrike" kern="1200" baseline="0" dirty="0">
                <a:solidFill>
                  <a:schemeClr val="tx1"/>
                </a:solidFill>
                <a:latin typeface="+mn-lt"/>
                <a:ea typeface="+mn-ea"/>
                <a:cs typeface="+mn-cs"/>
              </a:rPr>
              <a:t>Irrota vaaleansininen </a:t>
            </a:r>
            <a:r>
              <a:rPr lang="fi-FI" sz="1200" b="0" i="0" u="none" strike="noStrike" kern="1200" baseline="0" dirty="0">
                <a:solidFill>
                  <a:schemeClr val="tx1"/>
                </a:solidFill>
                <a:latin typeface="+mn-lt"/>
                <a:ea typeface="+mn-ea"/>
                <a:cs typeface="+mn-cs"/>
              </a:rPr>
              <a:t>liitäntä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-ohjausyksiköstä.</a:t>
            </a:r>
          </a:p>
          <a:p>
            <a:pPr marL="228600" indent="-228600">
              <a:buAutoNum type="arabicPeriod"/>
            </a:pPr>
            <a:r>
              <a:rPr lang="fi-FI" sz="1200" b="0" i="0" u="none" strike="noStrike" kern="1200" baseline="0" dirty="0">
                <a:solidFill>
                  <a:schemeClr val="tx1"/>
                </a:solidFill>
                <a:latin typeface="+mn-lt"/>
                <a:ea typeface="+mn-ea"/>
                <a:cs typeface="+mn-cs"/>
              </a:rPr>
              <a:t>Tyhjennä putki vedestä.</a:t>
            </a:r>
          </a:p>
          <a:p>
            <a:pPr marL="0" indent="0">
              <a:buNone/>
            </a:pPr>
            <a:r>
              <a:rPr lang="fi-FI" sz="1200" b="0" i="0" u="none" strike="noStrike" kern="1200" baseline="0" dirty="0">
                <a:solidFill>
                  <a:schemeClr val="tx1"/>
                </a:solidFill>
                <a:latin typeface="+mn-lt"/>
                <a:ea typeface="+mn-ea"/>
                <a:cs typeface="+mn-cs"/>
              </a:rPr>
              <a:t>       • Jos katetri roikkuu wc:ssä, nosta putki ylös, putki tyhjenee vedestä.</a:t>
            </a:r>
          </a:p>
          <a:p>
            <a:pPr marL="0" indent="0">
              <a:buNone/>
            </a:pPr>
            <a:r>
              <a:rPr lang="fi-FI" sz="1200" b="0" i="0" u="none" strike="noStrike" kern="1200" baseline="0" dirty="0">
                <a:solidFill>
                  <a:schemeClr val="tx1"/>
                </a:solidFill>
                <a:latin typeface="+mn-lt"/>
                <a:ea typeface="+mn-ea"/>
                <a:cs typeface="+mn-cs"/>
              </a:rPr>
              <a:t>       • Jos katetri on pakkauksessa, tyhjennä vesi </a:t>
            </a:r>
            <a:r>
              <a:rPr lang="fi-FI" sz="1200" b="1" i="0" u="none" strike="noStrike" kern="1200" baseline="0" dirty="0">
                <a:solidFill>
                  <a:schemeClr val="tx1"/>
                </a:solidFill>
                <a:latin typeface="+mn-lt"/>
                <a:ea typeface="+mn-ea"/>
                <a:cs typeface="+mn-cs"/>
              </a:rPr>
              <a:t>vaaleansinisen</a:t>
            </a:r>
            <a:r>
              <a:rPr lang="fi-FI" sz="1200" b="0" i="0" u="none" strike="noStrike" kern="1200" baseline="0" dirty="0">
                <a:solidFill>
                  <a:schemeClr val="tx1"/>
                </a:solidFill>
                <a:latin typeface="+mn-lt"/>
                <a:ea typeface="+mn-ea"/>
                <a:cs typeface="+mn-cs"/>
              </a:rPr>
              <a:t> liittimen kautta.</a:t>
            </a:r>
          </a:p>
          <a:p>
            <a:pPr marL="0" indent="0">
              <a:buNone/>
            </a:pPr>
            <a:r>
              <a:rPr lang="fi-FI" sz="1200" b="0" i="0" u="none" strike="noStrike" kern="1200" baseline="0" dirty="0">
                <a:solidFill>
                  <a:schemeClr val="tx1"/>
                </a:solidFill>
                <a:latin typeface="+mn-lt"/>
                <a:ea typeface="+mn-ea"/>
                <a:cs typeface="+mn-cs"/>
              </a:rPr>
              <a:t>4. Irrota </a:t>
            </a:r>
            <a:r>
              <a:rPr lang="fi-FI" sz="1200" b="1" i="0" u="none" strike="noStrike" kern="1200" baseline="0" dirty="0">
                <a:solidFill>
                  <a:schemeClr val="tx1"/>
                </a:solidFill>
                <a:latin typeface="+mn-lt"/>
                <a:ea typeface="+mn-ea"/>
                <a:cs typeface="+mn-cs"/>
              </a:rPr>
              <a:t>tummansinisellä</a:t>
            </a:r>
            <a:r>
              <a:rPr lang="fi-FI" sz="1200" b="0" i="0" u="none" strike="noStrike" kern="1200" baseline="0" dirty="0">
                <a:solidFill>
                  <a:schemeClr val="tx1"/>
                </a:solidFill>
                <a:latin typeface="+mn-lt"/>
                <a:ea typeface="+mn-ea"/>
                <a:cs typeface="+mn-cs"/>
              </a:rPr>
              <a:t> liitännällä varustettu putki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-ohjausyksiköstä.</a:t>
            </a:r>
          </a:p>
          <a:p>
            <a:pPr marL="0" indent="0">
              <a:buNone/>
            </a:pPr>
            <a:r>
              <a:rPr lang="fi-FI" sz="1200" b="0" i="0" u="none" strike="noStrike" kern="1200" baseline="0" dirty="0">
                <a:solidFill>
                  <a:schemeClr val="tx1"/>
                </a:solidFill>
                <a:latin typeface="+mn-lt"/>
                <a:ea typeface="+mn-ea"/>
                <a:cs typeface="+mn-cs"/>
              </a:rPr>
              <a:t>5. Nosta putki niin, että jäljellä oleva vesi valuu takaisin vesisäiliöön.</a:t>
            </a:r>
          </a:p>
          <a:p>
            <a:pPr marL="0" indent="0">
              <a:buNone/>
            </a:pPr>
            <a:r>
              <a:rPr lang="fi-FI" sz="1200" b="0" i="0" u="none" strike="noStrike" kern="1200" baseline="0" dirty="0">
                <a:solidFill>
                  <a:schemeClr val="tx1"/>
                </a:solidFill>
                <a:latin typeface="+mn-lt"/>
                <a:ea typeface="+mn-ea"/>
                <a:cs typeface="+mn-cs"/>
              </a:rPr>
              <a:t>6. Paina virtapainiketta muutaman sekunnin ajan sammuttaaksesi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-ohjausyksikön.</a:t>
            </a:r>
          </a:p>
          <a:p>
            <a:pPr marL="0" indent="0">
              <a:buNone/>
            </a:pPr>
            <a:r>
              <a:rPr lang="fi-FI" sz="1200" b="0" i="0" u="none" strike="noStrike" kern="1200" baseline="0" dirty="0">
                <a:solidFill>
                  <a:schemeClr val="tx1"/>
                </a:solidFill>
                <a:latin typeface="+mn-lt"/>
                <a:ea typeface="+mn-ea"/>
                <a:cs typeface="+mn-cs"/>
              </a:rPr>
              <a:t>Huomautus: Jos näyttö on virransäästötilassa, aktivoi näyttö uudelleen painamalla ja paina sitten painiketta kerran muutaman sekunnin ajan sammuttaaksesi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-ohjausyksikkö.</a:t>
            </a:r>
          </a:p>
          <a:p>
            <a:pPr marL="0" indent="0">
              <a:buNone/>
            </a:pPr>
            <a:r>
              <a:rPr lang="fi-FI" sz="1200" b="0" i="0" u="none" strike="noStrike" kern="1200" baseline="0" dirty="0">
                <a:solidFill>
                  <a:schemeClr val="tx1"/>
                </a:solidFill>
                <a:latin typeface="+mn-lt"/>
                <a:ea typeface="+mn-ea"/>
                <a:cs typeface="+mn-cs"/>
              </a:rPr>
              <a:t>7. Käännä ohjausyksikkö ylösalaisin wc:n tai pesualtaan päälle tyhjentääksesi jäljellä oleva vesi.</a:t>
            </a:r>
          </a:p>
          <a:p>
            <a:pPr marL="0" indent="0">
              <a:buNone/>
            </a:pPr>
            <a:r>
              <a:rPr lang="fi-FI" sz="1200" b="0" i="0" u="none" strike="noStrike" kern="1200" baseline="0" dirty="0">
                <a:solidFill>
                  <a:schemeClr val="tx1"/>
                </a:solidFill>
                <a:latin typeface="+mn-lt"/>
                <a:ea typeface="+mn-ea"/>
                <a:cs typeface="+mn-cs"/>
              </a:rPr>
              <a:t>8. Irrota </a:t>
            </a:r>
            <a:r>
              <a:rPr lang="fi-FI" sz="1200" b="1" i="0" u="none" strike="noStrike" kern="1200" baseline="0" dirty="0">
                <a:solidFill>
                  <a:schemeClr val="tx1"/>
                </a:solidFill>
                <a:latin typeface="+mn-lt"/>
                <a:ea typeface="+mn-ea"/>
                <a:cs typeface="+mn-cs"/>
              </a:rPr>
              <a:t>tummansininen</a:t>
            </a:r>
            <a:r>
              <a:rPr lang="fi-FI" sz="1200" b="0" i="0" u="none" strike="noStrike" kern="1200" baseline="0" dirty="0">
                <a:solidFill>
                  <a:schemeClr val="tx1"/>
                </a:solidFill>
                <a:latin typeface="+mn-lt"/>
                <a:ea typeface="+mn-ea"/>
                <a:cs typeface="+mn-cs"/>
              </a:rPr>
              <a:t> liitäntä vesisäiliöstä ja tyhjennä jäljellä oleva vesi.</a:t>
            </a:r>
          </a:p>
          <a:p>
            <a:pPr marL="0" indent="0">
              <a:buNone/>
            </a:pPr>
            <a:r>
              <a:rPr lang="fi-FI" sz="1200" b="0" i="0" u="none" strike="noStrike" kern="1200" baseline="0" dirty="0">
                <a:solidFill>
                  <a:schemeClr val="tx1"/>
                </a:solidFill>
                <a:latin typeface="+mn-lt"/>
                <a:ea typeface="+mn-ea"/>
                <a:cs typeface="+mn-cs"/>
              </a:rPr>
              <a:t>9. Pidä kiinni putkesta, jossa on </a:t>
            </a:r>
            <a:r>
              <a:rPr lang="fi-FI" sz="1200" b="1" i="0" u="none" strike="noStrike" kern="1200" baseline="0" dirty="0">
                <a:solidFill>
                  <a:schemeClr val="tx1"/>
                </a:solidFill>
                <a:latin typeface="+mn-lt"/>
                <a:ea typeface="+mn-ea"/>
                <a:cs typeface="+mn-cs"/>
              </a:rPr>
              <a:t>valkoinen</a:t>
            </a:r>
            <a:r>
              <a:rPr lang="fi-FI" sz="1200" b="0" i="0" u="none" strike="noStrike" kern="1200" baseline="0" dirty="0">
                <a:solidFill>
                  <a:schemeClr val="tx1"/>
                </a:solidFill>
                <a:latin typeface="+mn-lt"/>
                <a:ea typeface="+mn-ea"/>
                <a:cs typeface="+mn-cs"/>
              </a:rPr>
              <a:t> liitin, ja aseta katetri takaisin pakkaukseensa, jos se ei ole vielä paikallaan. Irrota katetri putkesta.</a:t>
            </a:r>
          </a:p>
          <a:p>
            <a:pPr marL="0" indent="0">
              <a:buNone/>
            </a:pPr>
            <a:r>
              <a:rPr lang="fi-FI" sz="1200" b="0" i="0" u="none" strike="noStrike" kern="1200" baseline="0" dirty="0">
                <a:solidFill>
                  <a:schemeClr val="tx1"/>
                </a:solidFill>
                <a:latin typeface="+mn-lt"/>
                <a:ea typeface="+mn-ea"/>
                <a:cs typeface="+mn-cs"/>
              </a:rPr>
              <a:t>10. Hävitä kertakäyttöinen katetri ja pakkaus kotitalousjätteen mukana.</a:t>
            </a:r>
          </a:p>
          <a:p>
            <a:pPr marL="0" indent="0">
              <a:buNone/>
            </a:pPr>
            <a:r>
              <a:rPr lang="fi-FI" sz="1200" b="0" i="0" u="none" strike="noStrike" kern="1200" baseline="0" dirty="0">
                <a:solidFill>
                  <a:schemeClr val="tx1"/>
                </a:solidFill>
                <a:latin typeface="+mn-lt"/>
                <a:ea typeface="+mn-ea"/>
                <a:cs typeface="+mn-cs"/>
              </a:rPr>
              <a:t>11. Puhdista ja kuivaa järjestelmän muut osat liinalla ja miedolla saippuavedellä.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43</a:t>
            </a:fld>
            <a:endParaRPr lang="en-US"/>
          </a:p>
        </p:txBody>
      </p:sp>
    </p:spTree>
    <p:extLst>
      <p:ext uri="{BB962C8B-B14F-4D97-AF65-F5344CB8AC3E}">
        <p14:creationId xmlns:p14="http://schemas.microsoft.com/office/powerpoint/2010/main" val="1645242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fi-FI" b="1" i="0" dirty="0">
                <a:effectLst/>
                <a:latin typeface="Roboto" panose="02000000000000000000" pitchFamily="2" charset="0"/>
              </a:rPr>
            </a:br>
            <a:r>
              <a:rPr lang="fi-FI" b="0" i="0" dirty="0">
                <a:solidFill>
                  <a:srgbClr val="000000"/>
                </a:solidFill>
                <a:effectLst/>
              </a:rPr>
              <a:t>On tärkeää puhdistaa laite jokaisen käytön jälkeen. </a:t>
            </a:r>
          </a:p>
          <a:p>
            <a:pPr algn="l"/>
            <a:endParaRPr lang="fi-FI" b="0" i="0" dirty="0">
              <a:solidFill>
                <a:srgbClr val="000000"/>
              </a:solidFill>
              <a:effectLst/>
            </a:endParaRPr>
          </a:p>
          <a:p>
            <a:pPr marL="228600" indent="-228600" algn="l">
              <a:buAutoNum type="arabicPeriod"/>
            </a:pPr>
            <a:r>
              <a:rPr lang="fi-FI" b="0" i="0" dirty="0">
                <a:solidFill>
                  <a:srgbClr val="000000"/>
                </a:solidFill>
                <a:effectLst/>
              </a:rPr>
              <a:t>Avaa vesisäiliön kansi minimoidaksesi paineen järjestelmässä. </a:t>
            </a:r>
          </a:p>
          <a:p>
            <a:pPr marL="228600" indent="-228600" algn="l">
              <a:buAutoNum type="arabicPeriod"/>
            </a:pPr>
            <a:r>
              <a:rPr lang="fi-FI" b="0" i="0" dirty="0">
                <a:solidFill>
                  <a:srgbClr val="000000"/>
                </a:solidFill>
                <a:effectLst/>
              </a:rPr>
              <a:t>Irrota </a:t>
            </a:r>
            <a:r>
              <a:rPr lang="fi-FI" b="1" i="0" dirty="0">
                <a:solidFill>
                  <a:srgbClr val="000000"/>
                </a:solidFill>
                <a:effectLst/>
              </a:rPr>
              <a:t>vaaleansininen</a:t>
            </a:r>
            <a:r>
              <a:rPr lang="fi-FI" b="0" i="0" dirty="0">
                <a:solidFill>
                  <a:srgbClr val="000000"/>
                </a:solidFill>
                <a:effectLst/>
              </a:rPr>
              <a:t> liitäntä </a:t>
            </a:r>
            <a:r>
              <a:rPr lang="fi-FI" b="0" i="0" dirty="0" err="1">
                <a:solidFill>
                  <a:srgbClr val="000000"/>
                </a:solidFill>
                <a:effectLst/>
              </a:rPr>
              <a:t>Navina</a:t>
            </a:r>
            <a:r>
              <a:rPr lang="fi-FI" b="0" i="0" dirty="0">
                <a:solidFill>
                  <a:srgbClr val="000000"/>
                </a:solidFill>
                <a:effectLst/>
              </a:rPr>
              <a:t> Classic -ohjausyksiköstä. </a:t>
            </a:r>
          </a:p>
          <a:p>
            <a:pPr marL="228600" indent="-228600" algn="l">
              <a:buAutoNum type="arabicPeriod"/>
            </a:pPr>
            <a:r>
              <a:rPr lang="fi-FI" b="0" i="0" dirty="0">
                <a:solidFill>
                  <a:srgbClr val="000000"/>
                </a:solidFill>
                <a:effectLst/>
              </a:rPr>
              <a:t>Tyhjennä putki vedestä. </a:t>
            </a:r>
          </a:p>
          <a:p>
            <a:pPr marL="0" indent="0" algn="l">
              <a:buNone/>
            </a:pPr>
            <a:r>
              <a:rPr lang="fi-FI" b="0" i="0" dirty="0">
                <a:solidFill>
                  <a:srgbClr val="000000"/>
                </a:solidFill>
                <a:effectLst/>
              </a:rPr>
              <a:t>      • Jos katetri tai kartio roikkuu wc:ssä, nosta putki ylös jotta saat sen tyhjäksi. </a:t>
            </a:r>
          </a:p>
          <a:p>
            <a:pPr marL="0" indent="0" algn="l">
              <a:buNone/>
            </a:pPr>
            <a:r>
              <a:rPr lang="fi-FI" b="0" i="0" dirty="0">
                <a:solidFill>
                  <a:srgbClr val="000000"/>
                </a:solidFill>
                <a:effectLst/>
              </a:rPr>
              <a:t>      • Jos katetri tai kartio on pakkauksessa, tyhjennä vesi </a:t>
            </a:r>
            <a:r>
              <a:rPr lang="fi-FI" b="1" i="0" dirty="0">
                <a:solidFill>
                  <a:srgbClr val="000000"/>
                </a:solidFill>
                <a:effectLst/>
              </a:rPr>
              <a:t>vaaleansinisen</a:t>
            </a:r>
            <a:r>
              <a:rPr lang="fi-FI" b="0" i="0" dirty="0">
                <a:solidFill>
                  <a:srgbClr val="000000"/>
                </a:solidFill>
                <a:effectLst/>
              </a:rPr>
              <a:t> liittimen kautta. </a:t>
            </a:r>
          </a:p>
          <a:p>
            <a:pPr marL="0" indent="0" algn="l">
              <a:buNone/>
            </a:pPr>
            <a:r>
              <a:rPr lang="fi-FI" b="0" i="0" dirty="0">
                <a:solidFill>
                  <a:srgbClr val="000000"/>
                </a:solidFill>
                <a:effectLst/>
              </a:rPr>
              <a:t>4. Irrota </a:t>
            </a:r>
            <a:r>
              <a:rPr lang="fi-FI" b="1" i="0" dirty="0">
                <a:solidFill>
                  <a:srgbClr val="000000"/>
                </a:solidFill>
                <a:effectLst/>
              </a:rPr>
              <a:t>tummansinisellä</a:t>
            </a:r>
            <a:r>
              <a:rPr lang="fi-FI" b="0" i="0" dirty="0">
                <a:solidFill>
                  <a:srgbClr val="000000"/>
                </a:solidFill>
                <a:effectLst/>
              </a:rPr>
              <a:t> liitännällä varustettu putki </a:t>
            </a:r>
            <a:r>
              <a:rPr lang="fi-FI" b="0" i="0" dirty="0" err="1">
                <a:solidFill>
                  <a:srgbClr val="000000"/>
                </a:solidFill>
                <a:effectLst/>
              </a:rPr>
              <a:t>Navina</a:t>
            </a:r>
            <a:r>
              <a:rPr lang="fi-FI" b="0" i="0" dirty="0">
                <a:solidFill>
                  <a:srgbClr val="000000"/>
                </a:solidFill>
                <a:effectLst/>
              </a:rPr>
              <a:t> Classic -ohjausyksiköstä. </a:t>
            </a:r>
          </a:p>
          <a:p>
            <a:pPr marL="0" indent="0" algn="l">
              <a:buNone/>
            </a:pPr>
            <a:r>
              <a:rPr lang="fi-FI" b="0" i="0" dirty="0">
                <a:solidFill>
                  <a:srgbClr val="000000"/>
                </a:solidFill>
                <a:effectLst/>
              </a:rPr>
              <a:t>5. Nosta putki niin, että jäljellä oleva vesi valuu takaisin vesisäiliöön. </a:t>
            </a:r>
          </a:p>
          <a:p>
            <a:pPr marL="0" indent="0" algn="l">
              <a:buNone/>
            </a:pPr>
            <a:r>
              <a:rPr lang="fi-FI" b="0" i="0" dirty="0">
                <a:solidFill>
                  <a:srgbClr val="000000"/>
                </a:solidFill>
                <a:effectLst/>
              </a:rPr>
              <a:t>6. Avaa vesivirtaus. </a:t>
            </a:r>
          </a:p>
          <a:p>
            <a:pPr marL="0" indent="0" algn="l">
              <a:buNone/>
            </a:pPr>
            <a:r>
              <a:rPr lang="fi-FI" b="0" i="0" dirty="0">
                <a:solidFill>
                  <a:srgbClr val="000000"/>
                </a:solidFill>
                <a:effectLst/>
              </a:rPr>
              <a:t>7. Käännä laite ylösalaisin wc:n tai pesualtaan päälle tyhjentääksesi jäljellä oleva vesi. </a:t>
            </a:r>
          </a:p>
          <a:p>
            <a:pPr marL="0" indent="0" algn="l">
              <a:buNone/>
            </a:pPr>
            <a:r>
              <a:rPr lang="fi-FI" b="0" i="0" dirty="0">
                <a:solidFill>
                  <a:srgbClr val="000000"/>
                </a:solidFill>
                <a:effectLst/>
              </a:rPr>
              <a:t>Huomautus: Pumppujen painaminen voi auttaa varmistamaan, että viimeiset vesipisarat tulevat ulos ohjausyksiköstä. </a:t>
            </a:r>
          </a:p>
          <a:p>
            <a:pPr marL="0" indent="0" algn="l">
              <a:buNone/>
            </a:pPr>
            <a:r>
              <a:rPr lang="fi-FI" b="0" i="0" dirty="0">
                <a:solidFill>
                  <a:srgbClr val="000000"/>
                </a:solidFill>
                <a:effectLst/>
              </a:rPr>
              <a:t>8. Irrota </a:t>
            </a:r>
            <a:r>
              <a:rPr lang="fi-FI" b="1" i="0" dirty="0">
                <a:solidFill>
                  <a:srgbClr val="000000"/>
                </a:solidFill>
                <a:effectLst/>
              </a:rPr>
              <a:t>tummansininen </a:t>
            </a:r>
            <a:r>
              <a:rPr lang="fi-FI" b="0" i="0" dirty="0">
                <a:solidFill>
                  <a:srgbClr val="000000"/>
                </a:solidFill>
                <a:effectLst/>
              </a:rPr>
              <a:t>liitäntä vesisäiliöstä ja tyhjennä jäljellä oleva vesi. </a:t>
            </a:r>
          </a:p>
          <a:p>
            <a:pPr marL="0" indent="0" algn="l">
              <a:buNone/>
            </a:pPr>
            <a:r>
              <a:rPr lang="fi-FI" b="0" i="0" dirty="0">
                <a:solidFill>
                  <a:srgbClr val="000000"/>
                </a:solidFill>
                <a:effectLst/>
              </a:rPr>
              <a:t>9. Pidä kiinni putkesta, jossa on </a:t>
            </a:r>
            <a:r>
              <a:rPr lang="fi-FI" b="1" i="0" dirty="0">
                <a:solidFill>
                  <a:srgbClr val="000000"/>
                </a:solidFill>
                <a:effectLst/>
              </a:rPr>
              <a:t>valkoinen</a:t>
            </a:r>
            <a:r>
              <a:rPr lang="fi-FI" b="0" i="0" dirty="0">
                <a:solidFill>
                  <a:srgbClr val="000000"/>
                </a:solidFill>
                <a:effectLst/>
              </a:rPr>
              <a:t> liitos, ja aseta katetri tai kartio takaisin pakkaukseensa, ellei ole jo siellä, ja irrota se putkesta. </a:t>
            </a:r>
          </a:p>
          <a:p>
            <a:pPr marL="0" indent="0" algn="l">
              <a:buNone/>
            </a:pPr>
            <a:r>
              <a:rPr lang="fi-FI" b="0" i="0" dirty="0">
                <a:solidFill>
                  <a:srgbClr val="000000"/>
                </a:solidFill>
                <a:effectLst/>
              </a:rPr>
              <a:t>10. Hävitä kertakäyttöinen katetri tai kartio ja pakkaus kotitalousjätteen mukana. </a:t>
            </a:r>
          </a:p>
          <a:p>
            <a:pPr marL="0" indent="0" algn="l">
              <a:buNone/>
            </a:pPr>
            <a:r>
              <a:rPr lang="fi-FI" b="0" i="0" dirty="0">
                <a:solidFill>
                  <a:srgbClr val="000000"/>
                </a:solidFill>
                <a:effectLst/>
              </a:rPr>
              <a:t>11. Puhdista ja kuivaa järjestelmän muut osat liinalla ja miedolla saippuavedellä</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44</a:t>
            </a:fld>
            <a:endParaRPr lang="en-US"/>
          </a:p>
        </p:txBody>
      </p:sp>
    </p:spTree>
    <p:extLst>
      <p:ext uri="{BB962C8B-B14F-4D97-AF65-F5344CB8AC3E}">
        <p14:creationId xmlns:p14="http://schemas.microsoft.com/office/powerpoint/2010/main" val="242419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pPr marL="228600" indent="-228600">
              <a:buAutoNum type="arabicPeriod"/>
            </a:pPr>
            <a:r>
              <a:rPr lang="fi-FI" sz="1200" b="0" i="0" u="none" strike="noStrike" kern="1200" baseline="0" dirty="0">
                <a:solidFill>
                  <a:schemeClr val="tx1"/>
                </a:solidFill>
                <a:latin typeface="+mn-lt"/>
                <a:ea typeface="+mn-ea"/>
                <a:cs typeface="+mn-cs"/>
              </a:rPr>
              <a:t>Käynnistä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-ohjausyksikkö uudelleen painamalla –käynnistyspainiketta.</a:t>
            </a:r>
          </a:p>
          <a:p>
            <a:pPr marL="228600" indent="-228600">
              <a:buAutoNum type="arabicPeriod"/>
            </a:pPr>
            <a:r>
              <a:rPr lang="fi-FI" sz="1200" b="0" i="0" u="none" strike="noStrike" kern="1200" baseline="0" dirty="0">
                <a:solidFill>
                  <a:schemeClr val="tx1"/>
                </a:solidFill>
                <a:latin typeface="+mn-lt"/>
                <a:ea typeface="+mn-ea"/>
                <a:cs typeface="+mn-cs"/>
              </a:rPr>
              <a:t>Aktivoi Bluetooth® mobiililaitteessasi.</a:t>
            </a:r>
          </a:p>
          <a:p>
            <a:pPr marL="228600" indent="-228600">
              <a:buAutoNum type="arabicPeriod"/>
            </a:pPr>
            <a:r>
              <a:rPr lang="fi-FI" sz="1200" b="0" i="0" u="none" strike="noStrike" kern="1200" baseline="0" dirty="0">
                <a:solidFill>
                  <a:schemeClr val="tx1"/>
                </a:solidFill>
                <a:latin typeface="+mn-lt"/>
                <a:ea typeface="+mn-ea"/>
                <a:cs typeface="+mn-cs"/>
              </a:rPr>
              <a:t>Avaa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-sovellus.</a:t>
            </a:r>
          </a:p>
          <a:p>
            <a:pPr marL="228600" indent="-228600">
              <a:buAutoNum type="arabicPeriod"/>
            </a:pPr>
            <a:r>
              <a:rPr lang="fi-FI" sz="1200" b="0" i="0" u="none" strike="noStrike" kern="1200" baseline="0" dirty="0">
                <a:solidFill>
                  <a:schemeClr val="tx1"/>
                </a:solidFill>
                <a:latin typeface="+mn-lt"/>
                <a:ea typeface="+mn-ea"/>
                <a:cs typeface="+mn-cs"/>
              </a:rPr>
              <a:t>Anna PIN-koodi.</a:t>
            </a:r>
          </a:p>
          <a:p>
            <a:pPr marL="0" indent="0">
              <a:buNone/>
            </a:pPr>
            <a:r>
              <a:rPr lang="fi-FI" sz="1200" b="0" i="0" u="none" strike="noStrike" kern="1200" baseline="0" dirty="0">
                <a:solidFill>
                  <a:schemeClr val="tx1"/>
                </a:solidFill>
                <a:latin typeface="+mn-lt"/>
                <a:ea typeface="+mn-ea"/>
                <a:cs typeface="+mn-cs"/>
              </a:rPr>
              <a:t>Huomautus: Jos PIN-koodi katoaa, käytä </a:t>
            </a:r>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-ohjausyksikön näytössä olevan sarjanumeron neljää viimeistä numeroa.</a:t>
            </a:r>
          </a:p>
          <a:p>
            <a:pPr marL="0" indent="0">
              <a:buNone/>
            </a:pPr>
            <a:r>
              <a:rPr lang="fi-FI" sz="1200" b="0" i="0" u="none" strike="noStrike" kern="1200" baseline="0" dirty="0">
                <a:solidFill>
                  <a:schemeClr val="tx1"/>
                </a:solidFill>
                <a:latin typeface="+mn-lt"/>
                <a:ea typeface="+mn-ea"/>
                <a:cs typeface="+mn-cs"/>
              </a:rPr>
              <a:t>TÄRKEÄÄ: Kyberturvallisuuden vuoksi PIN-koodi SUOSITELLAAN ativoimaan </a:t>
            </a:r>
            <a:br>
              <a:rPr lang="fi-FI" sz="1200" b="0" i="0" u="none" strike="noStrike" kern="1200" baseline="0" dirty="0">
                <a:solidFill>
                  <a:schemeClr val="tx1"/>
                </a:solidFill>
                <a:latin typeface="+mn-lt"/>
                <a:ea typeface="+mn-ea"/>
                <a:cs typeface="+mn-cs"/>
              </a:rPr>
            </a:br>
            <a:r>
              <a:rPr lang="fi-FI" sz="1200" b="0" i="0" u="none" strike="noStrike" kern="1200" baseline="0" dirty="0">
                <a:solidFill>
                  <a:schemeClr val="tx1"/>
                </a:solidFill>
                <a:latin typeface="+mn-lt"/>
                <a:ea typeface="+mn-ea"/>
                <a:cs typeface="+mn-cs"/>
              </a:rPr>
              <a:t>Navina Smart Mobile App:ssa.</a:t>
            </a:r>
          </a:p>
          <a:p>
            <a:pPr marL="0" indent="0">
              <a:buNone/>
            </a:pPr>
            <a:r>
              <a:rPr lang="fi-FI" sz="1200" b="0" i="0" u="none" strike="noStrike" kern="1200" baseline="0" dirty="0">
                <a:solidFill>
                  <a:schemeClr val="tx1"/>
                </a:solidFill>
                <a:latin typeface="+mn-lt"/>
                <a:ea typeface="+mn-ea"/>
                <a:cs typeface="+mn-cs"/>
              </a:rPr>
              <a:t>5. Vahvista ohjausyksikön identiteetti yhdistääksesi se sovellukseen </a:t>
            </a:r>
            <a:br>
              <a:rPr lang="fi-FI" sz="1200" b="0" i="0" u="none" strike="noStrike" kern="1200" baseline="0" dirty="0">
                <a:solidFill>
                  <a:schemeClr val="tx1"/>
                </a:solidFill>
                <a:latin typeface="+mn-lt"/>
                <a:ea typeface="+mn-ea"/>
                <a:cs typeface="+mn-cs"/>
              </a:rPr>
            </a:br>
            <a:r>
              <a:rPr lang="fi-FI" sz="1200" b="0" i="0" u="none" strike="noStrike" kern="1200" baseline="0" dirty="0">
                <a:solidFill>
                  <a:schemeClr val="tx1"/>
                </a:solidFill>
                <a:latin typeface="+mn-lt"/>
                <a:ea typeface="+mn-ea"/>
                <a:cs typeface="+mn-cs"/>
              </a:rPr>
              <a:t>(vain ensimmäisellä kerralla).</a:t>
            </a:r>
          </a:p>
          <a:p>
            <a:pPr marL="0" indent="0">
              <a:buNone/>
            </a:pPr>
            <a:r>
              <a:rPr lang="fi-FI" sz="1200" b="0" i="0" u="none" strike="noStrike" kern="1200" baseline="0" dirty="0">
                <a:solidFill>
                  <a:schemeClr val="tx1"/>
                </a:solidFill>
                <a:latin typeface="+mn-lt"/>
                <a:ea typeface="+mn-ea"/>
                <a:cs typeface="+mn-cs"/>
              </a:rPr>
              <a:t>6. Valitse sovelluksen päävalikosta synkronointi.</a:t>
            </a:r>
          </a:p>
          <a:p>
            <a:pPr marL="0" indent="0">
              <a:buNone/>
            </a:pPr>
            <a:r>
              <a:rPr lang="fi-FI" sz="1200" b="0" i="0" u="none" strike="noStrike" kern="1200" baseline="0" dirty="0">
                <a:solidFill>
                  <a:schemeClr val="tx1"/>
                </a:solidFill>
                <a:latin typeface="+mn-lt"/>
                <a:ea typeface="+mn-ea"/>
                <a:cs typeface="+mn-cs"/>
              </a:rPr>
              <a:t>7. Arvioi viimeisin sovellukseen ladattu huuhtelu.</a:t>
            </a:r>
          </a:p>
          <a:p>
            <a:pPr marL="0" indent="0">
              <a:buNone/>
            </a:pPr>
            <a:r>
              <a:rPr lang="fi-FI" sz="1200" b="0" i="1" u="none" strike="noStrike" kern="1200" baseline="0" dirty="0">
                <a:solidFill>
                  <a:schemeClr val="tx1"/>
                </a:solidFill>
                <a:latin typeface="+mn-lt"/>
                <a:ea typeface="+mn-ea"/>
                <a:cs typeface="+mn-cs"/>
              </a:rPr>
              <a:t>Huomautus: Kun olet Navina Smart -ohjausyksikön tervetulonäytössä, </a:t>
            </a:r>
            <a:br>
              <a:rPr lang="fi-FI" sz="1200" b="0" i="1" u="none" strike="noStrike" kern="1200" baseline="0" dirty="0">
                <a:solidFill>
                  <a:schemeClr val="tx1"/>
                </a:solidFill>
                <a:latin typeface="+mn-lt"/>
                <a:ea typeface="+mn-ea"/>
                <a:cs typeface="+mn-cs"/>
              </a:rPr>
            </a:br>
            <a:r>
              <a:rPr lang="fi-FI" sz="1200" b="0" i="1" u="none" strike="noStrike" kern="1200" baseline="0" dirty="0">
                <a:solidFill>
                  <a:schemeClr val="tx1"/>
                </a:solidFill>
                <a:latin typeface="+mn-lt"/>
                <a:ea typeface="+mn-ea"/>
                <a:cs typeface="+mn-cs"/>
              </a:rPr>
              <a:t>Bluetooth® on aktiivinen, jotta voit siirtää tietosi Navina Smart -sovellukseen. Bluetooth® on aktiivinen vain, kun olet tervetulonäytössä. Tietoja ei voi siirtää huuhtelun aikana.</a:t>
            </a:r>
            <a:endParaRPr lang="en-US" sz="1200" b="0" i="1"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330" name="Google Shape;330;p21: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1: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r>
              <a:rPr lang="fi-FI" sz="1200" b="0" i="0" u="none" strike="noStrike" kern="1200" baseline="0" dirty="0">
                <a:solidFill>
                  <a:schemeClr val="tx1"/>
                </a:solidFill>
                <a:latin typeface="+mn-lt"/>
                <a:ea typeface="+mn-ea"/>
                <a:cs typeface="+mn-cs"/>
              </a:rPr>
              <a:t>Suositus on, että suolihuuhtelu tulisi tehdä aluksi päivittäin, ja sen jälkeen se tulisi vähentää mahdollisuuksien mukaan tehtäväksi joka toinen päivä, noin 10–14 päivän kuluttua. Lisäksi säännöllisen huuhtelurutiinin ylläpitäminen on hyödyllistä. Huuhtelu 20–30 minuuttia aterian jälkeen hyödyntää gastrokolista vastetta. Kellonaika tulee valita potilaan elämäntavan mukaan.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330" name="Google Shape;330;p21: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2575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47</a:t>
            </a:fld>
            <a:endParaRPr lang="en-US"/>
          </a:p>
        </p:txBody>
      </p:sp>
    </p:spTree>
    <p:extLst>
      <p:ext uri="{BB962C8B-B14F-4D97-AF65-F5344CB8AC3E}">
        <p14:creationId xmlns:p14="http://schemas.microsoft.com/office/powerpoint/2010/main" val="3189992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i-FI" sz="1200" b="0" i="0" u="none" strike="noStrike" kern="1200" baseline="0" dirty="0">
                <a:solidFill>
                  <a:schemeClr val="tx1"/>
                </a:solidFill>
                <a:latin typeface="+mn-lt"/>
                <a:ea typeface="+mn-ea"/>
                <a:cs typeface="+mn-cs"/>
              </a:rPr>
              <a:t>Suolihuuhtelun noudattamista koskevassa tutkimuksessa tärkeimmät syyt suolihuuhtelun lopettamiseen onnistuneen harjoittelun jälkeen olivat hoidon tehottomuus (41 %), liian monet rajoitukset (23 %) tai tekniset ongelmat (36 %), kuten:</a:t>
            </a:r>
          </a:p>
          <a:p>
            <a:pPr marL="0" indent="0">
              <a:buFontTx/>
              <a:buNone/>
            </a:pPr>
            <a:r>
              <a:rPr lang="fi-FI" sz="1200" b="0" i="0" u="none" strike="noStrike" kern="1200" baseline="0" dirty="0">
                <a:solidFill>
                  <a:schemeClr val="tx1"/>
                </a:solidFill>
                <a:latin typeface="+mn-lt"/>
                <a:ea typeface="+mn-ea"/>
                <a:cs typeface="+mn-cs"/>
              </a:rPr>
              <a:t>- katetrin ulostulo </a:t>
            </a:r>
          </a:p>
          <a:p>
            <a:pPr marL="0" indent="0">
              <a:buFontTx/>
              <a:buNone/>
            </a:pPr>
            <a:r>
              <a:rPr lang="fi-FI" sz="1200" b="0" i="0" u="none" strike="noStrike" kern="1200" baseline="0" dirty="0">
                <a:solidFill>
                  <a:schemeClr val="tx1"/>
                </a:solidFill>
                <a:latin typeface="+mn-lt"/>
                <a:ea typeface="+mn-ea"/>
                <a:cs typeface="+mn-cs"/>
              </a:rPr>
              <a:t>- ballongin hajoaminen</a:t>
            </a:r>
          </a:p>
          <a:p>
            <a:pPr marL="0" indent="0">
              <a:buFontTx/>
              <a:buNone/>
            </a:pPr>
            <a:r>
              <a:rPr lang="fi-FI" sz="1200" b="0" i="0" u="none" strike="noStrike" kern="1200" baseline="0" dirty="0">
                <a:solidFill>
                  <a:schemeClr val="tx1"/>
                </a:solidFill>
                <a:latin typeface="+mn-lt"/>
                <a:ea typeface="+mn-ea"/>
                <a:cs typeface="+mn-cs"/>
              </a:rPr>
              <a:t>- suoleen johdettua vettä vuotaa tai vettä jää suoleen</a:t>
            </a:r>
          </a:p>
          <a:p>
            <a:pPr marL="0" indent="0">
              <a:buFontTx/>
              <a:buNone/>
            </a:pPr>
            <a:r>
              <a:rPr lang="fi-FI" sz="1200" b="0" i="0" u="none" strike="noStrike" kern="1200" baseline="0" dirty="0">
                <a:solidFill>
                  <a:schemeClr val="tx1"/>
                </a:solidFill>
                <a:latin typeface="+mn-lt"/>
                <a:ea typeface="+mn-ea"/>
                <a:cs typeface="+mn-cs"/>
              </a:rPr>
              <a:t>- kipu</a:t>
            </a:r>
          </a:p>
          <a:p>
            <a:pPr marL="0" indent="0">
              <a:buFontTx/>
              <a:buNone/>
            </a:pPr>
            <a:r>
              <a:rPr lang="fi-FI" sz="1200" b="0" i="0" u="none" strike="noStrike" kern="1200" baseline="0" dirty="0">
                <a:solidFill>
                  <a:schemeClr val="tx1"/>
                </a:solidFill>
                <a:latin typeface="+mn-lt"/>
                <a:ea typeface="+mn-ea"/>
                <a:cs typeface="+mn-cs"/>
              </a:rPr>
              <a:t>- verenvuoto</a:t>
            </a:r>
          </a:p>
          <a:p>
            <a:pPr marL="0" indent="0">
              <a:buFontTx/>
              <a:buNone/>
            </a:pPr>
            <a:r>
              <a:rPr lang="fi-FI" sz="1200" b="0" i="0" u="none" strike="noStrike" kern="1200" baseline="0" dirty="0">
                <a:solidFill>
                  <a:schemeClr val="tx1"/>
                </a:solidFill>
                <a:latin typeface="+mn-lt"/>
                <a:ea typeface="+mn-ea"/>
                <a:cs typeface="+mn-cs"/>
              </a:rPr>
              <a:t>- peräaukon haavauma</a:t>
            </a:r>
            <a:endParaRPr lang="en-US" sz="1200" b="0" i="0" u="none" strike="noStrike" kern="1200" baseline="0" dirty="0">
              <a:solidFill>
                <a:schemeClr val="tx1"/>
              </a:solidFill>
              <a:latin typeface="+mn-lt"/>
              <a:ea typeface="+mn-ea"/>
              <a:cs typeface="+mn-cs"/>
            </a:endParaRPr>
          </a:p>
          <a:p>
            <a:pPr marL="0" indent="0">
              <a:buFontTx/>
              <a:buNone/>
            </a:pPr>
            <a:endParaRPr lang="en-US" sz="1200" b="0" i="0" u="none" strike="noStrike" kern="1200" baseline="0" dirty="0">
              <a:solidFill>
                <a:schemeClr val="tx1"/>
              </a:solidFill>
              <a:latin typeface="+mn-lt"/>
              <a:ea typeface="+mn-ea"/>
              <a:cs typeface="+mn-cs"/>
            </a:endParaRPr>
          </a:p>
          <a:p>
            <a:pPr marL="0" indent="0">
              <a:buFontTx/>
              <a:buNone/>
            </a:pPr>
            <a:endParaRPr lang="sv-SE" dirty="0"/>
          </a:p>
          <a:p>
            <a:endParaRPr lang="sv-SE"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48</a:t>
            </a:fld>
            <a:endParaRPr lang="en-US"/>
          </a:p>
        </p:txBody>
      </p:sp>
    </p:spTree>
    <p:extLst>
      <p:ext uri="{BB962C8B-B14F-4D97-AF65-F5344CB8AC3E}">
        <p14:creationId xmlns:p14="http://schemas.microsoft.com/office/powerpoint/2010/main" val="1938864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49</a:t>
            </a:fld>
            <a:endParaRPr lang="en-US"/>
          </a:p>
        </p:txBody>
      </p:sp>
    </p:spTree>
    <p:extLst>
      <p:ext uri="{BB962C8B-B14F-4D97-AF65-F5344CB8AC3E}">
        <p14:creationId xmlns:p14="http://schemas.microsoft.com/office/powerpoint/2010/main" val="229050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a:p>
        </p:txBody>
      </p:sp>
    </p:spTree>
    <p:extLst>
      <p:ext uri="{BB962C8B-B14F-4D97-AF65-F5344CB8AC3E}">
        <p14:creationId xmlns:p14="http://schemas.microsoft.com/office/powerpoint/2010/main" val="3745151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-sovellus on hyödyllinen työkalu huuhtelujen seurantaan ja auttaa optimoimaan ja räätälöimään asetuksia käyttäjille. Navina Smart -sovellus on asennettu Navina Smart -ohjausyksikön kanssa, jolloin tiedot käytetystä vesimäärästä, ballongin koosta, veden virtausnopeudesta ja huuhtelun kestosta voidaan siirtää automaattisesti sovellukseen. Hoitotietojen ja käyttäjän toimenpiteen arvioiden yhdistelmää voidaan käyttää keskusteluissa oikeanlaisten asetusten löytämiseksi jokaiselle yksittäiselle käyttäjälle. Aloittamisen ja seurannan aikana huuhtelupäiväkirjasta voi olla apua asetusten säätämisessä ja hoidon räätälöimisessä. Sovelluksen huuhtelutiedot ovat nähtävissä sovelluksessa tai ne voidaan jakaa sähköpostilla huuhteluraportissa.</a:t>
            </a:r>
          </a:p>
          <a:p>
            <a:endParaRPr lang="fi-FI" sz="1200" b="0" i="0" u="none" strike="noStrike" kern="1200" baseline="0" dirty="0">
              <a:solidFill>
                <a:schemeClr val="tx1"/>
              </a:solidFill>
              <a:latin typeface="+mn-lt"/>
              <a:ea typeface="+mn-ea"/>
              <a:cs typeface="+mn-cs"/>
            </a:endParaRPr>
          </a:p>
          <a:p>
            <a:r>
              <a:rPr lang="fi-FI" sz="1200" b="0" i="0" u="none" strike="noStrike" kern="1200" baseline="0" dirty="0" err="1">
                <a:solidFill>
                  <a:schemeClr val="tx1"/>
                </a:solidFill>
                <a:latin typeface="+mn-lt"/>
                <a:ea typeface="+mn-ea"/>
                <a:cs typeface="+mn-cs"/>
              </a:rPr>
              <a:t>Navina</a:t>
            </a:r>
            <a:r>
              <a:rPr lang="fi-FI" sz="1200" b="0" i="0" u="none" strike="noStrike" kern="1200" baseline="0" dirty="0">
                <a:solidFill>
                  <a:schemeClr val="tx1"/>
                </a:solidFill>
                <a:latin typeface="+mn-lt"/>
                <a:ea typeface="+mn-ea"/>
                <a:cs typeface="+mn-cs"/>
              </a:rPr>
              <a:t> Smart </a:t>
            </a:r>
            <a:r>
              <a:rPr lang="fi-FI" sz="1200" b="0" i="0" u="none" strike="noStrike" kern="1200" baseline="0" dirty="0" err="1">
                <a:solidFill>
                  <a:schemeClr val="tx1"/>
                </a:solidFill>
                <a:latin typeface="+mn-lt"/>
                <a:ea typeface="+mn-ea"/>
                <a:cs typeface="+mn-cs"/>
              </a:rPr>
              <a:t>Treatment</a:t>
            </a:r>
            <a:r>
              <a:rPr lang="fi-FI" sz="1200" b="0" i="0" u="none" strike="noStrike" kern="1200" baseline="0" dirty="0">
                <a:solidFill>
                  <a:schemeClr val="tx1"/>
                </a:solidFill>
                <a:latin typeface="+mn-lt"/>
                <a:ea typeface="+mn-ea"/>
                <a:cs typeface="+mn-cs"/>
              </a:rPr>
              <a:t> -aikataulu kertoo, mitä toimenpiteitä tulee tehdä, kun tehdään muutoksia yksittäisen käyttäjän huuhteluhoitoon.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50</a:t>
            </a:fld>
            <a:endParaRPr lang="en-US"/>
          </a:p>
        </p:txBody>
      </p:sp>
    </p:spTree>
    <p:extLst>
      <p:ext uri="{BB962C8B-B14F-4D97-AF65-F5344CB8AC3E}">
        <p14:creationId xmlns:p14="http://schemas.microsoft.com/office/powerpoint/2010/main" val="2267785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2: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2: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b="0" noProof="0" dirty="0"/>
              <a:t>Kulutustarvikkeiden määräämiseen voi olla paikallisia ohjeita, jotka sinun on tarkistettava.</a:t>
            </a:r>
            <a:endParaRPr lang="en-US" b="0" noProof="0" dirty="0"/>
          </a:p>
          <a:p>
            <a:pPr marL="0" lvl="0" indent="0" algn="l" rtl="0">
              <a:spcBef>
                <a:spcPts val="0"/>
              </a:spcBef>
              <a:spcAft>
                <a:spcPts val="0"/>
              </a:spcAft>
              <a:buNone/>
            </a:pPr>
            <a:endParaRPr lang="en-US" b="0" noProof="0" dirty="0"/>
          </a:p>
          <a:p>
            <a:pPr marL="0" lvl="0" indent="0" algn="l" rtl="0">
              <a:spcBef>
                <a:spcPts val="0"/>
              </a:spcBef>
              <a:spcAft>
                <a:spcPts val="0"/>
              </a:spcAft>
              <a:buNone/>
            </a:pPr>
            <a:endParaRPr lang="sv-SE" b="1" dirty="0"/>
          </a:p>
        </p:txBody>
      </p:sp>
      <p:sp>
        <p:nvSpPr>
          <p:cNvPr id="418" name="Google Shape;418;p32: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52</a:t>
            </a:fld>
            <a:endParaRPr lang="en-US"/>
          </a:p>
        </p:txBody>
      </p:sp>
    </p:spTree>
    <p:extLst>
      <p:ext uri="{BB962C8B-B14F-4D97-AF65-F5344CB8AC3E}">
        <p14:creationId xmlns:p14="http://schemas.microsoft.com/office/powerpoint/2010/main" val="3534616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noProof="0" dirty="0"/>
              <a:t>Veden ohivuoto huuhtelun aikana – jos katetrin/kartion ympäriltä on vuotoa, varmista, että se on sijoitettu oikein, suurenna ballongin kokoa, jos mahdollista, tarkista veden lämpötila tai johda vettä hitaammin.</a:t>
            </a:r>
          </a:p>
          <a:p>
            <a:endParaRPr lang="fi-FI" noProof="0" dirty="0"/>
          </a:p>
          <a:p>
            <a:r>
              <a:rPr lang="fi-FI" noProof="0" dirty="0"/>
              <a:t>Veden vuotaminen suolihuuhtelukertojen välillä – varmista, että potilaalla on riittävästi aikaa käydä wc:ssä katetrin/kartion poistamisen jälkeen, voidaan käyttää tyhjennystä kannustavia lisätoimenpiteitä, vähentää käytetyn veden määrää, jakaa huuhtelu kahteen peräkkäiseen jaksoon puolikkaalla vesimäärällä jokaisella istunnolla (10-15 minuuttia väliöä). Jos vuotoa ei ole mahdollista ratkaista, ehdota potilaan käyttöön ulosteinkontinenssitamponia suolihuuhtelujen välillä.</a:t>
            </a:r>
          </a:p>
          <a:p>
            <a:endParaRPr lang="fi-FI" noProof="0" dirty="0"/>
          </a:p>
          <a:p>
            <a:r>
              <a:rPr lang="fi-FI" noProof="0" dirty="0"/>
              <a:t>Ulosteiden vuotaminen suolihuuhtelujen välillä – lisää veden määrää noin 100 ml:lla, kunnes saavutetaan tyydyttävä tyhjennys ilman ulosteen pidätyskyvyttömyyttä, jaa huuhtelu kahteen peräkkäiseen jaksoon puolet vesimäärästä jokaisella käyttökerralla (10-15 minuuttia välillä), lisää suolihuuhtelujen tiheyttä ja tarkista potilaan laksatiivinen käyttö.</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53</a:t>
            </a:fld>
            <a:endParaRPr lang="en-US"/>
          </a:p>
        </p:txBody>
      </p:sp>
    </p:spTree>
    <p:extLst>
      <p:ext uri="{BB962C8B-B14F-4D97-AF65-F5344CB8AC3E}">
        <p14:creationId xmlns:p14="http://schemas.microsoft.com/office/powerpoint/2010/main" val="3953871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t>Vaikeus katetrin/kartion asettamisessa tai huuhtelunesteen johtamisessa – tee digitaalinen peräsuolen tarkistus varmistaaksesi, ettei peräsuolessa ole ulostetta, lisää suolihuuhtelujen tiheyttä tai johdettavan veden määrää varmistaaksesi, että tyhjennys on riittävä.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t>Huuhteluun käytetty neste ei tule ulos – jos huuhteluneste/vesi ei poistu katetrin/kartion poistamisen jälkeen, käytä lisätoimenpiteitä. Varmista, että potilas on riittävästi nesteytetty ja arvioi/hoida ummetusta.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t>Suoli ei tyhjene – toista huuhtelu ja/tai jaa huuhtelu kahteen peräkkäiseen jaksoon, puolet vesimäärästä jokaisella kerralla (10-15 minuuttia väliä), käytä lisätoimenpiteitä, harkitse laksatiivien käyttöä, tarkista ummetus, varmista, että potilas on hyvin nesteytetty. Jos viimeisellä huuhtelulla saavutettiin hyvä tulos ja näin tapahtuu säännöllisesti, harkitse suolihuuhtelujen tiheyden vähentämistä.</a:t>
            </a:r>
            <a:endParaRPr lang="en-US" noProof="0"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54</a:t>
            </a:fld>
            <a:endParaRPr lang="en-US"/>
          </a:p>
        </p:txBody>
      </p:sp>
    </p:spTree>
    <p:extLst>
      <p:ext uri="{BB962C8B-B14F-4D97-AF65-F5344CB8AC3E}">
        <p14:creationId xmlns:p14="http://schemas.microsoft.com/office/powerpoint/2010/main" val="1495361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8:notes"/>
          <p:cNvSpPr txBox="1">
            <a:spLocks noGrp="1"/>
          </p:cNvSpPr>
          <p:nvPr>
            <p:ph type="body" idx="1"/>
          </p:nvPr>
        </p:nvSpPr>
        <p:spPr>
          <a:xfrm>
            <a:off x="676117" y="4784835"/>
            <a:ext cx="5408930" cy="39148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b="1" dirty="0" err="1"/>
              <a:t>Navina</a:t>
            </a:r>
            <a:r>
              <a:rPr lang="fi-FI" b="1" dirty="0"/>
              <a:t> tarvikkeet:</a:t>
            </a:r>
          </a:p>
          <a:p>
            <a:pPr marL="0" lvl="0" indent="0" algn="l" rtl="0">
              <a:spcBef>
                <a:spcPts val="0"/>
              </a:spcBef>
              <a:spcAft>
                <a:spcPts val="0"/>
              </a:spcAft>
              <a:buNone/>
            </a:pPr>
            <a:r>
              <a:rPr lang="fi-FI" b="0" dirty="0"/>
              <a:t>Navina-tarranauha</a:t>
            </a:r>
            <a:r>
              <a:rPr lang="fi-FI" b="0" dirty="0">
                <a:solidFill>
                  <a:srgbClr val="FF0000"/>
                </a:solidFill>
              </a:rPr>
              <a:t> </a:t>
            </a:r>
            <a:r>
              <a:rPr lang="fi-FI" b="0" dirty="0"/>
              <a:t>- Käsittelyn helpottamiseksi ohjausyksikkö voidaan kiinnittää sopivaan paikkaan, esimerkiksi reiteen, tarranauhan avulla.</a:t>
            </a:r>
          </a:p>
          <a:p>
            <a:pPr marL="0" lvl="0" indent="0" algn="l" rtl="0">
              <a:spcBef>
                <a:spcPts val="0"/>
              </a:spcBef>
              <a:spcAft>
                <a:spcPts val="0"/>
              </a:spcAft>
              <a:buNone/>
            </a:pPr>
            <a:r>
              <a:rPr lang="fi-FI" b="0" dirty="0"/>
              <a:t>Navina Smart -ohjausyksikön kiinnitysklipsi (ei käytössä Navina Classicin kanssa) -Navina-tartuntarenkaat - Kartion käsittelyä helpottavat kaksi erilaista tartuntarengasta. Aseta yksi renkaista (pysty- tai vaakasuuntainen) kartioputken päälle kartioliittimen lähelle. Paina, kunnes se napsahtaa kiinnittääksesi tartuntarenkaan paikalleen.</a:t>
            </a:r>
          </a:p>
          <a:p>
            <a:pPr marL="0" lvl="0" indent="0" algn="l" rtl="0">
              <a:spcBef>
                <a:spcPts val="0"/>
              </a:spcBef>
              <a:spcAft>
                <a:spcPts val="0"/>
              </a:spcAft>
              <a:buNone/>
            </a:pPr>
            <a:r>
              <a:rPr lang="fi-FI" b="0" dirty="0"/>
              <a:t>Navina kaulanauha – kaulanauhan avulla ohjausyksikkö voi roikkua kaulassa. </a:t>
            </a:r>
            <a:endParaRPr lang="sv-SE" b="0" dirty="0"/>
          </a:p>
        </p:txBody>
      </p:sp>
      <p:sp>
        <p:nvSpPr>
          <p:cNvPr id="292" name="Google Shape;292;p18:notes"/>
          <p:cNvSpPr txBox="1">
            <a:spLocks noGrp="1"/>
          </p:cNvSpPr>
          <p:nvPr>
            <p:ph type="sldNum" idx="12"/>
          </p:nvPr>
        </p:nvSpPr>
        <p:spPr>
          <a:xfrm>
            <a:off x="3829761" y="9443662"/>
            <a:ext cx="2929837" cy="49885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0064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56</a:t>
            </a:fld>
            <a:endParaRPr lang="en-US"/>
          </a:p>
        </p:txBody>
      </p:sp>
    </p:spTree>
    <p:extLst>
      <p:ext uri="{BB962C8B-B14F-4D97-AF65-F5344CB8AC3E}">
        <p14:creationId xmlns:p14="http://schemas.microsoft.com/office/powerpoint/2010/main" val="3798928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sz="quarter" idx="5"/>
          </p:nvPr>
        </p:nvSpPr>
        <p:spPr/>
        <p:txBody>
          <a:bodyPr/>
          <a:lstStyle/>
          <a:p>
            <a:fld id="{6D4018D2-26EA-4626-92F2-1F10E443FD0D}" type="slidenum">
              <a:rPr lang="en-US" smtClean="0"/>
              <a:t>57</a:t>
            </a:fld>
            <a:endParaRPr lang="en-US"/>
          </a:p>
        </p:txBody>
      </p:sp>
    </p:spTree>
    <p:extLst>
      <p:ext uri="{BB962C8B-B14F-4D97-AF65-F5344CB8AC3E}">
        <p14:creationId xmlns:p14="http://schemas.microsoft.com/office/powerpoint/2010/main" val="256576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58</a:t>
            </a:fld>
            <a:endParaRPr lang="en-US"/>
          </a:p>
        </p:txBody>
      </p:sp>
    </p:spTree>
    <p:extLst>
      <p:ext uri="{BB962C8B-B14F-4D97-AF65-F5344CB8AC3E}">
        <p14:creationId xmlns:p14="http://schemas.microsoft.com/office/powerpoint/2010/main" val="14481749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D4018D2-26EA-4626-92F2-1F10E443FD0D}" type="slidenum">
              <a:rPr lang="en-US" smtClean="0"/>
              <a:t>59</a:t>
            </a:fld>
            <a:endParaRPr lang="en-US"/>
          </a:p>
        </p:txBody>
      </p:sp>
    </p:spTree>
    <p:extLst>
      <p:ext uri="{BB962C8B-B14F-4D97-AF65-F5344CB8AC3E}">
        <p14:creationId xmlns:p14="http://schemas.microsoft.com/office/powerpoint/2010/main" val="6113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117" y="4784835"/>
            <a:ext cx="5408930" cy="5157678"/>
          </a:xfrm>
        </p:spPr>
        <p:txBody>
          <a:bodyPr/>
          <a:lstStyle/>
          <a:p>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Paksusuoli on maha-suolikanavan (GI) viimeinen osa, joka koostuu:</a:t>
            </a:r>
          </a:p>
          <a:p>
            <a:r>
              <a:rPr lang="fi-FI" sz="1200" kern="1200" dirty="0">
                <a:solidFill>
                  <a:schemeClr val="tx1"/>
                </a:solidFill>
                <a:effectLst/>
                <a:latin typeface="+mn-lt"/>
                <a:ea typeface="+mn-ea"/>
                <a:cs typeface="+mn-cs"/>
              </a:rPr>
              <a:t>Paksusuolesta – joka erottaa veden ja suolat sisällöstä. Paksusuolessa on eri osia; vatsan oikealla puolella on nouseva paksusuoli, keskellä ylhäällä poikittainen paksusuoli ja alaspäin vasemmalla puolella on laskeva paksusuoli, joka liittyy peräsuoleen.</a:t>
            </a:r>
          </a:p>
          <a:p>
            <a:r>
              <a:rPr lang="fi-FI" sz="1200" kern="1200" dirty="0">
                <a:solidFill>
                  <a:schemeClr val="tx1"/>
                </a:solidFill>
                <a:effectLst/>
                <a:latin typeface="+mn-lt"/>
                <a:ea typeface="+mn-ea"/>
                <a:cs typeface="+mn-cs"/>
              </a:rPr>
              <a:t>Peräsuolesta – joka toimii väliaikaisena ulosteiden säilytyspaikkana. </a:t>
            </a:r>
            <a:br>
              <a:rPr lang="fi-FI" sz="1200" kern="1200" dirty="0">
                <a:solidFill>
                  <a:schemeClr val="tx1"/>
                </a:solidFill>
                <a:effectLst/>
                <a:latin typeface="+mn-lt"/>
                <a:ea typeface="+mn-ea"/>
                <a:cs typeface="+mn-cs"/>
              </a:rPr>
            </a:br>
            <a:r>
              <a:rPr lang="fi-FI" sz="1200" kern="1200" dirty="0">
                <a:solidFill>
                  <a:schemeClr val="tx1"/>
                </a:solidFill>
                <a:effectLst/>
                <a:latin typeface="+mn-lt"/>
                <a:ea typeface="+mn-ea"/>
                <a:cs typeface="+mn-cs"/>
              </a:rPr>
              <a:t>Kun peräsuoli on jatkuvasti täynnä ulostetta, peräsuolen seinämät laajenevat ja lähettävät aivoille signaaleja halusta päästää uloste ulos. Peräsuoli päättyy anorektaaliseen kulmaan, jonka tulee suoristua ulosteiden vapauttamiseksi. </a:t>
            </a:r>
            <a:br>
              <a:rPr lang="fi-FI" sz="1200" kern="1200" dirty="0">
                <a:solidFill>
                  <a:schemeClr val="tx1"/>
                </a:solidFill>
                <a:effectLst/>
                <a:latin typeface="+mn-lt"/>
                <a:ea typeface="+mn-ea"/>
                <a:cs typeface="+mn-cs"/>
              </a:rPr>
            </a:br>
            <a:r>
              <a:rPr lang="fi-FI" sz="1200" kern="1200" dirty="0">
                <a:solidFill>
                  <a:schemeClr val="tx1"/>
                </a:solidFill>
                <a:effectLst/>
                <a:latin typeface="+mn-lt"/>
                <a:ea typeface="+mn-ea"/>
                <a:cs typeface="+mn-cs"/>
              </a:rPr>
              <a:t>Kulma muuttuu kehon asennon mukaan ja lähes pienenee kyykyssä.</a:t>
            </a:r>
          </a:p>
          <a:p>
            <a:r>
              <a:rPr lang="fi-FI" sz="1200" kern="1200" dirty="0">
                <a:solidFill>
                  <a:schemeClr val="tx1"/>
                </a:solidFill>
                <a:effectLst/>
                <a:latin typeface="+mn-lt"/>
                <a:ea typeface="+mn-ea"/>
                <a:cs typeface="+mn-cs"/>
              </a:rPr>
              <a:t>Anaalikanavasta – joka on paksusuolen viimeinen osa ja siinä on kaksi ympäröivää lihassulkijalihasta; sisäinen peräaukon sulkijalihas (IAS), joka koostuu sileistä lihassyistä, joita ei voida kontrolloida tahdonalaisesti ja jonka rentoutuminen ulostamisen aikana riippuu intraparietaalisesta refleksistä. Ulkoinen peräaukon sulkijalihas (EAS) koostuu poikkijuovaisista lihassyistä, ja sitä voidaan ohjata </a:t>
            </a:r>
            <a:r>
              <a:rPr lang="fi-FI" sz="1200" kern="1200" dirty="0">
                <a:effectLst/>
                <a:latin typeface="+mn-lt"/>
                <a:ea typeface="+mn-ea"/>
                <a:cs typeface="+mn-cs"/>
              </a:rPr>
              <a:t>tahdomnalaisesti </a:t>
            </a:r>
            <a:r>
              <a:rPr lang="fi-FI" sz="1200" kern="1200" dirty="0">
                <a:solidFill>
                  <a:schemeClr val="tx1"/>
                </a:solidFill>
                <a:effectLst/>
                <a:latin typeface="+mn-lt"/>
                <a:ea typeface="+mn-ea"/>
                <a:cs typeface="+mn-cs"/>
              </a:rPr>
              <a:t>ja sitä on rentouduttava ulostamisen aikana, jotta ulosteet vapautuvat peräsuolesta.</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Suolen toimintahäiriön oireet:</a:t>
            </a:r>
          </a:p>
          <a:p>
            <a:r>
              <a:rPr lang="fi-FI" sz="1200" kern="1200" dirty="0">
                <a:solidFill>
                  <a:schemeClr val="tx1"/>
                </a:solidFill>
                <a:effectLst/>
                <a:latin typeface="+mn-lt"/>
                <a:ea typeface="+mn-ea"/>
                <a:cs typeface="+mn-cs"/>
              </a:rPr>
              <a:t>Ummetus </a:t>
            </a:r>
          </a:p>
          <a:p>
            <a:r>
              <a:rPr lang="fi-FI" sz="1200" kern="1200" dirty="0">
                <a:solidFill>
                  <a:schemeClr val="tx1"/>
                </a:solidFill>
                <a:effectLst/>
                <a:latin typeface="+mn-lt"/>
                <a:ea typeface="+mn-ea"/>
                <a:cs typeface="+mn-cs"/>
              </a:rPr>
              <a:t>Harvat ja epäsäännölliset suolen liikkeet voivat aiheuttaa suolen venymistä ja lihasten heikkenemistä ajan myötä tai aiheuttaa hermovaurioita, jotka johtavat ulosteen pidätyskyvyttömyyteen.</a:t>
            </a:r>
          </a:p>
          <a:p>
            <a:r>
              <a:rPr lang="fi-FI" sz="1200" kern="1200" dirty="0">
                <a:solidFill>
                  <a:schemeClr val="tx1"/>
                </a:solidFill>
                <a:effectLst/>
                <a:latin typeface="+mn-lt"/>
                <a:ea typeface="+mn-ea"/>
                <a:cs typeface="+mn-cs"/>
              </a:rPr>
              <a:t>Ulosteen pidätyskyvyttömyys (FI)</a:t>
            </a:r>
          </a:p>
          <a:p>
            <a:r>
              <a:rPr lang="fi-FI" sz="1200" kern="1200" dirty="0">
                <a:solidFill>
                  <a:schemeClr val="tx1"/>
                </a:solidFill>
                <a:effectLst/>
                <a:latin typeface="+mn-lt"/>
                <a:ea typeface="+mn-ea"/>
                <a:cs typeface="+mn-cs"/>
              </a:rPr>
              <a:t>Tahaton ulosteiden karkaaminen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a:p>
        </p:txBody>
      </p:sp>
    </p:spTree>
    <p:extLst>
      <p:ext uri="{BB962C8B-B14F-4D97-AF65-F5344CB8AC3E}">
        <p14:creationId xmlns:p14="http://schemas.microsoft.com/office/powerpoint/2010/main" val="2543498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60</a:t>
            </a:fld>
            <a:endParaRPr lang="en-US"/>
          </a:p>
        </p:txBody>
      </p:sp>
    </p:spTree>
    <p:extLst>
      <p:ext uri="{BB962C8B-B14F-4D97-AF65-F5344CB8AC3E}">
        <p14:creationId xmlns:p14="http://schemas.microsoft.com/office/powerpoint/2010/main" val="315681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61</a:t>
            </a:fld>
            <a:endParaRPr lang="en-US"/>
          </a:p>
        </p:txBody>
      </p:sp>
    </p:spTree>
    <p:extLst>
      <p:ext uri="{BB962C8B-B14F-4D97-AF65-F5344CB8AC3E}">
        <p14:creationId xmlns:p14="http://schemas.microsoft.com/office/powerpoint/2010/main" val="3202097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62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6D4018D2-26EA-4626-92F2-1F10E443FD0D}" type="slidenum">
              <a:rPr lang="en-US" smtClean="0"/>
              <a:t>63</a:t>
            </a:fld>
            <a:endParaRPr lang="en-US"/>
          </a:p>
        </p:txBody>
      </p:sp>
    </p:spTree>
    <p:extLst>
      <p:ext uri="{BB962C8B-B14F-4D97-AF65-F5344CB8AC3E}">
        <p14:creationId xmlns:p14="http://schemas.microsoft.com/office/powerpoint/2010/main" val="3518900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noProof="0" dirty="0"/>
              <a:t>Suolen hoito on samanlaista potilailla suolisto-ongelmien syystä riippumatta. </a:t>
            </a:r>
            <a:br>
              <a:rPr lang="fi-FI" noProof="0" dirty="0"/>
            </a:br>
            <a:r>
              <a:rPr lang="fi-FI" noProof="0" dirty="0"/>
              <a:t>Erona voi olla se, että potilaat, joilla on neurogeenisia suoliston toimintahäiriöitä (NBD), voivat löytää etenemisen hoitopolulla nopeammin.</a:t>
            </a:r>
          </a:p>
          <a:p>
            <a:endParaRPr lang="fi-FI" noProof="0" dirty="0"/>
          </a:p>
          <a:p>
            <a:r>
              <a:rPr lang="fi-FI" noProof="0" dirty="0"/>
              <a:t>Hälytyemerkit, joita on arvioitava edelleen:</a:t>
            </a:r>
          </a:p>
          <a:p>
            <a:r>
              <a:rPr lang="fi-FI" noProof="0" dirty="0"/>
              <a:t>Veri ulosteessa</a:t>
            </a:r>
          </a:p>
          <a:p>
            <a:r>
              <a:rPr lang="fi-FI" noProof="0" dirty="0"/>
              <a:t>Painonlasku </a:t>
            </a:r>
          </a:p>
          <a:p>
            <a:r>
              <a:rPr lang="fi-FI" noProof="0" dirty="0"/>
              <a:t>Vatsakipu</a:t>
            </a:r>
          </a:p>
          <a:p>
            <a:r>
              <a:rPr lang="fi-FI" noProof="0" dirty="0"/>
              <a:t>Viimeaikaiset ja jatkuvat muutokset suolistotottumuksissa</a:t>
            </a:r>
          </a:p>
          <a:p>
            <a:r>
              <a:rPr lang="fi-FI" noProof="0" dirty="0"/>
              <a:t>Suvussa </a:t>
            </a:r>
            <a:r>
              <a:rPr lang="fi-FI" noProof="0" dirty="0" err="1"/>
              <a:t>kolorektaalisyöpä</a:t>
            </a:r>
            <a:r>
              <a:rPr lang="fi-FI" noProof="0" dirty="0"/>
              <a:t> tai tulehduksellinen suolistosairaus</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238991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a:t>Suolihuuhtelu</a:t>
            </a:r>
            <a:r>
              <a:rPr lang="en-US" noProof="0" dirty="0"/>
              <a:t> (TAI) </a:t>
            </a:r>
            <a:r>
              <a:rPr lang="fi-FI" noProof="0" dirty="0"/>
              <a:t>ehkäisee ummetusta ja ulosteen pidätyskyvyttömyyttä tyhjentämällä suolen tehokkaasti johdettaessa haaleaa vettä paksusuoleen </a:t>
            </a:r>
            <a:br>
              <a:rPr lang="fi-FI" noProof="0" dirty="0"/>
            </a:br>
            <a:r>
              <a:rPr lang="fi-FI" noProof="0" dirty="0"/>
              <a:t>peräsuolikatetrin tai -kartion kautta. Tämä stimuloi suolen peristalttista liikettä ulosteiden poistamiseksi laskevasta paksusuolesta ja peräsuolesta, ja sisään johdettu vesi voi pehmentää ulosteita.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t>Suurimääräinen suolihuuhtelu on kyseessä, kun vettä käytetään yli 250 ml, ja pienimääräinen suolihuuhtelu, kun vettä käytetään alle 250 ml. Veden määrä vaikuttaa siihen, kuinka paljon suolistoa tyhjenee. Suurimääräisellä suolihuuhtelulla  peräsuoli ja laskeva paksusuoli tyhjennetään, kun taas pienellä tilavuudella suolihuuhtelu tyhjentää vain peräsuolen. </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8</a:t>
            </a:fld>
            <a:endParaRPr lang="en-US"/>
          </a:p>
        </p:txBody>
      </p:sp>
    </p:spTree>
    <p:extLst>
      <p:ext uri="{BB962C8B-B14F-4D97-AF65-F5344CB8AC3E}">
        <p14:creationId xmlns:p14="http://schemas.microsoft.com/office/powerpoint/2010/main" val="362373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98463"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398463" y="4784636"/>
            <a:ext cx="5408930" cy="3914864"/>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i-FI" noProof="0" dirty="0"/>
              <a:t>Selkäytimellä ja aivoilla on tärkeä rooli suolisto-ongelmissa neurogeenisissa sairauksissa. Kun hermot vaurioituvat, aivojen ja suolen toimintaa ohjaavan selkäytimen osan välisten signaalien on vaikeampi saavuttaa määränpäähänsä. </a:t>
            </a:r>
            <a:br>
              <a:rPr lang="fi-FI" noProof="0" dirty="0"/>
            </a:br>
            <a:r>
              <a:rPr lang="fi-FI" noProof="0" dirty="0"/>
              <a:t>On olemassa useita tutkimuksia, jotka osoittavat suolihuuhtelun hyödyn NBD-potilailla (Christensen &amp; Krogh. </a:t>
            </a:r>
            <a:r>
              <a:rPr lang="fi-FI" noProof="0" dirty="0" err="1"/>
              <a:t>Scand</a:t>
            </a:r>
            <a:r>
              <a:rPr lang="fi-FI" noProof="0" dirty="0"/>
              <a:t>. J. </a:t>
            </a:r>
            <a:r>
              <a:rPr lang="fi-FI" noProof="0" dirty="0" err="1"/>
              <a:t>Gastroenter</a:t>
            </a:r>
            <a:r>
              <a:rPr lang="fi-FI" noProof="0" dirty="0"/>
              <a:t>. 2010).</a:t>
            </a:r>
            <a:endParaRPr lang="en-US" noProof="0" dirty="0"/>
          </a:p>
          <a:p>
            <a:pPr marL="457200"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noProof="0" dirty="0"/>
          </a:p>
          <a:p>
            <a:pPr marL="457200" lvl="1" indent="0" algn="l" rtl="0">
              <a:spcBef>
                <a:spcPts val="0"/>
              </a:spcBef>
              <a:spcAft>
                <a:spcPts val="0"/>
              </a:spcAft>
              <a:buClr>
                <a:schemeClr val="dk1"/>
              </a:buClr>
              <a:buSzPts val="1200"/>
              <a:buFont typeface="Arial"/>
              <a:buNone/>
            </a:pPr>
            <a:endParaRPr lang="en-US" noProof="0" dirty="0"/>
          </a:p>
          <a:p>
            <a:pPr marL="457200" lvl="1" indent="0" algn="l" rtl="0">
              <a:spcBef>
                <a:spcPts val="0"/>
              </a:spcBef>
              <a:spcAft>
                <a:spcPts val="0"/>
              </a:spcAft>
              <a:buClr>
                <a:schemeClr val="dk1"/>
              </a:buClr>
              <a:buSzPts val="1200"/>
              <a:buFont typeface="Arial"/>
              <a:buNone/>
            </a:pPr>
            <a:endParaRPr lang="en-US" noProof="0" dirty="0"/>
          </a:p>
          <a:p>
            <a:pPr marL="174708" lvl="0" indent="-98508" algn="l" rtl="0">
              <a:spcBef>
                <a:spcPts val="0"/>
              </a:spcBef>
              <a:spcAft>
                <a:spcPts val="0"/>
              </a:spcAft>
              <a:buClr>
                <a:schemeClr val="dk1"/>
              </a:buClr>
              <a:buSzPts val="1200"/>
              <a:buFont typeface="Arial"/>
              <a:buNone/>
            </a:pPr>
            <a:endParaRPr dirty="0"/>
          </a:p>
        </p:txBody>
      </p:sp>
      <p:sp>
        <p:nvSpPr>
          <p:cNvPr id="197" name="Google Shape;197;p8:notes"/>
          <p:cNvSpPr txBox="1">
            <a:spLocks noGrp="1"/>
          </p:cNvSpPr>
          <p:nvPr>
            <p:ph type="sldNum" idx="12"/>
          </p:nvPr>
        </p:nvSpPr>
        <p:spPr>
          <a:xfrm>
            <a:off x="3567985" y="9761076"/>
            <a:ext cx="3061500" cy="51561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A52E0D2C-1DFF-4949-9417-01DDDD8BB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2346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8" name="Picture 7" descr="Graphical user interface, text&#10;&#10;Description automatically generated with medium confidence">
            <a:extLst>
              <a:ext uri="{FF2B5EF4-FFF2-40B4-BE49-F238E27FC236}">
                <a16:creationId xmlns:a16="http://schemas.microsoft.com/office/drawing/2014/main" id="{DBFDE222-1E4C-4BAB-8D18-C637FB7F7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238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shore&#10;&#10;Description automatically generated">
            <a:extLst>
              <a:ext uri="{FF2B5EF4-FFF2-40B4-BE49-F238E27FC236}">
                <a16:creationId xmlns:a16="http://schemas.microsoft.com/office/drawing/2014/main" id="{C4AE2940-CD87-4B34-B8C8-388085A20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671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E98C6A6-824F-4F13-8312-C504BF88B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987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1A77F33A-4E77-4056-BCDD-CA209DEED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1296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imeline&#10;&#10;Description automatically generated">
            <a:extLst>
              <a:ext uri="{FF2B5EF4-FFF2-40B4-BE49-F238E27FC236}">
                <a16:creationId xmlns:a16="http://schemas.microsoft.com/office/drawing/2014/main" id="{F33010BD-6B69-4996-827F-88ED377BC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4392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4670C213-E264-4A89-882B-5B9FF6F7D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4358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80CDFF93-0DA9-45C1-B1A9-65C2E91C7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787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nature, shore&#10;&#10;Description automatically generated">
            <a:extLst>
              <a:ext uri="{FF2B5EF4-FFF2-40B4-BE49-F238E27FC236}">
                <a16:creationId xmlns:a16="http://schemas.microsoft.com/office/drawing/2014/main" id="{D7A9CB5F-5372-4758-8CDC-97707783D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1030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167AD4E3-781D-48AE-88DA-DFF3A7B5E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69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FA34C290-4DD9-4A2E-B4B5-E665F3543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263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87A4A688-AF94-47E3-AA85-CA5A195E0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8716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0CB2390F-785F-4A93-A63E-AEC3B51B6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157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 timeline&#10;&#10;Description automatically generated with medium confidence">
            <a:extLst>
              <a:ext uri="{FF2B5EF4-FFF2-40B4-BE49-F238E27FC236}">
                <a16:creationId xmlns:a16="http://schemas.microsoft.com/office/drawing/2014/main" id="{E297FD58-74A2-4CB8-ABAB-05044F989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9127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EF3B8584-76B4-4A2A-B081-0E2D6B201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572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E1B5F608-D907-4488-9BBE-52F5F513D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286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6D937BC4-2C81-4981-9E3A-9D7E8B1EA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2260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a:extLst>
              <a:ext uri="{FF2B5EF4-FFF2-40B4-BE49-F238E27FC236}">
                <a16:creationId xmlns:a16="http://schemas.microsoft.com/office/drawing/2014/main" id="{F25A5F61-41D7-4D84-8D29-F8E59C08F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447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55073031-0DD5-4223-AF8F-C4DF21529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9220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 text&#10;&#10;Description automatically generated">
            <a:extLst>
              <a:ext uri="{FF2B5EF4-FFF2-40B4-BE49-F238E27FC236}">
                <a16:creationId xmlns:a16="http://schemas.microsoft.com/office/drawing/2014/main" id="{4732B195-00FE-4B3E-BCB9-040B59413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6648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shore&#10;&#10;Description automatically generated">
            <a:extLst>
              <a:ext uri="{FF2B5EF4-FFF2-40B4-BE49-F238E27FC236}">
                <a16:creationId xmlns:a16="http://schemas.microsoft.com/office/drawing/2014/main" id="{27DEC907-2DF7-43B1-81D4-9140CBCF2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562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05F6FCDB-84C1-4B38-8B05-CED0E1194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784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D5921A62-7F30-4C9C-B455-ED6A48022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396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BD08-2A57-4AE8-BC87-842652D3C45C}"/>
              </a:ext>
            </a:extLst>
          </p:cNvPr>
          <p:cNvSpPr>
            <a:spLocks noGrp="1"/>
          </p:cNvSpPr>
          <p:nvPr>
            <p:ph type="title"/>
          </p:nvPr>
        </p:nvSpPr>
        <p:spPr/>
        <p:txBody>
          <a:bodyPr/>
          <a:lstStyle/>
          <a:p>
            <a:pPr algn="ctr"/>
            <a:r>
              <a:rPr lang="sv-SE" dirty="0"/>
              <a:t>Navina Classic</a:t>
            </a:r>
          </a:p>
        </p:txBody>
      </p:sp>
      <p:sp>
        <p:nvSpPr>
          <p:cNvPr id="10" name="TextBox 9">
            <a:extLst>
              <a:ext uri="{FF2B5EF4-FFF2-40B4-BE49-F238E27FC236}">
                <a16:creationId xmlns:a16="http://schemas.microsoft.com/office/drawing/2014/main" id="{B09FF2DE-9E08-42F8-88EF-14A5BF1C2022}"/>
              </a:ext>
            </a:extLst>
          </p:cNvPr>
          <p:cNvSpPr txBox="1"/>
          <p:nvPr/>
        </p:nvSpPr>
        <p:spPr>
          <a:xfrm>
            <a:off x="4417325" y="6114196"/>
            <a:ext cx="3684895" cy="369332"/>
          </a:xfrm>
          <a:prstGeom prst="rect">
            <a:avLst/>
          </a:prstGeom>
          <a:noFill/>
        </p:spPr>
        <p:txBody>
          <a:bodyPr wrap="square" rtlCol="0">
            <a:spAutoFit/>
          </a:bodyPr>
          <a:lstStyle/>
          <a:p>
            <a:pPr algn="ctr"/>
            <a:r>
              <a:rPr lang="en-US" dirty="0" err="1"/>
              <a:t>Klikkaa</a:t>
            </a:r>
            <a:r>
              <a:rPr lang="en-US" dirty="0"/>
              <a:t> </a:t>
            </a:r>
            <a:r>
              <a:rPr lang="en-US" dirty="0" err="1"/>
              <a:t>kuva</a:t>
            </a:r>
            <a:r>
              <a:rPr lang="en-US" dirty="0"/>
              <a:t> </a:t>
            </a:r>
            <a:r>
              <a:rPr lang="en-US" dirty="0" err="1"/>
              <a:t>käynnistääksesi</a:t>
            </a:r>
            <a:r>
              <a:rPr lang="en-US" dirty="0"/>
              <a:t> video </a:t>
            </a:r>
          </a:p>
        </p:txBody>
      </p:sp>
      <p:pic>
        <p:nvPicPr>
          <p:cNvPr id="5" name="Content Placeholder 4">
            <a:extLst>
              <a:ext uri="{FF2B5EF4-FFF2-40B4-BE49-F238E27FC236}">
                <a16:creationId xmlns:a16="http://schemas.microsoft.com/office/drawing/2014/main" id="{0F545B23-6ED3-4925-B512-BA518A77AB50}"/>
              </a:ext>
            </a:extLst>
          </p:cNvPr>
          <p:cNvPicPr>
            <a:picLocks noGrp="1" noChangeAspect="1"/>
          </p:cNvPicPr>
          <p:nvPr>
            <p:ph idx="1"/>
          </p:nvPr>
        </p:nvPicPr>
        <p:blipFill>
          <a:blip r:embed="rId3"/>
          <a:stretch>
            <a:fillRect/>
          </a:stretch>
        </p:blipFill>
        <p:spPr>
          <a:xfrm>
            <a:off x="2226858" y="1678103"/>
            <a:ext cx="8065827" cy="4432926"/>
          </a:xfrm>
          <a:prstGeom prst="rect">
            <a:avLst/>
          </a:prstGeom>
        </p:spPr>
      </p:pic>
    </p:spTree>
    <p:extLst>
      <p:ext uri="{BB962C8B-B14F-4D97-AF65-F5344CB8AC3E}">
        <p14:creationId xmlns:p14="http://schemas.microsoft.com/office/powerpoint/2010/main" val="592375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BD08-2A57-4AE8-BC87-842652D3C45C}"/>
              </a:ext>
            </a:extLst>
          </p:cNvPr>
          <p:cNvSpPr>
            <a:spLocks noGrp="1"/>
          </p:cNvSpPr>
          <p:nvPr>
            <p:ph type="title"/>
          </p:nvPr>
        </p:nvSpPr>
        <p:spPr/>
        <p:txBody>
          <a:bodyPr/>
          <a:lstStyle/>
          <a:p>
            <a:pPr algn="ctr"/>
            <a:r>
              <a:rPr lang="sv-SE" dirty="0"/>
              <a:t>Navina Smart</a:t>
            </a:r>
          </a:p>
        </p:txBody>
      </p:sp>
      <p:sp>
        <p:nvSpPr>
          <p:cNvPr id="10" name="TextBox 9">
            <a:extLst>
              <a:ext uri="{FF2B5EF4-FFF2-40B4-BE49-F238E27FC236}">
                <a16:creationId xmlns:a16="http://schemas.microsoft.com/office/drawing/2014/main" id="{B09FF2DE-9E08-42F8-88EF-14A5BF1C2022}"/>
              </a:ext>
            </a:extLst>
          </p:cNvPr>
          <p:cNvSpPr txBox="1"/>
          <p:nvPr/>
        </p:nvSpPr>
        <p:spPr>
          <a:xfrm>
            <a:off x="4417325" y="6114196"/>
            <a:ext cx="3684895" cy="369332"/>
          </a:xfrm>
          <a:prstGeom prst="rect">
            <a:avLst/>
          </a:prstGeom>
          <a:noFill/>
        </p:spPr>
        <p:txBody>
          <a:bodyPr wrap="square" rtlCol="0">
            <a:spAutoFit/>
          </a:bodyPr>
          <a:lstStyle/>
          <a:p>
            <a:pPr algn="ctr"/>
            <a:r>
              <a:rPr lang="en-US" dirty="0" err="1"/>
              <a:t>Klikkaa</a:t>
            </a:r>
            <a:r>
              <a:rPr lang="en-US" dirty="0"/>
              <a:t> </a:t>
            </a:r>
            <a:r>
              <a:rPr lang="en-US" dirty="0" err="1"/>
              <a:t>kuva</a:t>
            </a:r>
            <a:r>
              <a:rPr lang="en-US" dirty="0"/>
              <a:t> </a:t>
            </a:r>
            <a:r>
              <a:rPr lang="en-US" dirty="0" err="1"/>
              <a:t>käynnistääksesi</a:t>
            </a:r>
            <a:r>
              <a:rPr lang="en-US" dirty="0"/>
              <a:t> video </a:t>
            </a:r>
          </a:p>
        </p:txBody>
      </p:sp>
      <p:pic>
        <p:nvPicPr>
          <p:cNvPr id="6" name="Content Placeholder 5">
            <a:extLst>
              <a:ext uri="{FF2B5EF4-FFF2-40B4-BE49-F238E27FC236}">
                <a16:creationId xmlns:a16="http://schemas.microsoft.com/office/drawing/2014/main" id="{8C5A38DA-132C-4DCE-8575-B6895B79CF3F}"/>
              </a:ext>
            </a:extLst>
          </p:cNvPr>
          <p:cNvPicPr>
            <a:picLocks noGrp="1" noChangeAspect="1"/>
          </p:cNvPicPr>
          <p:nvPr>
            <p:ph idx="1"/>
          </p:nvPr>
        </p:nvPicPr>
        <p:blipFill>
          <a:blip r:embed="rId3"/>
          <a:stretch>
            <a:fillRect/>
          </a:stretch>
        </p:blipFill>
        <p:spPr>
          <a:xfrm>
            <a:off x="2169995" y="1686962"/>
            <a:ext cx="8311486" cy="4424067"/>
          </a:xfrm>
          <a:prstGeom prst="rect">
            <a:avLst/>
          </a:prstGeom>
        </p:spPr>
      </p:pic>
    </p:spTree>
    <p:extLst>
      <p:ext uri="{BB962C8B-B14F-4D97-AF65-F5344CB8AC3E}">
        <p14:creationId xmlns:p14="http://schemas.microsoft.com/office/powerpoint/2010/main" val="502442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33425419-BC74-4545-9EA4-A172596DF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441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6F9BC5AE-C584-4197-9739-FEA6C0C6E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8316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text, application&#10;&#10;Description automatically generated">
            <a:extLst>
              <a:ext uri="{FF2B5EF4-FFF2-40B4-BE49-F238E27FC236}">
                <a16:creationId xmlns:a16="http://schemas.microsoft.com/office/drawing/2014/main" id="{4BDEB196-F8CA-464F-9154-1D969DDBD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1383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10F4CF5-E365-43D3-9BC5-DC83A97C5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2611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B7B9E55-DB72-4371-A2A9-2B411373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6156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D035A94-E4EF-4CD8-A9D5-795EAEBF8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4495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F24CDDDD-CB9A-4E6F-8DBB-2612BC41B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5329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9A1288F3-0D21-4076-B083-862852250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74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20F0D7EB-FA1D-4DF2-AEB0-2362FFF1A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2730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8DB1FC0-F640-43AF-823D-727D4CDEA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612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B11ED80-62BA-44A9-8B6F-B87F00D67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9778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729A13A4-752F-463F-8E2E-4159FFFD2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8670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B14CED4C-4201-4385-85DC-5E3E9B1F2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82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A2345F39-25CC-4A31-AF68-1CF42D44F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21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A32C6E6B-90E8-4BDA-A3AB-E8BA7E939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2837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4" name="Picture 3" descr="A picture containing timeline&#10;&#10;Description automatically generated">
            <a:extLst>
              <a:ext uri="{FF2B5EF4-FFF2-40B4-BE49-F238E27FC236}">
                <a16:creationId xmlns:a16="http://schemas.microsoft.com/office/drawing/2014/main" id="{4995EFC0-30D0-4EBF-8521-C99B4258F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0184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outdoor, ocean&#10;&#10;Description automatically generated">
            <a:extLst>
              <a:ext uri="{FF2B5EF4-FFF2-40B4-BE49-F238E27FC236}">
                <a16:creationId xmlns:a16="http://schemas.microsoft.com/office/drawing/2014/main" id="{442670EB-0F5B-4B90-B27E-039A86A97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5367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with medium confidence">
            <a:extLst>
              <a:ext uri="{FF2B5EF4-FFF2-40B4-BE49-F238E27FC236}">
                <a16:creationId xmlns:a16="http://schemas.microsoft.com/office/drawing/2014/main" id="{D503E15D-25BF-4839-96B8-1B7FBBD70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8135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A33A6C23-61C2-4582-9D10-CDD757BE9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19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text, water, nature, shore&#10;&#10;Description automatically generated">
            <a:extLst>
              <a:ext uri="{FF2B5EF4-FFF2-40B4-BE49-F238E27FC236}">
                <a16:creationId xmlns:a16="http://schemas.microsoft.com/office/drawing/2014/main" id="{0071FD2B-4DD7-4F8A-8EBC-136A87CA9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3906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44CF2A9-DFC6-4F46-B8E0-02685F02B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1921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75E34CE7-4D5E-4AEB-A4CE-68B4D21D7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0029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shore&#10;&#10;Description automatically generated">
            <a:extLst>
              <a:ext uri="{FF2B5EF4-FFF2-40B4-BE49-F238E27FC236}">
                <a16:creationId xmlns:a16="http://schemas.microsoft.com/office/drawing/2014/main" id="{6D3FB100-EB8B-448E-BB80-5B47203E6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9447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736C2440-6A4A-4A00-AD1D-F87426C73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1361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10;&#10;Description automatically generated">
            <a:extLst>
              <a:ext uri="{FF2B5EF4-FFF2-40B4-BE49-F238E27FC236}">
                <a16:creationId xmlns:a16="http://schemas.microsoft.com/office/drawing/2014/main" id="{8907D81D-3A72-4B01-9028-C15C04203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5879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9C7807F-62DC-4031-A389-CF9A167EB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3066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5951BFA6-B0C3-4A66-B003-1174642E3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4787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A picture containing text, water, nature, shore&#10;&#10;Description automatically generated">
            <a:extLst>
              <a:ext uri="{FF2B5EF4-FFF2-40B4-BE49-F238E27FC236}">
                <a16:creationId xmlns:a16="http://schemas.microsoft.com/office/drawing/2014/main" id="{A9709EEC-A974-41E9-8C02-C32D40064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7849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2173FC61-874E-458D-8B23-0458C78AE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8978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EE6A3D63-4C1A-4B73-9543-64DC5FD3E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908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7E35F072-F3FC-4CCF-88F2-245255A28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1343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low confidence">
            <a:extLst>
              <a:ext uri="{FF2B5EF4-FFF2-40B4-BE49-F238E27FC236}">
                <a16:creationId xmlns:a16="http://schemas.microsoft.com/office/drawing/2014/main" id="{72236C2F-4452-4888-865C-AE04CFB44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1593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487E036B-0662-4479-8210-95240C21B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9582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text&#10;&#10;Description automatically generated">
            <a:extLst>
              <a:ext uri="{FF2B5EF4-FFF2-40B4-BE49-F238E27FC236}">
                <a16:creationId xmlns:a16="http://schemas.microsoft.com/office/drawing/2014/main" id="{E4CA661B-AF10-4CA1-AFCF-E60984FBD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9DD6AEBF-19C5-47A5-AE24-5ABAF1E6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3E79D1CB-5548-45C1-8892-C7D99D85A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156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8B607756-20C1-48DB-B5FD-C9127A5C8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5494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2" name="Picture 31" descr="Diagram&#10;&#10;Description automatically generated">
            <a:extLst>
              <a:ext uri="{FF2B5EF4-FFF2-40B4-BE49-F238E27FC236}">
                <a16:creationId xmlns:a16="http://schemas.microsoft.com/office/drawing/2014/main" id="{9AD825A5-B598-4101-9EE9-273176753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6789914"/>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D966FE-CC13-49B3-90C0-89A4F0E66E58}">
  <ds:schemaRefs>
    <ds:schemaRef ds:uri="http://schemas.microsoft.com/office/2006/documentManagement/types"/>
    <ds:schemaRef ds:uri="e36f2201-6998-4fe1-9097-f47f55ea788e"/>
    <ds:schemaRef ds:uri="http://schemas.microsoft.com/office/2006/metadata/properties"/>
    <ds:schemaRef ds:uri="http://purl.org/dc/elements/1.1/"/>
    <ds:schemaRef ds:uri="fc4a65d8-3370-4642-9d46-8e8a4077b185"/>
    <ds:schemaRef ds:uri="http://purl.org/dc/term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34F3D63-3331-4A15-B8AC-0504EF7EB8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AC0B5-CD6A-44DE-A90B-2E14613BA0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5104</Words>
  <Application>Microsoft Office PowerPoint</Application>
  <PresentationFormat>Widescreen</PresentationFormat>
  <Paragraphs>404</Paragraphs>
  <Slides>63</Slides>
  <Notes>63</Notes>
  <HiddenSlides>0</HiddenSlides>
  <MMClips>0</MMClips>
  <ScaleCrop>false</ScaleCrop>
  <HeadingPairs>
    <vt:vector size="6" baseType="variant">
      <vt:variant>
        <vt:lpstr>Fonts Used</vt:lpstr>
      </vt:variant>
      <vt:variant>
        <vt:i4>4</vt:i4>
      </vt:variant>
      <vt:variant>
        <vt:lpstr>Theme</vt:lpstr>
      </vt:variant>
      <vt:variant>
        <vt:i4>18</vt:i4>
      </vt:variant>
      <vt:variant>
        <vt:lpstr>Slide Titles</vt:lpstr>
      </vt:variant>
      <vt:variant>
        <vt:i4>63</vt:i4>
      </vt:variant>
    </vt:vector>
  </HeadingPairs>
  <TitlesOfParts>
    <vt:vector size="85" baseType="lpstr">
      <vt:lpstr>Arial</vt:lpstr>
      <vt:lpstr>Calibri</vt:lpstr>
      <vt:lpstr>Calibri Light</vt:lpstr>
      <vt:lpstr>Roboto</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Navina Classic</vt:lpstr>
      <vt:lpstr>Navina Smart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2021-03-22T14:40:56Z</dcterms:created>
  <dcterms:modified xsi:type="dcterms:W3CDTF">2022-03-23T06:51:03Z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