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8.xml" ContentType="application/vnd.openxmlformats-officedocument.theme+xml"/>
  <Override PartName="/ppt/slideLayouts/slideLayout56.xml" ContentType="application/vnd.openxmlformats-officedocument.presentationml.slideLayout+xml"/>
  <Override PartName="/ppt/theme/theme19.xml" ContentType="application/vnd.openxmlformats-officedocument.theme+xml"/>
  <Override PartName="/ppt/slideLayouts/slideLayout57.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1"/>
    <p:sldMasterId id="2147483669" r:id="rId2"/>
    <p:sldMasterId id="2147483673" r:id="rId3"/>
    <p:sldMasterId id="2147483677" r:id="rId4"/>
    <p:sldMasterId id="2147483741" r:id="rId5"/>
    <p:sldMasterId id="2147483665" r:id="rId6"/>
    <p:sldMasterId id="2147483681" r:id="rId7"/>
    <p:sldMasterId id="2147483685" r:id="rId8"/>
    <p:sldMasterId id="2147483689" r:id="rId9"/>
    <p:sldMasterId id="2147483693" r:id="rId10"/>
    <p:sldMasterId id="2147483697" r:id="rId11"/>
    <p:sldMasterId id="2147483701" r:id="rId12"/>
    <p:sldMasterId id="2147483705" r:id="rId13"/>
    <p:sldMasterId id="2147483746" r:id="rId14"/>
    <p:sldMasterId id="2147483709" r:id="rId15"/>
    <p:sldMasterId id="2147483713" r:id="rId16"/>
    <p:sldMasterId id="2147483717" r:id="rId17"/>
    <p:sldMasterId id="2147483721" r:id="rId18"/>
    <p:sldMasterId id="2147483750" r:id="rId19"/>
    <p:sldMasterId id="2147483753" r:id="rId20"/>
  </p:sldMasterIdLst>
  <p:notesMasterIdLst>
    <p:notesMasterId r:id="rId51"/>
  </p:notesMasterIdLst>
  <p:handoutMasterIdLst>
    <p:handoutMasterId r:id="rId52"/>
  </p:handoutMasterIdLst>
  <p:sldIdLst>
    <p:sldId id="286" r:id="rId21"/>
    <p:sldId id="317" r:id="rId22"/>
    <p:sldId id="287" r:id="rId23"/>
    <p:sldId id="328" r:id="rId24"/>
    <p:sldId id="329" r:id="rId25"/>
    <p:sldId id="266" r:id="rId26"/>
    <p:sldId id="267" r:id="rId27"/>
    <p:sldId id="274" r:id="rId28"/>
    <p:sldId id="293" r:id="rId29"/>
    <p:sldId id="268" r:id="rId30"/>
    <p:sldId id="269" r:id="rId31"/>
    <p:sldId id="270" r:id="rId32"/>
    <p:sldId id="292" r:id="rId33"/>
    <p:sldId id="271" r:id="rId34"/>
    <p:sldId id="272" r:id="rId35"/>
    <p:sldId id="324" r:id="rId36"/>
    <p:sldId id="291" r:id="rId37"/>
    <p:sldId id="275" r:id="rId38"/>
    <p:sldId id="276" r:id="rId39"/>
    <p:sldId id="277" r:id="rId40"/>
    <p:sldId id="290" r:id="rId41"/>
    <p:sldId id="330" r:id="rId42"/>
    <p:sldId id="279" r:id="rId43"/>
    <p:sldId id="289" r:id="rId44"/>
    <p:sldId id="280" r:id="rId45"/>
    <p:sldId id="281" r:id="rId46"/>
    <p:sldId id="282" r:id="rId47"/>
    <p:sldId id="283" r:id="rId48"/>
    <p:sldId id="288" r:id="rId49"/>
    <p:sldId id="26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5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905" autoAdjust="0"/>
  </p:normalViewPr>
  <p:slideViewPr>
    <p:cSldViewPr snapToGrid="0">
      <p:cViewPr varScale="1">
        <p:scale>
          <a:sx n="61" d="100"/>
          <a:sy n="61" d="100"/>
        </p:scale>
        <p:origin x="192" y="60"/>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commentAuthors" Target="commentAuthors.xml"/><Relationship Id="rId5" Type="http://schemas.openxmlformats.org/officeDocument/2006/relationships/slideMaster" Target="slideMasters/slideMaster5.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3/23/2022</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3/23/2022</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D4018D2-26EA-4626-92F2-1F10E443FD0D}" type="slidenum">
              <a:rPr lang="en-US" smtClean="0"/>
              <a:t>1</a:t>
            </a:fld>
            <a:endParaRPr lang="en-US"/>
          </a:p>
        </p:txBody>
      </p:sp>
    </p:spTree>
    <p:extLst>
      <p:ext uri="{BB962C8B-B14F-4D97-AF65-F5344CB8AC3E}">
        <p14:creationId xmlns:p14="http://schemas.microsoft.com/office/powerpoint/2010/main" val="48620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D4018D2-26EA-4626-92F2-1F10E443FD0D}" type="slidenum">
              <a:rPr lang="en-US" smtClean="0"/>
              <a:t>10</a:t>
            </a:fld>
            <a:endParaRPr lang="en-US"/>
          </a:p>
        </p:txBody>
      </p:sp>
    </p:spTree>
    <p:extLst>
      <p:ext uri="{BB962C8B-B14F-4D97-AF65-F5344CB8AC3E}">
        <p14:creationId xmlns:p14="http://schemas.microsoft.com/office/powerpoint/2010/main" val="2352428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D4018D2-26EA-4626-92F2-1F10E443FD0D}" type="slidenum">
              <a:rPr lang="en-US" smtClean="0"/>
              <a:t>11</a:t>
            </a:fld>
            <a:endParaRPr lang="en-US"/>
          </a:p>
        </p:txBody>
      </p:sp>
    </p:spTree>
    <p:extLst>
      <p:ext uri="{BB962C8B-B14F-4D97-AF65-F5344CB8AC3E}">
        <p14:creationId xmlns:p14="http://schemas.microsoft.com/office/powerpoint/2010/main" val="1509611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Botox-</a:t>
            </a:r>
            <a:r>
              <a:rPr lang="en-GB" dirty="0" err="1"/>
              <a:t>hoito</a:t>
            </a:r>
            <a:r>
              <a:rPr lang="en-GB" dirty="0"/>
              <a:t>, </a:t>
            </a:r>
            <a:r>
              <a:rPr lang="en-GB" dirty="0" err="1"/>
              <a:t>vaihtoehto</a:t>
            </a:r>
            <a:endParaRPr lang="en-GB" dirty="0"/>
          </a:p>
        </p:txBody>
      </p:sp>
      <p:sp>
        <p:nvSpPr>
          <p:cNvPr id="4" name="Slide Number Placeholder 3"/>
          <p:cNvSpPr>
            <a:spLocks noGrp="1"/>
          </p:cNvSpPr>
          <p:nvPr>
            <p:ph type="sldNum" sz="quarter" idx="5"/>
          </p:nvPr>
        </p:nvSpPr>
        <p:spPr/>
        <p:txBody>
          <a:bodyPr/>
          <a:lstStyle/>
          <a:p>
            <a:fld id="{6D4018D2-26EA-4626-92F2-1F10E443FD0D}" type="slidenum">
              <a:rPr lang="en-US" smtClean="0"/>
              <a:t>12</a:t>
            </a:fld>
            <a:endParaRPr lang="en-US" dirty="0"/>
          </a:p>
        </p:txBody>
      </p:sp>
    </p:spTree>
    <p:extLst>
      <p:ext uri="{BB962C8B-B14F-4D97-AF65-F5344CB8AC3E}">
        <p14:creationId xmlns:p14="http://schemas.microsoft.com/office/powerpoint/2010/main" val="779613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D4018D2-26EA-4626-92F2-1F10E443FD0D}" type="slidenum">
              <a:rPr lang="en-US" smtClean="0"/>
              <a:t>13</a:t>
            </a:fld>
            <a:endParaRPr lang="en-US"/>
          </a:p>
        </p:txBody>
      </p:sp>
    </p:spTree>
    <p:extLst>
      <p:ext uri="{BB962C8B-B14F-4D97-AF65-F5344CB8AC3E}">
        <p14:creationId xmlns:p14="http://schemas.microsoft.com/office/powerpoint/2010/main" val="3653112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Ryhmä oireita. Virtsaamispakko. Yövirtsaisuus. </a:t>
            </a:r>
          </a:p>
          <a:p>
            <a:r>
              <a:rPr lang="fi-FI" dirty="0"/>
              <a:t>Saatavilla olevat hoidot </a:t>
            </a:r>
          </a:p>
          <a:p>
            <a:r>
              <a:rPr lang="fi-FI" dirty="0"/>
              <a:t>Lääkkeet: Antikolinergiset</a:t>
            </a:r>
          </a:p>
          <a:p>
            <a:r>
              <a:rPr lang="fi-FI" dirty="0"/>
              <a:t>Botox</a:t>
            </a:r>
          </a:p>
          <a:p>
            <a:r>
              <a:rPr lang="fi-FI" dirty="0"/>
              <a:t>Hermomodulaatio</a:t>
            </a:r>
          </a:p>
          <a:p>
            <a:endParaRPr lang="fi-FI" dirty="0"/>
          </a:p>
          <a:p>
            <a:endParaRPr lang="fi-FI" dirty="0"/>
          </a:p>
        </p:txBody>
      </p:sp>
      <p:sp>
        <p:nvSpPr>
          <p:cNvPr id="4" name="Slide Number Placeholder 3"/>
          <p:cNvSpPr>
            <a:spLocks noGrp="1"/>
          </p:cNvSpPr>
          <p:nvPr>
            <p:ph type="sldNum" sz="quarter" idx="5"/>
          </p:nvPr>
        </p:nvSpPr>
        <p:spPr/>
        <p:txBody>
          <a:bodyPr/>
          <a:lstStyle/>
          <a:p>
            <a:fld id="{6D4018D2-26EA-4626-92F2-1F10E443FD0D}" type="slidenum">
              <a:rPr lang="en-US" smtClean="0"/>
              <a:t>14</a:t>
            </a:fld>
            <a:endParaRPr lang="en-US" dirty="0"/>
          </a:p>
        </p:txBody>
      </p:sp>
    </p:spTree>
    <p:extLst>
      <p:ext uri="{BB962C8B-B14F-4D97-AF65-F5344CB8AC3E}">
        <p14:creationId xmlns:p14="http://schemas.microsoft.com/office/powerpoint/2010/main" val="1267084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4018D2-26EA-4626-92F2-1F10E443FD0D}" type="slidenum">
              <a:rPr lang="en-US" smtClean="0"/>
              <a:t>15</a:t>
            </a:fld>
            <a:endParaRPr lang="en-US" dirty="0"/>
          </a:p>
        </p:txBody>
      </p:sp>
    </p:spTree>
    <p:extLst>
      <p:ext uri="{BB962C8B-B14F-4D97-AF65-F5344CB8AC3E}">
        <p14:creationId xmlns:p14="http://schemas.microsoft.com/office/powerpoint/2010/main" val="3769090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Virtsa-analyysi - infektio / veri</a:t>
            </a:r>
          </a:p>
          <a:p>
            <a:r>
              <a:rPr lang="fi-FI" dirty="0"/>
              <a:t>Diabeteksen poissulkeminen</a:t>
            </a:r>
            <a:br>
              <a:rPr lang="fi-FI" dirty="0">
                <a:solidFill>
                  <a:srgbClr val="FF0000"/>
                </a:solidFill>
              </a:rPr>
            </a:br>
            <a:r>
              <a:rPr lang="fi-FI" dirty="0"/>
              <a:t>Miehet / PSA</a:t>
            </a:r>
          </a:p>
          <a:p>
            <a:endParaRPr lang="fi-FI" dirty="0"/>
          </a:p>
          <a:p>
            <a:endParaRPr lang="fi-FI"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664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D4018D2-26EA-4626-92F2-1F10E443FD0D}" type="slidenum">
              <a:rPr lang="en-US" smtClean="0"/>
              <a:t>17</a:t>
            </a:fld>
            <a:endParaRPr lang="en-US"/>
          </a:p>
        </p:txBody>
      </p:sp>
    </p:spTree>
    <p:extLst>
      <p:ext uri="{BB962C8B-B14F-4D97-AF65-F5344CB8AC3E}">
        <p14:creationId xmlns:p14="http://schemas.microsoft.com/office/powerpoint/2010/main" val="732543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D4018D2-26EA-4626-92F2-1F10E443FD0D}" type="slidenum">
              <a:rPr lang="en-US" smtClean="0"/>
              <a:t>18</a:t>
            </a:fld>
            <a:endParaRPr lang="en-US"/>
          </a:p>
        </p:txBody>
      </p:sp>
    </p:spTree>
    <p:extLst>
      <p:ext uri="{BB962C8B-B14F-4D97-AF65-F5344CB8AC3E}">
        <p14:creationId xmlns:p14="http://schemas.microsoft.com/office/powerpoint/2010/main" val="3850808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D4018D2-26EA-4626-92F2-1F10E443FD0D}" type="slidenum">
              <a:rPr lang="en-US" smtClean="0"/>
              <a:t>19</a:t>
            </a:fld>
            <a:endParaRPr lang="en-US"/>
          </a:p>
        </p:txBody>
      </p:sp>
    </p:spTree>
    <p:extLst>
      <p:ext uri="{BB962C8B-B14F-4D97-AF65-F5344CB8AC3E}">
        <p14:creationId xmlns:p14="http://schemas.microsoft.com/office/powerpoint/2010/main" val="1153086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Eli, </a:t>
            </a:r>
            <a:r>
              <a:rPr lang="en-US" sz="1000" kern="1200" dirty="0" err="1">
                <a:solidFill>
                  <a:schemeClr val="tx1"/>
                </a:solidFill>
                <a:effectLst/>
                <a:latin typeface="+mn-lt"/>
                <a:ea typeface="+mn-ea"/>
                <a:cs typeface="+mn-cs"/>
              </a:rPr>
              <a:t>millä</a:t>
            </a:r>
            <a:r>
              <a:rPr lang="en-US" sz="1000" kern="1200" dirty="0">
                <a:solidFill>
                  <a:schemeClr val="tx1"/>
                </a:solidFill>
                <a:effectLst/>
                <a:latin typeface="+mn-lt"/>
                <a:ea typeface="+mn-ea"/>
                <a:cs typeface="+mn-cs"/>
              </a:rPr>
              <a:t> </a:t>
            </a:r>
            <a:r>
              <a:rPr lang="en-US" sz="1000" kern="1200" dirty="0" err="1">
                <a:solidFill>
                  <a:schemeClr val="tx1"/>
                </a:solidFill>
                <a:effectLst/>
                <a:latin typeface="+mn-lt"/>
                <a:ea typeface="+mn-ea"/>
                <a:cs typeface="+mn-cs"/>
              </a:rPr>
              <a:t>tavalla</a:t>
            </a:r>
            <a:r>
              <a:rPr lang="en-US" sz="1000" kern="1200" dirty="0">
                <a:solidFill>
                  <a:schemeClr val="tx1"/>
                </a:solidFill>
                <a:effectLst/>
                <a:latin typeface="+mn-lt"/>
                <a:ea typeface="+mn-ea"/>
                <a:cs typeface="+mn-cs"/>
              </a:rPr>
              <a:t> </a:t>
            </a:r>
            <a:r>
              <a:rPr lang="en-US" sz="1000" kern="1200" dirty="0" err="1">
                <a:solidFill>
                  <a:schemeClr val="tx1"/>
                </a:solidFill>
                <a:effectLst/>
                <a:latin typeface="+mn-lt"/>
                <a:ea typeface="+mn-ea"/>
                <a:cs typeface="+mn-cs"/>
              </a:rPr>
              <a:t>virtsarakko</a:t>
            </a:r>
            <a:r>
              <a:rPr lang="en-US" sz="1000" kern="1200" dirty="0">
                <a:solidFill>
                  <a:schemeClr val="tx1"/>
                </a:solidFill>
                <a:effectLst/>
                <a:latin typeface="+mn-lt"/>
                <a:ea typeface="+mn-ea"/>
                <a:cs typeface="+mn-cs"/>
              </a:rPr>
              <a:t> ja </a:t>
            </a:r>
            <a:r>
              <a:rPr lang="en-US" sz="1000" kern="1200" dirty="0" err="1">
                <a:solidFill>
                  <a:schemeClr val="tx1"/>
                </a:solidFill>
                <a:effectLst/>
                <a:latin typeface="+mn-lt"/>
                <a:ea typeface="+mn-ea"/>
                <a:cs typeface="+mn-cs"/>
              </a:rPr>
              <a:t>suolisto</a:t>
            </a:r>
            <a:r>
              <a:rPr lang="en-US" sz="1000" kern="1200" dirty="0">
                <a:solidFill>
                  <a:schemeClr val="tx1"/>
                </a:solidFill>
                <a:effectLst/>
                <a:latin typeface="+mn-lt"/>
                <a:ea typeface="+mn-ea"/>
                <a:cs typeface="+mn-cs"/>
              </a:rPr>
              <a:t> </a:t>
            </a:r>
            <a:r>
              <a:rPr lang="en-US" sz="1000" kern="1200" dirty="0" err="1">
                <a:solidFill>
                  <a:schemeClr val="tx1"/>
                </a:solidFill>
                <a:effectLst/>
                <a:latin typeface="+mn-lt"/>
                <a:ea typeface="+mn-ea"/>
                <a:cs typeface="+mn-cs"/>
              </a:rPr>
              <a:t>ovat</a:t>
            </a:r>
            <a:r>
              <a:rPr lang="en-US" sz="1000" kern="1200" dirty="0">
                <a:solidFill>
                  <a:schemeClr val="tx1"/>
                </a:solidFill>
                <a:effectLst/>
                <a:latin typeface="+mn-lt"/>
                <a:ea typeface="+mn-ea"/>
                <a:cs typeface="+mn-cs"/>
              </a:rPr>
              <a:t> </a:t>
            </a:r>
            <a:r>
              <a:rPr lang="en-US" sz="1000" kern="1200" dirty="0" err="1">
                <a:solidFill>
                  <a:schemeClr val="tx1"/>
                </a:solidFill>
                <a:effectLst/>
                <a:latin typeface="+mn-lt"/>
                <a:ea typeface="+mn-ea"/>
                <a:cs typeface="+mn-cs"/>
              </a:rPr>
              <a:t>vuorovaikutuksessa</a:t>
            </a:r>
            <a:r>
              <a:rPr lang="en-US" sz="1000" kern="1200" dirty="0">
                <a:solidFill>
                  <a:schemeClr val="tx1"/>
                </a:solidFill>
                <a:effectLst/>
                <a:latin typeface="+mn-lt"/>
                <a:ea typeface="+mn-ea"/>
                <a:cs typeface="+mn-cs"/>
              </a:rPr>
              <a:t> </a:t>
            </a:r>
            <a:r>
              <a:rPr lang="en-US" sz="1000" kern="1200" dirty="0" err="1">
                <a:solidFill>
                  <a:schemeClr val="tx1"/>
                </a:solidFill>
                <a:effectLst/>
                <a:latin typeface="+mn-lt"/>
                <a:ea typeface="+mn-ea"/>
                <a:cs typeface="+mn-cs"/>
              </a:rPr>
              <a:t>keskenään</a:t>
            </a:r>
            <a:r>
              <a:rPr lang="en-US" sz="10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tx1"/>
                </a:solidFill>
                <a:effectLst/>
                <a:latin typeface="+mn-lt"/>
                <a:ea typeface="+mn-ea"/>
                <a:cs typeface="+mn-cs"/>
              </a:rPr>
              <a:t>Eri </a:t>
            </a:r>
            <a:r>
              <a:rPr lang="en-US" sz="1000" kern="1200" baseline="0" dirty="0" err="1">
                <a:solidFill>
                  <a:schemeClr val="tx1"/>
                </a:solidFill>
                <a:effectLst/>
                <a:latin typeface="+mn-lt"/>
                <a:ea typeface="+mn-ea"/>
                <a:cs typeface="+mn-cs"/>
              </a:rPr>
              <a:t>tavoin</a:t>
            </a:r>
            <a:r>
              <a:rPr lang="en-US" sz="10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err="1">
                <a:solidFill>
                  <a:schemeClr val="tx1"/>
                </a:solidFill>
                <a:effectLst/>
                <a:latin typeface="+mn-lt"/>
                <a:ea typeface="+mn-ea"/>
                <a:cs typeface="+mn-cs"/>
              </a:rPr>
              <a:t>Ensinnäkin</a:t>
            </a:r>
            <a:r>
              <a:rPr lang="en-US" sz="1000" kern="1200" baseline="0" dirty="0">
                <a:solidFill>
                  <a:schemeClr val="tx1"/>
                </a:solidFill>
                <a:effectLst/>
                <a:latin typeface="+mn-lt"/>
                <a:ea typeface="+mn-ea"/>
                <a:cs typeface="+mn-cs"/>
              </a:rPr>
              <a:t>, </a:t>
            </a:r>
            <a:r>
              <a:rPr lang="en-US" sz="1000" b="1" kern="1200" baseline="0" dirty="0" err="1">
                <a:solidFill>
                  <a:schemeClr val="tx1"/>
                </a:solidFill>
                <a:effectLst/>
                <a:latin typeface="+mn-lt"/>
                <a:ea typeface="+mn-ea"/>
                <a:cs typeface="+mn-cs"/>
              </a:rPr>
              <a:t>mekaaniset</a:t>
            </a:r>
            <a:r>
              <a:rPr lang="en-US" sz="1000" b="1" kern="1200" baseline="0" dirty="0">
                <a:solidFill>
                  <a:schemeClr val="tx1"/>
                </a:solidFill>
                <a:effectLst/>
                <a:latin typeface="+mn-lt"/>
                <a:ea typeface="+mn-ea"/>
                <a:cs typeface="+mn-cs"/>
              </a:rPr>
              <a:t> </a:t>
            </a:r>
            <a:r>
              <a:rPr lang="en-US" sz="1000" b="1" kern="1200" baseline="0" dirty="0" err="1">
                <a:solidFill>
                  <a:schemeClr val="tx1"/>
                </a:solidFill>
                <a:effectLst/>
                <a:latin typeface="+mn-lt"/>
                <a:ea typeface="+mn-ea"/>
                <a:cs typeface="+mn-cs"/>
              </a:rPr>
              <a:t>vuorovaikutukset</a:t>
            </a:r>
            <a:r>
              <a:rPr lang="en-US" sz="1000" kern="1200" baseline="0" dirty="0">
                <a:solidFill>
                  <a:schemeClr val="tx1"/>
                </a:solidFill>
                <a:effectLst/>
                <a:latin typeface="+mn-lt"/>
                <a:ea typeface="+mn-ea"/>
                <a:cs typeface="+mn-cs"/>
              </a:rPr>
              <a:t>, </a:t>
            </a:r>
            <a:r>
              <a:rPr lang="en-US" sz="1000" kern="1200" baseline="0" dirty="0" err="1">
                <a:solidFill>
                  <a:schemeClr val="tx1"/>
                </a:solidFill>
                <a:effectLst/>
                <a:latin typeface="+mn-lt"/>
                <a:ea typeface="+mn-ea"/>
                <a:cs typeface="+mn-cs"/>
              </a:rPr>
              <a:t>yksinkertaisesti</a:t>
            </a:r>
            <a:r>
              <a:rPr lang="en-US" sz="1000" dirty="0"/>
              <a:t>, </a:t>
            </a:r>
            <a:r>
              <a:rPr lang="en-US" sz="1000" dirty="0" err="1"/>
              <a:t>koska</a:t>
            </a:r>
            <a:r>
              <a:rPr lang="en-US" sz="1000" dirty="0"/>
              <a:t> </a:t>
            </a:r>
            <a:r>
              <a:rPr lang="en-US" sz="1000" dirty="0" err="1"/>
              <a:t>elimet</a:t>
            </a:r>
            <a:r>
              <a:rPr lang="en-US" sz="1000" dirty="0"/>
              <a:t> </a:t>
            </a:r>
            <a:r>
              <a:rPr lang="en-US" sz="1000" dirty="0" err="1"/>
              <a:t>sijaitsevat</a:t>
            </a:r>
            <a:r>
              <a:rPr lang="en-US" sz="1000" dirty="0"/>
              <a:t> </a:t>
            </a:r>
            <a:r>
              <a:rPr lang="en-US" sz="1000" dirty="0" err="1"/>
              <a:t>lähekkäin</a:t>
            </a:r>
            <a:r>
              <a:rPr lang="en-US" sz="1000" dirty="0"/>
              <a:t> </a:t>
            </a:r>
            <a:r>
              <a:rPr lang="en-US" sz="1000" dirty="0" err="1"/>
              <a:t>toisiinsa</a:t>
            </a:r>
            <a:r>
              <a:rPr lang="en-US" sz="1000" dirty="0"/>
              <a:t> </a:t>
            </a:r>
            <a:r>
              <a:rPr lang="en-US" sz="1000" dirty="0" err="1"/>
              <a:t>nähden</a:t>
            </a:r>
            <a:r>
              <a:rPr lang="en-US" sz="1000" kern="1200" baseline="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000" kern="1200" baseline="0" dirty="0" err="1">
                <a:solidFill>
                  <a:schemeClr val="tx1"/>
                </a:solidFill>
                <a:effectLst/>
                <a:latin typeface="+mn-lt"/>
                <a:ea typeface="+mn-ea"/>
                <a:cs typeface="+mn-cs"/>
              </a:rPr>
              <a:t>Täynnä</a:t>
            </a:r>
            <a:r>
              <a:rPr lang="en-US" sz="1000" kern="1200" baseline="0" dirty="0">
                <a:solidFill>
                  <a:schemeClr val="tx1"/>
                </a:solidFill>
                <a:effectLst/>
                <a:latin typeface="+mn-lt"/>
                <a:ea typeface="+mn-ea"/>
                <a:cs typeface="+mn-cs"/>
              </a:rPr>
              <a:t> </a:t>
            </a:r>
            <a:r>
              <a:rPr lang="en-US" sz="1000" kern="1200" baseline="0" dirty="0" err="1">
                <a:solidFill>
                  <a:schemeClr val="tx1"/>
                </a:solidFill>
                <a:effectLst/>
                <a:latin typeface="+mn-lt"/>
                <a:ea typeface="+mn-ea"/>
                <a:cs typeface="+mn-cs"/>
              </a:rPr>
              <a:t>oleva</a:t>
            </a:r>
            <a:r>
              <a:rPr lang="en-US" sz="1000" kern="1200" baseline="0" dirty="0">
                <a:solidFill>
                  <a:schemeClr val="tx1"/>
                </a:solidFill>
                <a:effectLst/>
                <a:latin typeface="+mn-lt"/>
                <a:ea typeface="+mn-ea"/>
                <a:cs typeface="+mn-cs"/>
              </a:rPr>
              <a:t> </a:t>
            </a:r>
            <a:r>
              <a:rPr lang="en-US" sz="1000" kern="1200" baseline="0" dirty="0" err="1">
                <a:solidFill>
                  <a:schemeClr val="tx1"/>
                </a:solidFill>
                <a:effectLst/>
                <a:latin typeface="+mn-lt"/>
                <a:ea typeface="+mn-ea"/>
                <a:cs typeface="+mn-cs"/>
              </a:rPr>
              <a:t>suoli</a:t>
            </a:r>
            <a:r>
              <a:rPr lang="en-US" sz="1000" kern="1200" baseline="0" dirty="0">
                <a:solidFill>
                  <a:schemeClr val="tx1"/>
                </a:solidFill>
                <a:effectLst/>
                <a:latin typeface="+mn-lt"/>
                <a:ea typeface="+mn-ea"/>
                <a:cs typeface="+mn-cs"/>
              </a:rPr>
              <a:t> </a:t>
            </a:r>
            <a:r>
              <a:rPr lang="en-US" sz="1000" kern="1200" baseline="0" dirty="0" err="1">
                <a:solidFill>
                  <a:schemeClr val="tx1"/>
                </a:solidFill>
                <a:effectLst/>
                <a:latin typeface="+mn-lt"/>
                <a:ea typeface="+mn-ea"/>
                <a:cs typeface="+mn-cs"/>
              </a:rPr>
              <a:t>aiheuttaa</a:t>
            </a:r>
            <a:r>
              <a:rPr lang="en-US" sz="1000" kern="1200" baseline="0" dirty="0">
                <a:solidFill>
                  <a:schemeClr val="tx1"/>
                </a:solidFill>
                <a:effectLst/>
                <a:latin typeface="+mn-lt"/>
                <a:ea typeface="+mn-ea"/>
                <a:cs typeface="+mn-cs"/>
              </a:rPr>
              <a:t> </a:t>
            </a:r>
            <a:r>
              <a:rPr lang="en-US" sz="1000" kern="1200" baseline="0" dirty="0" err="1">
                <a:solidFill>
                  <a:schemeClr val="tx1"/>
                </a:solidFill>
                <a:effectLst/>
                <a:latin typeface="+mn-lt"/>
                <a:ea typeface="+mn-ea"/>
                <a:cs typeface="+mn-cs"/>
              </a:rPr>
              <a:t>painetta</a:t>
            </a:r>
            <a:r>
              <a:rPr lang="en-US" sz="1000" kern="1200" baseline="0" dirty="0">
                <a:solidFill>
                  <a:schemeClr val="tx1"/>
                </a:solidFill>
                <a:effectLst/>
                <a:latin typeface="+mn-lt"/>
                <a:ea typeface="+mn-ea"/>
                <a:cs typeface="+mn-cs"/>
              </a:rPr>
              <a:t> </a:t>
            </a:r>
            <a:r>
              <a:rPr lang="en-US" sz="1000" kern="1200" baseline="0" dirty="0" err="1">
                <a:solidFill>
                  <a:schemeClr val="tx1"/>
                </a:solidFill>
                <a:effectLst/>
                <a:latin typeface="+mn-lt"/>
                <a:ea typeface="+mn-ea"/>
                <a:cs typeface="+mn-cs"/>
              </a:rPr>
              <a:t>virtsarakkoon</a:t>
            </a:r>
            <a:r>
              <a:rPr lang="en-US" sz="1000" kern="1200" baseline="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000" kern="1200" baseline="0" dirty="0" err="1">
                <a:solidFill>
                  <a:schemeClr val="tx1"/>
                </a:solidFill>
                <a:effectLst/>
                <a:latin typeface="+mn-lt"/>
                <a:ea typeface="+mn-ea"/>
                <a:cs typeface="+mn-cs"/>
              </a:rPr>
              <a:t>Synnynnäiset</a:t>
            </a:r>
            <a:r>
              <a:rPr lang="en-US" sz="1000" kern="1200" baseline="0" dirty="0">
                <a:solidFill>
                  <a:schemeClr val="tx1"/>
                </a:solidFill>
                <a:effectLst/>
                <a:latin typeface="+mn-lt"/>
                <a:ea typeface="+mn-ea"/>
                <a:cs typeface="+mn-cs"/>
              </a:rPr>
              <a:t> </a:t>
            </a:r>
            <a:r>
              <a:rPr lang="en-US" sz="1000" kern="1200" baseline="0" dirty="0" err="1">
                <a:solidFill>
                  <a:schemeClr val="tx1"/>
                </a:solidFill>
                <a:effectLst/>
                <a:latin typeface="+mn-lt"/>
                <a:ea typeface="+mn-ea"/>
                <a:cs typeface="+mn-cs"/>
              </a:rPr>
              <a:t>epämuodostumat</a:t>
            </a:r>
            <a:r>
              <a:rPr lang="en-US" sz="1000" kern="1200" baseline="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000" kern="1200" baseline="0" dirty="0" err="1">
                <a:solidFill>
                  <a:schemeClr val="tx1"/>
                </a:solidFill>
                <a:effectLst/>
                <a:latin typeface="+mn-lt"/>
                <a:ea typeface="+mn-ea"/>
                <a:cs typeface="+mn-cs"/>
              </a:rPr>
              <a:t>Synnytysten</a:t>
            </a:r>
            <a:r>
              <a:rPr lang="en-US" sz="1000" kern="1200" baseline="0" dirty="0">
                <a:solidFill>
                  <a:schemeClr val="tx1"/>
                </a:solidFill>
                <a:effectLst/>
                <a:latin typeface="+mn-lt"/>
                <a:ea typeface="+mn-ea"/>
                <a:cs typeface="+mn-cs"/>
              </a:rPr>
              <a:t> </a:t>
            </a:r>
            <a:r>
              <a:rPr lang="en-US" sz="1000" kern="1200" baseline="0" dirty="0" err="1">
                <a:solidFill>
                  <a:schemeClr val="tx1"/>
                </a:solidFill>
                <a:effectLst/>
                <a:latin typeface="+mn-lt"/>
                <a:ea typeface="+mn-ea"/>
                <a:cs typeface="+mn-cs"/>
              </a:rPr>
              <a:t>aiheuttamat</a:t>
            </a:r>
            <a:r>
              <a:rPr lang="en-US" sz="1000" kern="1200" baseline="0" dirty="0">
                <a:solidFill>
                  <a:schemeClr val="tx1"/>
                </a:solidFill>
                <a:effectLst/>
                <a:latin typeface="+mn-lt"/>
                <a:ea typeface="+mn-ea"/>
                <a:cs typeface="+mn-cs"/>
              </a:rPr>
              <a:t> </a:t>
            </a:r>
            <a:r>
              <a:rPr lang="en-US" sz="1000" kern="1200" baseline="0" dirty="0" err="1">
                <a:solidFill>
                  <a:schemeClr val="tx1"/>
                </a:solidFill>
                <a:effectLst/>
                <a:latin typeface="+mn-lt"/>
                <a:ea typeface="+mn-ea"/>
                <a:cs typeface="+mn-cs"/>
              </a:rPr>
              <a:t>muutokset</a:t>
            </a:r>
            <a:r>
              <a:rPr lang="en-US" sz="1000" kern="1200" baseline="0" dirty="0">
                <a:solidFill>
                  <a:schemeClr val="tx1"/>
                </a:solidFill>
                <a:effectLst/>
                <a:latin typeface="+mn-lt"/>
                <a:ea typeface="+mn-ea"/>
                <a:cs typeface="+mn-cs"/>
              </a:rPr>
              <a:t> </a:t>
            </a:r>
            <a:r>
              <a:rPr lang="en-US" sz="1000" kern="1200" baseline="0" dirty="0" err="1">
                <a:solidFill>
                  <a:schemeClr val="tx1"/>
                </a:solidFill>
                <a:effectLst/>
                <a:latin typeface="+mn-lt"/>
                <a:ea typeface="+mn-ea"/>
                <a:cs typeface="+mn-cs"/>
              </a:rPr>
              <a:t>lantionpohjaan</a:t>
            </a:r>
            <a:r>
              <a:rPr lang="en-US" sz="1000" kern="1200" baseline="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0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000" kern="1200" baseline="0" dirty="0" err="1">
                <a:solidFill>
                  <a:schemeClr val="tx1"/>
                </a:solidFill>
                <a:effectLst/>
                <a:latin typeface="+mn-lt"/>
                <a:ea typeface="+mn-ea"/>
                <a:cs typeface="+mn-cs"/>
              </a:rPr>
              <a:t>Toinen</a:t>
            </a:r>
            <a:r>
              <a:rPr lang="en-US" sz="1000" kern="1200" baseline="0" dirty="0">
                <a:solidFill>
                  <a:schemeClr val="tx1"/>
                </a:solidFill>
                <a:effectLst/>
                <a:latin typeface="+mn-lt"/>
                <a:ea typeface="+mn-ea"/>
                <a:cs typeface="+mn-cs"/>
              </a:rPr>
              <a:t> </a:t>
            </a:r>
            <a:r>
              <a:rPr lang="en-US" sz="1000" kern="1200" baseline="0" dirty="0" err="1">
                <a:solidFill>
                  <a:schemeClr val="tx1"/>
                </a:solidFill>
                <a:effectLst/>
                <a:latin typeface="+mn-lt"/>
                <a:ea typeface="+mn-ea"/>
                <a:cs typeface="+mn-cs"/>
              </a:rPr>
              <a:t>ryhmä</a:t>
            </a:r>
            <a:r>
              <a:rPr lang="en-US" sz="1000" kern="1200" baseline="0" dirty="0">
                <a:solidFill>
                  <a:schemeClr val="tx1"/>
                </a:solidFill>
                <a:effectLst/>
                <a:latin typeface="+mn-lt"/>
                <a:ea typeface="+mn-ea"/>
                <a:cs typeface="+mn-cs"/>
              </a:rPr>
              <a:t> on </a:t>
            </a:r>
            <a:r>
              <a:rPr lang="en-US" sz="1000" b="1" kern="1200" baseline="0" dirty="0" err="1">
                <a:solidFill>
                  <a:schemeClr val="tx1"/>
                </a:solidFill>
                <a:effectLst/>
                <a:latin typeface="+mn-lt"/>
                <a:ea typeface="+mn-ea"/>
                <a:cs typeface="+mn-cs"/>
              </a:rPr>
              <a:t>neurologiset</a:t>
            </a:r>
            <a:r>
              <a:rPr lang="en-US" sz="1000" b="1" kern="1200" baseline="0" dirty="0">
                <a:solidFill>
                  <a:schemeClr val="tx1"/>
                </a:solidFill>
                <a:effectLst/>
                <a:latin typeface="+mn-lt"/>
                <a:ea typeface="+mn-ea"/>
                <a:cs typeface="+mn-cs"/>
              </a:rPr>
              <a:t> </a:t>
            </a:r>
            <a:r>
              <a:rPr lang="en-US" sz="1000" b="1" kern="1200" baseline="0" dirty="0" err="1">
                <a:solidFill>
                  <a:schemeClr val="tx1"/>
                </a:solidFill>
                <a:effectLst/>
                <a:latin typeface="+mn-lt"/>
                <a:ea typeface="+mn-ea"/>
                <a:cs typeface="+mn-cs"/>
              </a:rPr>
              <a:t>vuorovaikutukset</a:t>
            </a:r>
            <a:r>
              <a:rPr lang="en-US" sz="1000" kern="1200" baseline="0" dirty="0">
                <a:solidFill>
                  <a:schemeClr val="tx1"/>
                </a:solidFill>
                <a:effectLst/>
                <a:latin typeface="+mn-lt"/>
                <a:ea typeface="+mn-ea"/>
                <a:cs typeface="+mn-cs"/>
              </a:rPr>
              <a:t>, </a:t>
            </a:r>
            <a:r>
              <a:rPr lang="en-US" sz="1000" kern="1200" baseline="0" dirty="0" err="1">
                <a:solidFill>
                  <a:schemeClr val="tx1"/>
                </a:solidFill>
                <a:effectLst/>
                <a:latin typeface="+mn-lt"/>
                <a:ea typeface="+mn-ea"/>
                <a:cs typeface="+mn-cs"/>
              </a:rPr>
              <a:t>keskitetysti</a:t>
            </a:r>
            <a:r>
              <a:rPr lang="en-US" sz="1000" kern="1200" baseline="0" dirty="0">
                <a:solidFill>
                  <a:schemeClr val="tx1"/>
                </a:solidFill>
                <a:effectLst/>
                <a:latin typeface="+mn-lt"/>
                <a:ea typeface="+mn-ea"/>
                <a:cs typeface="+mn-cs"/>
              </a:rPr>
              <a:t> ja </a:t>
            </a:r>
            <a:r>
              <a:rPr lang="en-US" sz="1000" kern="1200" baseline="0" dirty="0" err="1">
                <a:solidFill>
                  <a:schemeClr val="tx1"/>
                </a:solidFill>
                <a:effectLst/>
                <a:latin typeface="+mn-lt"/>
                <a:ea typeface="+mn-ea"/>
                <a:cs typeface="+mn-cs"/>
              </a:rPr>
              <a:t>paikallisesti</a:t>
            </a:r>
            <a:r>
              <a:rPr lang="en-US" sz="1000" kern="1200" baseline="0" dirty="0">
                <a:solidFill>
                  <a:schemeClr val="tx1"/>
                </a:solidFill>
                <a:effectLst/>
                <a:latin typeface="+mn-lt"/>
                <a:ea typeface="+mn-ea"/>
                <a:cs typeface="+mn-cs"/>
              </a:rPr>
              <a:t>. </a:t>
            </a:r>
            <a:br>
              <a:rPr lang="en-US" sz="1000" kern="1200" baseline="0" dirty="0">
                <a:solidFill>
                  <a:schemeClr val="tx1"/>
                </a:solidFill>
                <a:effectLst/>
                <a:latin typeface="+mn-lt"/>
                <a:ea typeface="+mn-ea"/>
                <a:cs typeface="+mn-cs"/>
              </a:rPr>
            </a:br>
            <a:r>
              <a:rPr lang="fi-FI" sz="1000" kern="1200" baseline="0" dirty="0">
                <a:solidFill>
                  <a:schemeClr val="tx1"/>
                </a:solidFill>
                <a:effectLst/>
                <a:latin typeface="+mn-lt"/>
                <a:ea typeface="+mn-ea"/>
                <a:cs typeface="+mn-cs"/>
              </a:rPr>
              <a:t>Nämä johtuvat niiden yhteisestä embryologisesta alkuperästä.</a:t>
            </a:r>
          </a:p>
          <a:p>
            <a:pPr marR="0" lvl="0" algn="l" defTabSz="914400" rtl="0" eaLnBrk="1" fontAlgn="auto" latinLnBrk="0" hangingPunct="1">
              <a:lnSpc>
                <a:spcPct val="100000"/>
              </a:lnSpc>
              <a:spcBef>
                <a:spcPts val="0"/>
              </a:spcBef>
              <a:spcAft>
                <a:spcPts val="0"/>
              </a:spcAft>
              <a:buClrTx/>
              <a:buSzTx/>
              <a:tabLst/>
              <a:defRPr/>
            </a:pPr>
            <a:endParaRPr lang="en-US" sz="1000" dirty="0"/>
          </a:p>
          <a:p>
            <a:pPr marR="0" lvl="0" algn="l" defTabSz="914400" rtl="0" eaLnBrk="1" fontAlgn="auto" latinLnBrk="0" hangingPunct="1">
              <a:lnSpc>
                <a:spcPct val="100000"/>
              </a:lnSpc>
              <a:spcBef>
                <a:spcPts val="0"/>
              </a:spcBef>
              <a:spcAft>
                <a:spcPts val="0"/>
              </a:spcAft>
              <a:buClrTx/>
              <a:buSzTx/>
              <a:tabLst/>
              <a:defRPr/>
            </a:pPr>
            <a:r>
              <a:rPr lang="en-US" sz="1000" kern="1200" baseline="0" dirty="0">
                <a:solidFill>
                  <a:schemeClr val="tx1"/>
                </a:solidFill>
                <a:effectLst/>
                <a:latin typeface="+mn-lt"/>
                <a:ea typeface="+mn-ea"/>
                <a:cs typeface="+mn-cs"/>
              </a:rPr>
              <a:t>***</a:t>
            </a:r>
          </a:p>
          <a:p>
            <a:r>
              <a:rPr lang="fi-FI" sz="800" i="1" kern="1200" dirty="0">
                <a:solidFill>
                  <a:schemeClr val="tx1"/>
                </a:solidFill>
                <a:effectLst/>
                <a:latin typeface="+mn-lt"/>
                <a:ea typeface="+mn-ea"/>
                <a:cs typeface="+mn-cs"/>
              </a:rPr>
              <a:t>Virtsaamisen ja ulostamisen välillä on tunnettu vuorovaikutus potilailla, joilla on neurologisia vaurioita, mutta on epäselvää, miten ne korreloivat (Wyndaele, Kovindha, Igawa et al., 2010; Wyndaele, Kovindha, Madersbacher, et al., 2010). Virtsarakon inkontinenssin / alempien virtsateiden oireiden on kuitenkin havaittu korreloivan suolisto-oireiden kanssa potilailla, joilla on neurologinen vaurio (Cameron et al., 2015). Eli potilailla, joilla on pahempia neurogeenisiä suolisto-oireita, on vaikeampi virtsanpidätyskyvyttömyys ja alempien virtsateiden oireet (Cameron et al., 2015). Ehdotettu korrelaation taustalla oleva mekanismi on "lantion elinten ristiin kommunikointi" tai neurologinen ristiherkistys, vaikka tämä sisältää tietyn ristiriidan, joka edellyttää hermoverkkojen eheää toimintaa (Cameron et al., 2015; Martinez, Neshatian ja Khavari, 2016). Muita mekanismeja ovat lisääntyneen ulostekuormituksen vaikutus virtsarakkoon, mikä aiheuttaa joko: Mekaanisen puristuksen, joka johtaa virtsarakon kapasiteetin heikkenemiseen, mikä voi aiheuttaa pakkoinkontinenssia ja lisääntynyttä virtsaamistiheyttä.</a:t>
            </a:r>
            <a:br>
              <a:rPr lang="fi-FI" sz="800" i="1" kern="1200" dirty="0">
                <a:solidFill>
                  <a:schemeClr val="tx1"/>
                </a:solidFill>
                <a:effectLst/>
                <a:latin typeface="+mn-lt"/>
                <a:ea typeface="+mn-ea"/>
                <a:cs typeface="+mn-cs"/>
              </a:rPr>
            </a:br>
            <a:r>
              <a:rPr lang="fi-FI" sz="800" i="1" kern="1200" dirty="0">
                <a:solidFill>
                  <a:schemeClr val="tx1"/>
                </a:solidFill>
                <a:effectLst/>
                <a:latin typeface="+mn-lt"/>
                <a:ea typeface="+mn-ea"/>
                <a:cs typeface="+mn-cs"/>
              </a:rPr>
              <a:t>Muutokset virtsarakon ja lantionpohjan lihasten fysiologisissa hermoärsykkeissä, jotka voivat johtaa vähentyneeseen virtsarakon tyhjennystarpeeseen, kouristuksiin ja epätäydelliseen tyhjentymiseen. (Santos ym., 2017)</a:t>
            </a:r>
          </a:p>
          <a:p>
            <a:endParaRPr lang="fi-FI" sz="800" i="1" dirty="0"/>
          </a:p>
          <a:p>
            <a:pPr lvl="0"/>
            <a:endParaRPr lang="en-US" sz="800" i="1"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000" kern="1200" baseline="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033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4018D2-26EA-4626-92F2-1F10E443FD0D}" type="slidenum">
              <a:rPr lang="en-US" smtClean="0"/>
              <a:t>20</a:t>
            </a:fld>
            <a:endParaRPr lang="en-US" dirty="0"/>
          </a:p>
        </p:txBody>
      </p:sp>
    </p:spTree>
    <p:extLst>
      <p:ext uri="{BB962C8B-B14F-4D97-AF65-F5344CB8AC3E}">
        <p14:creationId xmlns:p14="http://schemas.microsoft.com/office/powerpoint/2010/main" val="2467696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D4018D2-26EA-4626-92F2-1F10E443FD0D}" type="slidenum">
              <a:rPr lang="en-US" smtClean="0"/>
              <a:t>21</a:t>
            </a:fld>
            <a:endParaRPr lang="en-US"/>
          </a:p>
        </p:txBody>
      </p:sp>
    </p:spTree>
    <p:extLst>
      <p:ext uri="{BB962C8B-B14F-4D97-AF65-F5344CB8AC3E}">
        <p14:creationId xmlns:p14="http://schemas.microsoft.com/office/powerpoint/2010/main" val="1043975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838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4018D2-26EA-4626-92F2-1F10E443FD0D}" type="slidenum">
              <a:rPr lang="en-US" smtClean="0"/>
              <a:t>23</a:t>
            </a:fld>
            <a:endParaRPr lang="en-US" dirty="0"/>
          </a:p>
        </p:txBody>
      </p:sp>
    </p:spTree>
    <p:extLst>
      <p:ext uri="{BB962C8B-B14F-4D97-AF65-F5344CB8AC3E}">
        <p14:creationId xmlns:p14="http://schemas.microsoft.com/office/powerpoint/2010/main" val="3143631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D4018D2-26EA-4626-92F2-1F10E443FD0D}" type="slidenum">
              <a:rPr lang="en-US" smtClean="0"/>
              <a:t>24</a:t>
            </a:fld>
            <a:endParaRPr lang="en-US"/>
          </a:p>
        </p:txBody>
      </p:sp>
    </p:spTree>
    <p:extLst>
      <p:ext uri="{BB962C8B-B14F-4D97-AF65-F5344CB8AC3E}">
        <p14:creationId xmlns:p14="http://schemas.microsoft.com/office/powerpoint/2010/main" val="4079974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Neurogeeninen</a:t>
            </a:r>
            <a:r>
              <a:rPr lang="en-GB" dirty="0"/>
              <a:t> ja </a:t>
            </a:r>
            <a:r>
              <a:rPr lang="en-GB" dirty="0" err="1"/>
              <a:t>toiminnallinen</a:t>
            </a:r>
            <a:r>
              <a:rPr lang="en-GB" dirty="0"/>
              <a:t> </a:t>
            </a:r>
            <a:r>
              <a:rPr lang="en-GB" dirty="0" err="1"/>
              <a:t>suoli</a:t>
            </a:r>
            <a:r>
              <a:rPr lang="en-GB" dirty="0"/>
              <a:t>, </a:t>
            </a:r>
            <a:r>
              <a:rPr lang="en-GB" dirty="0" err="1"/>
              <a:t>oireet</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6D4018D2-26EA-4626-92F2-1F10E443FD0D}" type="slidenum">
              <a:rPr lang="en-US" smtClean="0"/>
              <a:t>25</a:t>
            </a:fld>
            <a:endParaRPr lang="en-US" dirty="0"/>
          </a:p>
        </p:txBody>
      </p:sp>
    </p:spTree>
    <p:extLst>
      <p:ext uri="{BB962C8B-B14F-4D97-AF65-F5344CB8AC3E}">
        <p14:creationId xmlns:p14="http://schemas.microsoft.com/office/powerpoint/2010/main" val="418821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D4018D2-26EA-4626-92F2-1F10E443FD0D}" type="slidenum">
              <a:rPr lang="en-US" smtClean="0"/>
              <a:t>26</a:t>
            </a:fld>
            <a:endParaRPr lang="en-US"/>
          </a:p>
        </p:txBody>
      </p:sp>
    </p:spTree>
    <p:extLst>
      <p:ext uri="{BB962C8B-B14F-4D97-AF65-F5344CB8AC3E}">
        <p14:creationId xmlns:p14="http://schemas.microsoft.com/office/powerpoint/2010/main" val="2438880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D4018D2-26EA-4626-92F2-1F10E443FD0D}" type="slidenum">
              <a:rPr lang="en-US" smtClean="0"/>
              <a:t>27</a:t>
            </a:fld>
            <a:endParaRPr lang="en-US"/>
          </a:p>
        </p:txBody>
      </p:sp>
    </p:spTree>
    <p:extLst>
      <p:ext uri="{BB962C8B-B14F-4D97-AF65-F5344CB8AC3E}">
        <p14:creationId xmlns:p14="http://schemas.microsoft.com/office/powerpoint/2010/main" val="3863417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6D4018D2-26EA-4626-92F2-1F10E443FD0D}" type="slidenum">
              <a:rPr lang="en-US" smtClean="0"/>
              <a:t>28</a:t>
            </a:fld>
            <a:endParaRPr lang="en-US"/>
          </a:p>
        </p:txBody>
      </p:sp>
    </p:spTree>
    <p:extLst>
      <p:ext uri="{BB962C8B-B14F-4D97-AF65-F5344CB8AC3E}">
        <p14:creationId xmlns:p14="http://schemas.microsoft.com/office/powerpoint/2010/main" val="40536874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t>Konservatiiviset menetelmät</a:t>
            </a:r>
          </a:p>
          <a:p>
            <a:r>
              <a:rPr lang="fi-FI" dirty="0"/>
              <a:t>Hoitopyramidin alaosassa ovat kaikkein konservatiivisimmat hoidot. Ruokavalion,</a:t>
            </a:r>
          </a:p>
          <a:p>
            <a:r>
              <a:rPr lang="fi-FI" dirty="0"/>
              <a:t>liikunnan ja elintapojen muutokset ovat yleisimpiä, mutta myös laksatiiveja</a:t>
            </a:r>
          </a:p>
          <a:p>
            <a:r>
              <a:rPr lang="fi-FI" dirty="0"/>
              <a:t>tai ummetuslääkkeitä, peräpuikkoja, biopalautehoitoa ja sormistimulointia tai</a:t>
            </a:r>
          </a:p>
          <a:p>
            <a:r>
              <a:rPr lang="fi-FI" dirty="0"/>
              <a:t>ulosteen poistamista sormin voidaan suositella. Monet yrittävät selviytyä</a:t>
            </a:r>
          </a:p>
          <a:p>
            <a:r>
              <a:rPr lang="fi-FI" dirty="0"/>
              <a:t>näiden hoitomuotojen kanssa liian pitkään saamatta tyydyttäviä tuloksia.</a:t>
            </a:r>
          </a:p>
          <a:p>
            <a:r>
              <a:rPr lang="fi-FI" b="1" dirty="0"/>
              <a:t>Suolihuuhtelu</a:t>
            </a:r>
          </a:p>
          <a:p>
            <a:r>
              <a:rPr lang="fi-FI" dirty="0"/>
              <a:t>Suolihuuhtelu on seuraava vaihte. Suolihuuhtelu on hoitomuoto, joka auttaa monia. Se on tehokas suolen</a:t>
            </a:r>
          </a:p>
          <a:p>
            <a:r>
              <a:rPr lang="fi-FI" dirty="0"/>
              <a:t>tyhjennysmenetelmä, jossa paksusuoleen johdetaan vettä rektaalikatetrilla tai kartiolla. Tämä stimuloi</a:t>
            </a:r>
          </a:p>
          <a:p>
            <a:r>
              <a:rPr lang="fi-FI" dirty="0"/>
              <a:t>kehon peristalttisia liikkeitä, jotta ulosteet lähtevät liikkeelle. Tämän hoitomuodon käyttö säästää</a:t>
            </a:r>
          </a:p>
          <a:p>
            <a:r>
              <a:rPr lang="fi-FI" dirty="0"/>
              <a:t>paljon aikaa ja vähentää turhautuneisuutta silloin, kun konservatiivisilla menetelmillä ei saavuteta toivottua tulosta.</a:t>
            </a:r>
          </a:p>
          <a:p>
            <a:r>
              <a:rPr lang="fi-FI" b="1" dirty="0"/>
              <a:t>Kirurgiset menetelmät</a:t>
            </a:r>
          </a:p>
          <a:p>
            <a:r>
              <a:rPr lang="fi-FI" dirty="0"/>
              <a:t>Ylimpänä pyramidissa on kirurgisia vaihtoehtoja, kuten antegradisen paksusuolen huuhtelun eri muodot,</a:t>
            </a:r>
          </a:p>
          <a:p>
            <a:r>
              <a:rPr lang="fi-FI" dirty="0"/>
              <a:t>sähköstimulointi tai avanne.</a:t>
            </a:r>
          </a:p>
        </p:txBody>
      </p:sp>
      <p:sp>
        <p:nvSpPr>
          <p:cNvPr id="4" name="Slide Number Placeholder 3"/>
          <p:cNvSpPr>
            <a:spLocks noGrp="1"/>
          </p:cNvSpPr>
          <p:nvPr>
            <p:ph type="sldNum" sz="quarter" idx="5"/>
          </p:nvPr>
        </p:nvSpPr>
        <p:spPr/>
        <p:txBody>
          <a:bodyPr/>
          <a:lstStyle/>
          <a:p>
            <a:fld id="{6D4018D2-26EA-4626-92F2-1F10E443FD0D}" type="slidenum">
              <a:rPr lang="en-US" smtClean="0"/>
              <a:t>29</a:t>
            </a:fld>
            <a:endParaRPr lang="en-US"/>
          </a:p>
        </p:txBody>
      </p:sp>
    </p:spTree>
    <p:extLst>
      <p:ext uri="{BB962C8B-B14F-4D97-AF65-F5344CB8AC3E}">
        <p14:creationId xmlns:p14="http://schemas.microsoft.com/office/powerpoint/2010/main" val="1236517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D4018D2-26EA-4626-92F2-1F10E443FD0D}" type="slidenum">
              <a:rPr lang="en-US" smtClean="0"/>
              <a:t>3</a:t>
            </a:fld>
            <a:endParaRPr lang="en-US"/>
          </a:p>
        </p:txBody>
      </p:sp>
    </p:spTree>
    <p:extLst>
      <p:ext uri="{BB962C8B-B14F-4D97-AF65-F5344CB8AC3E}">
        <p14:creationId xmlns:p14="http://schemas.microsoft.com/office/powerpoint/2010/main" val="24608463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D4018D2-26EA-4626-92F2-1F10E443FD0D}" type="slidenum">
              <a:rPr lang="en-US" smtClean="0"/>
              <a:t>30</a:t>
            </a:fld>
            <a:endParaRPr lang="en-US"/>
          </a:p>
        </p:txBody>
      </p:sp>
    </p:spTree>
    <p:extLst>
      <p:ext uri="{BB962C8B-B14F-4D97-AF65-F5344CB8AC3E}">
        <p14:creationId xmlns:p14="http://schemas.microsoft.com/office/powerpoint/2010/main" val="900458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85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658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4018D2-26EA-4626-92F2-1F10E443FD0D}" type="slidenum">
              <a:rPr lang="en-US" smtClean="0"/>
              <a:t>6</a:t>
            </a:fld>
            <a:endParaRPr lang="en-US" dirty="0"/>
          </a:p>
        </p:txBody>
      </p:sp>
    </p:spTree>
    <p:extLst>
      <p:ext uri="{BB962C8B-B14F-4D97-AF65-F5344CB8AC3E}">
        <p14:creationId xmlns:p14="http://schemas.microsoft.com/office/powerpoint/2010/main" val="3595938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Eturauhasen hyvänlaatuinen suurentuminen on yleistä, ja se lisääntyy miesten ikääntyessä.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Suurentuneesta eturauhasesta kärsii 90 % 80 vuotta täyttäneistä miehistä.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073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Virtsaputken tukos on yleisin suurentuneen eturauhasen ollessa kyseessä. </a:t>
            </a:r>
          </a:p>
          <a:p>
            <a:r>
              <a:rPr lang="fi-FI" dirty="0"/>
              <a:t>Kun hermo on vaurioitunut, signaalien on vaikeampi kulkea aivojen ja virtsateitä hallitsevan selkäytimen osan välillä.</a:t>
            </a:r>
          </a:p>
          <a:p>
            <a:endParaRPr lang="fi-FI" dirty="0"/>
          </a:p>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572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D4018D2-26EA-4626-92F2-1F10E443FD0D}" type="slidenum">
              <a:rPr lang="en-US" smtClean="0"/>
              <a:t>9</a:t>
            </a:fld>
            <a:endParaRPr lang="en-US"/>
          </a:p>
        </p:txBody>
      </p:sp>
    </p:spTree>
    <p:extLst>
      <p:ext uri="{BB962C8B-B14F-4D97-AF65-F5344CB8AC3E}">
        <p14:creationId xmlns:p14="http://schemas.microsoft.com/office/powerpoint/2010/main" val="3657773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a:t>
            </a:r>
            <a:r>
              <a:rPr lang="en-US" dirty="0" err="1"/>
              <a:t>styleS</a:t>
            </a:r>
            <a:endParaRPr lang="en-US" dirty="0"/>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824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78627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2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23967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8049510"/>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6936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Co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mooth Curve">
            <a:extLst>
              <a:ext uri="{FF2B5EF4-FFF2-40B4-BE49-F238E27FC236}">
                <a16:creationId xmlns:a16="http://schemas.microsoft.com/office/drawing/2014/main" id="{0F74EA8F-19F8-4911-9230-0385C8FCB8E5}"/>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Wellspect">
            <a:extLst>
              <a:ext uri="{FF2B5EF4-FFF2-40B4-BE49-F238E27FC236}">
                <a16:creationId xmlns:a16="http://schemas.microsoft.com/office/drawing/2014/main" id="{C6467ED7-B491-4B3F-96CD-AEC6100E0035}"/>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3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4540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6500996"/>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6164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sv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Wellspect">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25" r:id="rId4"/>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Wellspect">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8" name="White Frame">
            <a:extLst>
              <a:ext uri="{FF2B5EF4-FFF2-40B4-BE49-F238E27FC236}">
                <a16:creationId xmlns:a16="http://schemas.microsoft.com/office/drawing/2014/main" id="{65426893-7305-4ED1-A165-914E33223E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9" name="Lofric">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EED54FE4-2EBD-47AD-B328-3C5CC8444C7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6" name="Violet gradient">
            <a:extLst>
              <a:ext uri="{FF2B5EF4-FFF2-40B4-BE49-F238E27FC236}">
                <a16:creationId xmlns:a16="http://schemas.microsoft.com/office/drawing/2014/main" id="{A888669E-0EE7-4815-9CBE-4AA30F72769F}"/>
              </a:ext>
            </a:extLst>
          </p:cNvPr>
          <p:cNvSpPr/>
          <p:nvPr userDrawn="1"/>
        </p:nvSpPr>
        <p:spPr>
          <a:xfrm>
            <a:off x="134112" y="565948"/>
            <a:ext cx="11972544" cy="6164035"/>
          </a:xfrm>
          <a:prstGeom prst="snipRoundRect">
            <a:avLst>
              <a:gd name="adj1" fmla="val 0"/>
              <a:gd name="adj2" fmla="val 0"/>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LoFric Elle">
            <a:extLst>
              <a:ext uri="{FF2B5EF4-FFF2-40B4-BE49-F238E27FC236}">
                <a16:creationId xmlns:a16="http://schemas.microsoft.com/office/drawing/2014/main" id="{15A31792-893F-474B-8DE6-261F4ABE26C8}"/>
              </a:ext>
            </a:extLst>
          </p:cNvPr>
          <p:cNvGrpSpPr>
            <a:grpSpLocks noChangeAspect="1"/>
          </p:cNvGrpSpPr>
          <p:nvPr userDrawn="1"/>
        </p:nvGrpSpPr>
        <p:grpSpPr bwMode="auto">
          <a:xfrm>
            <a:off x="9975811" y="6146006"/>
            <a:ext cx="1890753" cy="336424"/>
            <a:chOff x="3477" y="2095"/>
            <a:chExt cx="725" cy="129"/>
          </a:xfrm>
        </p:grpSpPr>
        <p:sp>
          <p:nvSpPr>
            <p:cNvPr id="23" name="AutoShape 3">
              <a:extLst>
                <a:ext uri="{FF2B5EF4-FFF2-40B4-BE49-F238E27FC236}">
                  <a16:creationId xmlns:a16="http://schemas.microsoft.com/office/drawing/2014/main" id="{E0276B6C-DA72-4483-BE14-E9320E9EA692}"/>
                </a:ext>
              </a:extLst>
            </p:cNvPr>
            <p:cNvSpPr>
              <a:spLocks noChangeAspect="1" noChangeArrowheads="1" noTextEdit="1"/>
            </p:cNvSpPr>
            <p:nvPr userDrawn="1"/>
          </p:nvSpPr>
          <p:spPr bwMode="auto">
            <a:xfrm>
              <a:off x="3479" y="2096"/>
              <a:ext cx="722" cy="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5">
              <a:extLst>
                <a:ext uri="{FF2B5EF4-FFF2-40B4-BE49-F238E27FC236}">
                  <a16:creationId xmlns:a16="http://schemas.microsoft.com/office/drawing/2014/main" id="{B41C9196-829D-4E4F-88C9-1A1EED072974}"/>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CCE3BA81-8F5B-4AEF-9040-16D5853FDC7C}"/>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FF0D9846-175D-4A4D-85A9-8F7993176E1A}"/>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45F5983D-24CD-4A9E-B47D-89B55E62575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E17AB772-0331-434A-ADE5-0AF65FA1DF6B}"/>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8328FA0F-1ACA-4DEA-9DF9-EAF52B7D07F6}"/>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3436225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7843285F-0DD3-4191-B086-35A68CA43A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BA472455-EDD4-4D89-A8BA-B172FD7D9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88082D1-0FE1-41F9-A472-79CDABEB8F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 name="White Frame">
            <a:extLst>
              <a:ext uri="{FF2B5EF4-FFF2-40B4-BE49-F238E27FC236}">
                <a16:creationId xmlns:a16="http://schemas.microsoft.com/office/drawing/2014/main" id="{DB162BB3-7193-4D28-9E28-412CA9AA57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15">
            <a:extLst>
              <a:ext uri="{FF2B5EF4-FFF2-40B4-BE49-F238E27FC236}">
                <a16:creationId xmlns:a16="http://schemas.microsoft.com/office/drawing/2014/main" id="{F3BD6E87-CA0C-438D-96A7-6C57D98FBB29}"/>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752" r:id="rId1"/>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7" name="White Frame">
            <a:extLst>
              <a:ext uri="{FF2B5EF4-FFF2-40B4-BE49-F238E27FC236}">
                <a16:creationId xmlns:a16="http://schemas.microsoft.com/office/drawing/2014/main" id="{139FB7F4-FAF5-4AF5-B254-78188C9E1C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LoFric Logo">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reeform 5">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754" r:id="rId1"/>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F5F9CE52-EEAB-4B45-A389-D9FCA73543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 name="Group 4">
            <a:extLst>
              <a:ext uri="{FF2B5EF4-FFF2-40B4-BE49-F238E27FC236}">
                <a16:creationId xmlns:a16="http://schemas.microsoft.com/office/drawing/2014/main" id="{FE9882A9-B06A-4F63-BB9D-527537944B49}"/>
              </a:ext>
            </a:extLst>
          </p:cNvPr>
          <p:cNvGrpSpPr>
            <a:grpSpLocks noChangeAspect="1"/>
          </p:cNvGrpSpPr>
          <p:nvPr userDrawn="1"/>
        </p:nvGrpSpPr>
        <p:grpSpPr bwMode="auto">
          <a:xfrm>
            <a:off x="9975811" y="6146006"/>
            <a:ext cx="1890753" cy="336424"/>
            <a:chOff x="3477" y="2095"/>
            <a:chExt cx="725" cy="129"/>
          </a:xfrm>
        </p:grpSpPr>
        <p:sp>
          <p:nvSpPr>
            <p:cNvPr id="7" name="AutoShape 3">
              <a:extLst>
                <a:ext uri="{FF2B5EF4-FFF2-40B4-BE49-F238E27FC236}">
                  <a16:creationId xmlns:a16="http://schemas.microsoft.com/office/drawing/2014/main" id="{38DA5D97-5891-4D80-972E-38C7F4B21FD1}"/>
                </a:ext>
              </a:extLst>
            </p:cNvPr>
            <p:cNvSpPr>
              <a:spLocks noChangeAspect="1" noChangeArrowheads="1" noTextEdit="1"/>
            </p:cNvSpPr>
            <p:nvPr userDrawn="1"/>
          </p:nvSpPr>
          <p:spPr bwMode="auto">
            <a:xfrm>
              <a:off x="3479" y="2096"/>
              <a:ext cx="7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0AEE7640-E1CB-4DB7-95A2-A8B106364755}"/>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B29E576-21F9-4975-B766-5C9F335ADF9F}"/>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8625D53-A40F-4BB4-882E-4FC30E85D027}"/>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DA55325-8ADD-44EB-BA52-B6504290417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366A8A00-74C8-4193-9B34-F00A4E8F0A6A}"/>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3393B43B-557A-4175-8E45-0BD264623F00}"/>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rgbClr val="6E1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99870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11D8F2E-FB75-4F86-AC54-1A1EAC1A89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5" name="Wellspect">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46191C26-5E43-4F64-9BF7-2B0FCCA45F8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7E54FDF-DDC3-42D5-9EAB-08EC050948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descr="Graphical user interface, application&#10;&#10;Description automatically generated">
            <a:extLst>
              <a:ext uri="{FF2B5EF4-FFF2-40B4-BE49-F238E27FC236}">
                <a16:creationId xmlns:a16="http://schemas.microsoft.com/office/drawing/2014/main" id="{4D327844-8B83-403F-AD61-96445B423F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47940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5F261A37-4DD3-4202-86DD-7FD9C22AF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611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FABF6C6D-D3F2-4E0B-A01D-23BD86834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8185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43635194-1956-4EC6-B6D1-C9CEFFAFC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697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D10FD339-CC30-418C-99A4-839C52818A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2387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927EF047-FEC8-4D6A-A4EB-5FC9B7D04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7608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EC20848C-FB69-46E5-A9ED-4391B3D09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367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2025BAFD-EA5D-4848-8DCA-5281DE300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206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DFBA226E-6765-4F81-9711-5ABA12E042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6532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4CB56243-5E1C-43FE-B69C-B98F1DE7EF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17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398F15B0-DAA7-4354-80BE-DE643C397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467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287DC03-DC77-46DA-A937-D08EED3EC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66741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01286BE6-8402-4C26-8829-0D1CB864DD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075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blue screen with white text&#10;&#10;Description automatically generated with low confidence">
            <a:extLst>
              <a:ext uri="{FF2B5EF4-FFF2-40B4-BE49-F238E27FC236}">
                <a16:creationId xmlns:a16="http://schemas.microsoft.com/office/drawing/2014/main" id="{A0AC2D6F-0F4E-4B2D-8D6A-31D01FA61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6886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1E49FB7A-1027-4C40-AE7E-955E5C5FBA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56374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with medium confidence">
            <a:extLst>
              <a:ext uri="{FF2B5EF4-FFF2-40B4-BE49-F238E27FC236}">
                <a16:creationId xmlns:a16="http://schemas.microsoft.com/office/drawing/2014/main" id="{221502E1-036B-4914-B8D8-980752042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126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blue screen with white text&#10;&#10;Description automatically generated with medium confidence">
            <a:extLst>
              <a:ext uri="{FF2B5EF4-FFF2-40B4-BE49-F238E27FC236}">
                <a16:creationId xmlns:a16="http://schemas.microsoft.com/office/drawing/2014/main" id="{8A4B3E78-0D1C-4F8D-9652-328541366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5345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7E567A94-1433-48D3-AEB5-57B7CD53F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4870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AE740887-14F0-4887-95A1-1DCB0B990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1841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765BAE5C-6E05-4662-AD43-C185D68AE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0852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F1B52A33-19EE-4224-AED1-5E99359F3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0277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10;&#10;Description automatically generated with medium confidence">
            <a:extLst>
              <a:ext uri="{FF2B5EF4-FFF2-40B4-BE49-F238E27FC236}">
                <a16:creationId xmlns:a16="http://schemas.microsoft.com/office/drawing/2014/main" id="{EC5AA437-175F-4823-B5E0-89ECA5A8A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47978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Graphical user interface, application&#10;&#10;Description automatically generated">
            <a:extLst>
              <a:ext uri="{FF2B5EF4-FFF2-40B4-BE49-F238E27FC236}">
                <a16:creationId xmlns:a16="http://schemas.microsoft.com/office/drawing/2014/main" id="{D28BFB42-93D5-4C81-A494-73B862C19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4747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70AA33A7-65B9-42E5-B9FE-CBAFBE71E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053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5F10F41A-2F75-441A-9AC4-BB88EEAA8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657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219BB91D-3F86-4C30-8631-6090323FC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1605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people looking at each other&#10;&#10;Description automatically generated with medium confidence">
            <a:extLst>
              <a:ext uri="{FF2B5EF4-FFF2-40B4-BE49-F238E27FC236}">
                <a16:creationId xmlns:a16="http://schemas.microsoft.com/office/drawing/2014/main" id="{AA91451C-E80A-4480-8DE2-C2ABCF288A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04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E2644A75-41DA-4036-A5C6-068A4FC9EB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0314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06E65D37-F50B-4C94-8F96-123A0ED15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582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blue screen with white text&#10;&#10;Description automatically generated with low confidence">
            <a:extLst>
              <a:ext uri="{FF2B5EF4-FFF2-40B4-BE49-F238E27FC236}">
                <a16:creationId xmlns:a16="http://schemas.microsoft.com/office/drawing/2014/main" id="{EB9A9E67-7D0A-4FD0-8631-6E58526B20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49535521"/>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360B9C5-7779-41D4-9CF7-439716B8ED6C}"/>
    </a:ext>
  </a:extLst>
</a:theme>
</file>

<file path=ppt/theme/theme10.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E6EE4B5-42A5-4230-9B48-EEC4720B92A4}"/>
    </a:ext>
  </a:extLst>
</a:theme>
</file>

<file path=ppt/theme/theme11.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09598100-DD21-42FD-869B-ACB700C174D9}"/>
    </a:ext>
  </a:extLst>
</a:theme>
</file>

<file path=ppt/theme/theme12.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A37DE36-79A3-4382-A171-F93309A28D48}"/>
    </a:ext>
  </a:extLst>
</a:theme>
</file>

<file path=ppt/theme/theme13.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D8FCE14-26C9-4521-9DE2-E7030DE93EC9}"/>
    </a:ext>
  </a:extLst>
</a:theme>
</file>

<file path=ppt/theme/theme14.xml><?xml version="1.0" encoding="utf-8"?>
<a:theme xmlns:a="http://schemas.openxmlformats.org/drawingml/2006/main" name="LoFric Ell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86A68C0-6BD1-4E4C-B8CD-16F129E62062}"/>
    </a:ext>
  </a:extLst>
</a:theme>
</file>

<file path=ppt/theme/theme15.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DF47D453-6FDD-45C9-A757-430DA7210740}"/>
    </a:ext>
  </a:extLst>
</a:theme>
</file>

<file path=ppt/theme/theme16.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C1CC7E9-32E9-4245-8DA7-0EDCAA3ADF48}"/>
    </a:ext>
  </a:extLst>
</a:theme>
</file>

<file path=ppt/theme/theme17.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BA524829-B030-4F9D-B513-2F1BB3BCCF86}"/>
    </a:ext>
  </a:extLst>
</a:theme>
</file>

<file path=ppt/theme/theme18.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D303B7B-A977-492F-A0A2-EB7AAE5E0D15}"/>
    </a:ext>
  </a:extLst>
</a:theme>
</file>

<file path=ppt/theme/theme19.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owerPoint Template 2017-01-08 [Read-Only]" id="{C1D8A63B-43DA-4F9F-9701-9E5A81892963}" vid="{644B4C9F-6D03-4129-BA46-E51C201C7DB3}"/>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0CD02BF-06A0-4928-941C-B77A25B4AE44}"/>
    </a:ext>
  </a:extLst>
</a:theme>
</file>

<file path=ppt/theme/theme20.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 March 19  -  Read-Only" id="{AC4A203D-7DBC-479E-B0C4-FBC18AD31474}" vid="{0437F215-D43E-4F42-92CC-82BFA2C802AF}"/>
    </a:ext>
  </a:extLst>
</a:theme>
</file>

<file path=ppt/theme/theme2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AA83BA11-BCE5-49CF-8A8E-F144099DF292}"/>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45EB00B-22F1-4C53-9060-D0B4433D6861}"/>
    </a:ext>
  </a:extLst>
</a:theme>
</file>

<file path=ppt/theme/theme5.xml><?xml version="1.0" encoding="utf-8"?>
<a:theme xmlns:a="http://schemas.openxmlformats.org/drawingml/2006/main" name="LoFric Ell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FB2E42AE-FF37-46F8-9ECF-6D733689B632}"/>
    </a:ext>
  </a:extLst>
</a:theme>
</file>

<file path=ppt/theme/theme6.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9702141-6606-4B02-87DF-047C5A665048}"/>
    </a:ext>
  </a:extLst>
</a:theme>
</file>

<file path=ppt/theme/theme7.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8.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98157752-8287-411D-8DAB-2E1795C0EA10}"/>
    </a:ext>
  </a:extLst>
</a:theme>
</file>

<file path=ppt/theme/theme9.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C63246D-72D6-41B4-B239-BA2C8ACE2EDD}"/>
    </a:ext>
  </a:extLst>
</a:theme>
</file>

<file path=docProps/app.xml><?xml version="1.0" encoding="utf-8"?>
<Properties xmlns="http://schemas.openxmlformats.org/officeDocument/2006/extended-properties" xmlns:vt="http://schemas.openxmlformats.org/officeDocument/2006/docPropsVTypes">
  <Template>00000-ALL-2004 Wellspect PowerPoint template</Template>
  <TotalTime>0</TotalTime>
  <Words>486</Words>
  <Application>Microsoft Office PowerPoint</Application>
  <PresentationFormat>Widescreen</PresentationFormat>
  <Paragraphs>72</Paragraphs>
  <Slides>30</Slides>
  <Notes>30</Notes>
  <HiddenSlides>0</HiddenSlides>
  <MMClips>0</MMClips>
  <ScaleCrop>false</ScaleCrop>
  <HeadingPairs>
    <vt:vector size="6" baseType="variant">
      <vt:variant>
        <vt:lpstr>Fonts Used</vt:lpstr>
      </vt:variant>
      <vt:variant>
        <vt:i4>3</vt:i4>
      </vt:variant>
      <vt:variant>
        <vt:lpstr>Theme</vt:lpstr>
      </vt:variant>
      <vt:variant>
        <vt:i4>20</vt:i4>
      </vt:variant>
      <vt:variant>
        <vt:lpstr>Slide Titles</vt:lpstr>
      </vt:variant>
      <vt:variant>
        <vt:i4>30</vt:i4>
      </vt:variant>
    </vt:vector>
  </HeadingPairs>
  <TitlesOfParts>
    <vt:vector size="53" baseType="lpstr">
      <vt:lpstr>Arial</vt:lpstr>
      <vt:lpstr>Calibri</vt:lpstr>
      <vt:lpstr>Calibri Light</vt:lpstr>
      <vt:lpstr>Corporate</vt:lpstr>
      <vt:lpstr>LoFric</vt:lpstr>
      <vt:lpstr>LoFric Origo</vt:lpstr>
      <vt:lpstr>LoFric Sense</vt:lpstr>
      <vt:lpstr>LoFric Elle</vt:lpstr>
      <vt:lpstr>LoFric Hydro-Kit</vt:lpstr>
      <vt:lpstr>Navina</vt:lpstr>
      <vt:lpstr>Navina Smart</vt:lpstr>
      <vt:lpstr>Navina Classic</vt:lpstr>
      <vt:lpstr>Corporate - neg</vt:lpstr>
      <vt:lpstr>LoFric - neg</vt:lpstr>
      <vt:lpstr>LoFric Origo - neg</vt:lpstr>
      <vt:lpstr>LoFric Sense - neg</vt:lpstr>
      <vt:lpstr>LoFric Elle - neg</vt:lpstr>
      <vt:lpstr>LoFric Hydro-Kit - neg</vt:lpstr>
      <vt:lpstr>Navina - neg</vt:lpstr>
      <vt:lpstr>Navina Smart - neg</vt:lpstr>
      <vt:lpstr>Navina Classic - neg</vt:lpstr>
      <vt:lpstr>Corporate</vt:lpstr>
      <vt:lpstr>Corporate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2022-03-21T06:38:48Z</dcterms:created>
  <dcterms:modified xsi:type="dcterms:W3CDTF">2022-03-23T06:25:26Z</dcterms:modified>
</cp:coreProperties>
</file>