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8.xml" ContentType="application/vnd.openxmlformats-officedocument.theme+xml"/>
  <Override PartName="/ppt/slideLayouts/slideLayout5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50" r:id="rId22"/>
  </p:sldMasterIdLst>
  <p:notesMasterIdLst>
    <p:notesMasterId r:id="rId40"/>
  </p:notesMasterIdLst>
  <p:handoutMasterIdLst>
    <p:handoutMasterId r:id="rId41"/>
  </p:handoutMasterIdLst>
  <p:sldIdLst>
    <p:sldId id="262" r:id="rId23"/>
    <p:sldId id="263" r:id="rId24"/>
    <p:sldId id="264" r:id="rId25"/>
    <p:sldId id="265" r:id="rId26"/>
    <p:sldId id="266" r:id="rId27"/>
    <p:sldId id="267" r:id="rId28"/>
    <p:sldId id="268" r:id="rId29"/>
    <p:sldId id="278" r:id="rId30"/>
    <p:sldId id="279" r:id="rId31"/>
    <p:sldId id="271" r:id="rId32"/>
    <p:sldId id="272" r:id="rId33"/>
    <p:sldId id="273" r:id="rId34"/>
    <p:sldId id="274" r:id="rId35"/>
    <p:sldId id="275" r:id="rId36"/>
    <p:sldId id="276" r:id="rId37"/>
    <p:sldId id="277" r:id="rId38"/>
    <p:sldId id="2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9975" autoAdjust="0"/>
  </p:normalViewPr>
  <p:slideViewPr>
    <p:cSldViewPr snapToGrid="0">
      <p:cViewPr varScale="1">
        <p:scale>
          <a:sx n="72" d="100"/>
          <a:sy n="72" d="100"/>
        </p:scale>
        <p:origin x="82" y="283"/>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3" d="100"/>
          <a:sy n="63" d="100"/>
        </p:scale>
        <p:origin x="3134"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3/22/2022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3/22/2022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a:t>
            </a:fld>
            <a:endParaRPr lang="en-US"/>
          </a:p>
        </p:txBody>
      </p:sp>
    </p:spTree>
    <p:extLst>
      <p:ext uri="{BB962C8B-B14F-4D97-AF65-F5344CB8AC3E}">
        <p14:creationId xmlns:p14="http://schemas.microsoft.com/office/powerpoint/2010/main" val="2554733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6014531"/>
          </a:xfrm>
        </p:spPr>
        <p:txBody>
          <a:bodyPr/>
          <a:lstStyle/>
          <a:p>
            <a:pPr eaLnBrk="1" hangingPunct="1"/>
            <a:r>
              <a:rPr lang="fi-FI" b="0" dirty="0"/>
              <a:t>Virtsanjohtimet.</a:t>
            </a:r>
          </a:p>
          <a:p>
            <a:pPr eaLnBrk="1" hangingPunct="1"/>
            <a:endParaRPr lang="fi-FI" b="0" dirty="0"/>
          </a:p>
          <a:p>
            <a:pPr eaLnBrk="1" hangingPunct="1"/>
            <a:r>
              <a:rPr lang="fi-FI" b="0" dirty="0"/>
              <a:t>Normaalioloissa elimistö tuottaa noin 1,5 litraa virtsaa päivässä. Virtsanjohtimet kuljettavat virtsan munuaistasolta virtsarakkoon voimakkailla peristalttisilla aaltoliikenteillä.</a:t>
            </a:r>
          </a:p>
          <a:p>
            <a:pPr eaLnBrk="1" hangingPunct="1"/>
            <a:endParaRPr lang="fi-FI" b="0" dirty="0"/>
          </a:p>
          <a:p>
            <a:pPr eaLnBrk="1" hangingPunct="1"/>
            <a:r>
              <a:rPr lang="fi-FI" b="0" dirty="0"/>
              <a:t>Koska virtsaputki menee vinosti virtsarakon seinämän läpi, virtsan takaisinvirtaaminen munuaisia kohti estyy. Virtsarakon ja virtsaputken välinen siirtymä </a:t>
            </a:r>
            <a:br>
              <a:rPr lang="fi-FI" b="0" dirty="0"/>
            </a:br>
            <a:r>
              <a:rPr lang="fi-FI" b="0" dirty="0"/>
              <a:t>toimii venttiilinä ja estää virtsaa työntymästä takaisin munuaisia ​​kohti.</a:t>
            </a:r>
          </a:p>
          <a:p>
            <a:pPr eaLnBrk="1" hangingPunct="1"/>
            <a:endParaRPr lang="fi-FI" b="0" dirty="0"/>
          </a:p>
          <a:p>
            <a:pPr eaLnBrk="1" hangingPunct="1"/>
            <a:r>
              <a:rPr lang="fi-FI" b="0" dirty="0"/>
              <a:t>Mahdolliset munuaiskivet, jotka estävät tai pysäyttävät virtauksen virtsaputkessa, aiheuttavat myös voimakasta, kramppimaista kipua.</a:t>
            </a:r>
          </a:p>
          <a:p>
            <a:pPr eaLnBrk="1" hangingPunct="1"/>
            <a:endParaRPr lang="fi-FI" b="0" dirty="0"/>
          </a:p>
          <a:p>
            <a:pPr eaLnBrk="1" hangingPunct="1"/>
            <a:r>
              <a:rPr lang="fi-FI" b="0" dirty="0"/>
              <a:t>Virtsarakko</a:t>
            </a:r>
          </a:p>
          <a:p>
            <a:pPr eaLnBrk="1" hangingPunct="1"/>
            <a:endParaRPr lang="fi-FI" b="0" dirty="0"/>
          </a:p>
          <a:p>
            <a:pPr eaLnBrk="1" hangingPunct="1"/>
            <a:r>
              <a:rPr lang="fi-FI" b="0" dirty="0"/>
              <a:t>Kuva ja kuvateksti: alemmat virtsatiet käsittävät virtsarakon (detrusor-lihaksen), virtsaputken ja sulkijalihaksen.</a:t>
            </a:r>
          </a:p>
          <a:p>
            <a:pPr eaLnBrk="1" hangingPunct="1"/>
            <a:endParaRPr lang="fi-FI" b="0" dirty="0"/>
          </a:p>
          <a:p>
            <a:pPr eaLnBrk="1" hangingPunct="1"/>
            <a:r>
              <a:rPr lang="fi-FI" b="0" dirty="0"/>
              <a:t>Virtsarakon tehtävänä on varastoida ja tyhjentää virtsa. Virtsarakon sisällä on limakalvo (eli epiteeli), joka uusiutuu jatkuvasti. Epiteelin päätehtävä on suojata kehoa virtsaa vastaan. Epiteeliä tukevat muun muassa vasta-aineet, jotka suojaavat kehoa infektioilta.</a:t>
            </a:r>
          </a:p>
          <a:p>
            <a:pPr eaLnBrk="1" hangingPunct="1"/>
            <a:endParaRPr lang="fi-FI" b="0" dirty="0"/>
          </a:p>
          <a:p>
            <a:pPr eaLnBrk="1" hangingPunct="1"/>
            <a:r>
              <a:rPr lang="fi-FI" b="0" dirty="0"/>
              <a:t>Virtsarakon seinämät koostuvat useista sileän lihaksen lihaskerroksista. Lihaskerrosten välillä on suuria määriä risteäviä kuituja. Tämä tekee detrusorista huomattavan venymiskykyisen ilman, että seinämien jännitys kasvaa liikaa. Tuloksena on, että täyttöpaine (virtsan paine rakossa) voi olla alhainen.</a:t>
            </a:r>
          </a:p>
          <a:p>
            <a:pPr eaLnBrk="1" hangingPunct="1"/>
            <a:endParaRPr lang="fi-FI" b="0" dirty="0"/>
          </a:p>
          <a:p>
            <a:pPr eaLnBrk="1" hangingPunct="1"/>
            <a:r>
              <a:rPr lang="fi-FI" b="0" dirty="0"/>
              <a:t>Sileän lihaksen kaulus kulkee miesten virtsaputken taka- ja keskiosaa sekä naisen koko virtsaputkea pitkin. Keskiosa. Sulkijalihas sulkee virtsaputken varastointivaiheen aikana ja avautuu, kun se vastaanottaa signaalin aivoista.</a:t>
            </a:r>
          </a:p>
          <a:p>
            <a:pPr eaLnBrk="1" hangingPunct="1"/>
            <a:endParaRPr lang="fi-FI" b="0" dirty="0"/>
          </a:p>
          <a:p>
            <a:pPr eaLnBrk="1" hangingPunct="1"/>
            <a:r>
              <a:rPr lang="fi-FI" b="0" dirty="0"/>
              <a:t>Virtsarakon seinämässä on reseptoreita, jotka havaitsevat virtsarakon paineen ja sen venytyksen. Virtsarakon paine ei nouse varastointivaiheen aikana.</a:t>
            </a:r>
            <a:endParaRPr lang="en-GB" b="0" dirty="0"/>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10</a:t>
            </a:fld>
            <a:endParaRPr lang="en-US"/>
          </a:p>
        </p:txBody>
      </p:sp>
    </p:spTree>
    <p:extLst>
      <p:ext uri="{BB962C8B-B14F-4D97-AF65-F5344CB8AC3E}">
        <p14:creationId xmlns:p14="http://schemas.microsoft.com/office/powerpoint/2010/main" val="402463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Calibri" panose="020F0502020204030204" pitchFamily="34" charset="0"/>
                <a:cs typeface="Calibri" panose="020F0502020204030204" pitchFamily="34" charset="0"/>
              </a:rPr>
              <a:t>Virtsaputki</a:t>
            </a:r>
          </a:p>
          <a:p>
            <a:endParaRPr lang="fi-FI" sz="1200" kern="1200" dirty="0">
              <a:solidFill>
                <a:schemeClr val="tx1"/>
              </a:solidFill>
              <a:effectLst/>
              <a:latin typeface="Calibri" panose="020F0502020204030204" pitchFamily="34" charset="0"/>
              <a:cs typeface="Calibri" panose="020F0502020204030204" pitchFamily="34" charset="0"/>
            </a:endParaRPr>
          </a:p>
          <a:p>
            <a:r>
              <a:rPr lang="fi-FI" sz="1200" kern="1200" dirty="0">
                <a:solidFill>
                  <a:schemeClr val="tx1"/>
                </a:solidFill>
                <a:effectLst/>
                <a:latin typeface="Calibri" panose="020F0502020204030204" pitchFamily="34" charset="0"/>
                <a:cs typeface="Calibri" panose="020F0502020204030204" pitchFamily="34" charset="0"/>
              </a:rPr>
              <a:t>Naisen virtsaputki on noin 3-5 cm pitkä, kun taas miehen noin 15-20 cm. </a:t>
            </a:r>
            <a:br>
              <a:rPr lang="fi-FI" sz="1200" kern="1200" dirty="0">
                <a:solidFill>
                  <a:schemeClr val="tx1"/>
                </a:solidFill>
                <a:effectLst/>
                <a:latin typeface="Calibri" panose="020F0502020204030204" pitchFamily="34" charset="0"/>
                <a:cs typeface="Calibri" panose="020F0502020204030204" pitchFamily="34" charset="0"/>
              </a:rPr>
            </a:br>
            <a:r>
              <a:rPr lang="fi-FI" sz="1200" kern="1200" dirty="0">
                <a:solidFill>
                  <a:schemeClr val="tx1"/>
                </a:solidFill>
                <a:effectLst/>
                <a:latin typeface="Calibri" panose="020F0502020204030204" pitchFamily="34" charset="0"/>
                <a:cs typeface="Calibri" panose="020F0502020204030204" pitchFamily="34" charset="0"/>
              </a:rPr>
              <a:t>Virtsaputken sulkijalihaksella on kaksi tehtävää: </a:t>
            </a:r>
          </a:p>
          <a:p>
            <a:pPr marL="228600" indent="-228600">
              <a:buAutoNum type="arabicParenR"/>
            </a:pPr>
            <a:r>
              <a:rPr lang="fi-FI" sz="1200" kern="1200" dirty="0">
                <a:solidFill>
                  <a:schemeClr val="tx1"/>
                </a:solidFill>
                <a:effectLst/>
                <a:latin typeface="Calibri" panose="020F0502020204030204" pitchFamily="34" charset="0"/>
                <a:cs typeface="Calibri" panose="020F0502020204030204" pitchFamily="34" charset="0"/>
              </a:rPr>
              <a:t>säilyttää virtsa virtsarakossa varastointivaiheen aikana ja </a:t>
            </a:r>
          </a:p>
          <a:p>
            <a:pPr marL="228600" indent="-228600">
              <a:buAutoNum type="arabicParenR"/>
            </a:pPr>
            <a:r>
              <a:rPr lang="fi-FI" sz="1200" kern="1200" dirty="0">
                <a:solidFill>
                  <a:schemeClr val="tx1"/>
                </a:solidFill>
                <a:effectLst/>
                <a:latin typeface="Calibri" panose="020F0502020204030204" pitchFamily="34" charset="0"/>
                <a:cs typeface="Calibri" panose="020F0502020204030204" pitchFamily="34" charset="0"/>
              </a:rPr>
              <a:t>avautua, kun rakko tyhjennetään. </a:t>
            </a:r>
            <a:br>
              <a:rPr lang="fi-FI" sz="1200" kern="1200" dirty="0">
                <a:solidFill>
                  <a:schemeClr val="tx1"/>
                </a:solidFill>
                <a:effectLst/>
                <a:latin typeface="Calibri" panose="020F0502020204030204" pitchFamily="34" charset="0"/>
                <a:cs typeface="Calibri" panose="020F0502020204030204" pitchFamily="34" charset="0"/>
              </a:rPr>
            </a:br>
            <a:endParaRPr lang="fi-FI" sz="1200" kern="1200" dirty="0">
              <a:solidFill>
                <a:schemeClr val="tx1"/>
              </a:solidFill>
              <a:effectLst/>
              <a:latin typeface="Calibri" panose="020F0502020204030204" pitchFamily="34" charset="0"/>
              <a:cs typeface="Calibri" panose="020F0502020204030204" pitchFamily="34" charset="0"/>
            </a:endParaRPr>
          </a:p>
          <a:p>
            <a:pPr marL="0" indent="0">
              <a:buNone/>
            </a:pPr>
            <a:r>
              <a:rPr lang="fi-FI" sz="1200" kern="1200" dirty="0">
                <a:solidFill>
                  <a:schemeClr val="tx1"/>
                </a:solidFill>
                <a:effectLst/>
                <a:latin typeface="Calibri" panose="020F0502020204030204" pitchFamily="34" charset="0"/>
                <a:cs typeface="Calibri" panose="020F0502020204030204" pitchFamily="34" charset="0"/>
              </a:rPr>
              <a:t>Molemmat toiminnot vaativat vuorovaikutusta virtsarakon ja virtsaputken välillä.</a:t>
            </a:r>
          </a:p>
          <a:p>
            <a:endParaRPr lang="fi-FI" sz="1200" kern="1200" dirty="0">
              <a:solidFill>
                <a:schemeClr val="tx1"/>
              </a:solidFill>
              <a:effectLst/>
              <a:latin typeface="Calibri" panose="020F0502020204030204" pitchFamily="34" charset="0"/>
              <a:cs typeface="Calibri" panose="020F0502020204030204" pitchFamily="34" charset="0"/>
            </a:endParaRPr>
          </a:p>
          <a:p>
            <a:r>
              <a:rPr lang="fi-FI" sz="1200" kern="1200" dirty="0">
                <a:solidFill>
                  <a:schemeClr val="tx1"/>
                </a:solidFill>
                <a:effectLst/>
                <a:latin typeface="Calibri" panose="020F0502020204030204" pitchFamily="34" charset="0"/>
                <a:cs typeface="Calibri" panose="020F0502020204030204" pitchFamily="34" charset="0"/>
              </a:rPr>
              <a:t>Virtsaputkessa paine on korkeampi kuin virtsarakossa, mikä auttaa pitämään virtsarakon hallinnassa.</a:t>
            </a:r>
            <a:endParaRPr lang="en-GB" sz="1200" kern="1200" dirty="0">
              <a:solidFill>
                <a:schemeClr val="tx1"/>
              </a:solidFill>
              <a:effectLst/>
              <a:latin typeface="Calibri" panose="020F0502020204030204" pitchFamily="34" charset="0"/>
              <a:cs typeface="Calibri" panose="020F0502020204030204" pitchFamily="34" charset="0"/>
            </a:endParaRPr>
          </a:p>
          <a:p>
            <a:endParaRPr lang="en-GB" sz="1200" kern="1200" dirty="0">
              <a:solidFill>
                <a:schemeClr val="tx1"/>
              </a:solidFill>
              <a:effectLst/>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11</a:t>
            </a:fld>
            <a:endParaRPr lang="en-US"/>
          </a:p>
        </p:txBody>
      </p:sp>
    </p:spTree>
    <p:extLst>
      <p:ext uri="{BB962C8B-B14F-4D97-AF65-F5344CB8AC3E}">
        <p14:creationId xmlns:p14="http://schemas.microsoft.com/office/powerpoint/2010/main" val="615619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12</a:t>
            </a:fld>
            <a:endParaRPr lang="en-US"/>
          </a:p>
        </p:txBody>
      </p:sp>
    </p:spTree>
    <p:extLst>
      <p:ext uri="{BB962C8B-B14F-4D97-AF65-F5344CB8AC3E}">
        <p14:creationId xmlns:p14="http://schemas.microsoft.com/office/powerpoint/2010/main" val="376309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59144"/>
          </a:xfrm>
        </p:spPr>
        <p:txBody>
          <a:bodyPr/>
          <a:lstStyle/>
          <a:p>
            <a:pPr marL="0" indent="0" eaLnBrk="1" hangingPunct="1">
              <a:buFont typeface="Arial" panose="020B0604020202020204" pitchFamily="34" charset="0"/>
              <a:buNone/>
            </a:pPr>
            <a:r>
              <a:rPr lang="fi-FI" sz="1200" b="0" dirty="0">
                <a:latin typeface="Calibri" panose="020F0502020204030204" pitchFamily="34" charset="0"/>
              </a:rPr>
              <a:t>Kuinka hermostomme hallitsee virtsarakon toimintaa?</a:t>
            </a:r>
          </a:p>
          <a:p>
            <a:pPr marL="0" indent="0" eaLnBrk="1" hangingPunct="1">
              <a:buFont typeface="Arial" panose="020B0604020202020204" pitchFamily="34" charset="0"/>
              <a:buNone/>
            </a:pPr>
            <a:endParaRPr lang="fi-FI" sz="1200" b="0" dirty="0">
              <a:latin typeface="Calibri" panose="020F0502020204030204" pitchFamily="34" charset="0"/>
            </a:endParaRPr>
          </a:p>
          <a:p>
            <a:pPr marL="0" indent="0" eaLnBrk="1" hangingPunct="1">
              <a:buFont typeface="Arial" panose="020B0604020202020204" pitchFamily="34" charset="0"/>
              <a:buNone/>
            </a:pPr>
            <a:r>
              <a:rPr lang="fi-FI" sz="1200" b="0" dirty="0">
                <a:latin typeface="Calibri" panose="020F0502020204030204" pitchFamily="34" charset="0"/>
              </a:rPr>
              <a:t>Jotta virtsatiejärjestelmä voisi tehdä tehtävänsä, lihasten ja hermojen on toimittava yhdessä pitääkseen virtsan virtsarakossa ja vapauttaakseen sen oikeaan aikaan.</a:t>
            </a:r>
          </a:p>
          <a:p>
            <a:pPr marL="0" indent="0" eaLnBrk="1" hangingPunct="1">
              <a:buFont typeface="Arial" panose="020B0604020202020204" pitchFamily="34" charset="0"/>
              <a:buNone/>
            </a:pPr>
            <a:endParaRPr lang="fi-FI" sz="1200" b="0" dirty="0">
              <a:latin typeface="Calibri" panose="020F0502020204030204" pitchFamily="34" charset="0"/>
            </a:endParaRPr>
          </a:p>
          <a:p>
            <a:pPr marL="0" indent="0" eaLnBrk="1" hangingPunct="1">
              <a:buFont typeface="Arial" panose="020B0604020202020204" pitchFamily="34" charset="0"/>
              <a:buNone/>
            </a:pPr>
            <a:r>
              <a:rPr lang="fi-FI" sz="1200" b="0" dirty="0">
                <a:latin typeface="Calibri" panose="020F0502020204030204" pitchFamily="34" charset="0"/>
              </a:rPr>
              <a:t>Hermot kuljettavat viestejä virtsarakosta aivoihin ilmoittaakseen, kun se on täynnä. </a:t>
            </a:r>
          </a:p>
          <a:p>
            <a:pPr marL="0" indent="0" eaLnBrk="1" hangingPunct="1">
              <a:buFont typeface="Arial" panose="020B0604020202020204" pitchFamily="34" charset="0"/>
              <a:buNone/>
            </a:pPr>
            <a:r>
              <a:rPr lang="fi-FI" sz="1200" b="0" dirty="0">
                <a:latin typeface="Calibri" panose="020F0502020204030204" pitchFamily="34" charset="0"/>
              </a:rPr>
              <a:t>Ne kuljettavat myös viestejä aivoista virtsarakkoon, käskyttäen lihaksia joko pidättämään tai virtsaamaan.</a:t>
            </a:r>
          </a:p>
          <a:p>
            <a:pPr marL="0" indent="0" eaLnBrk="1" hangingPunct="1">
              <a:buFont typeface="Arial" panose="020B0604020202020204" pitchFamily="34" charset="0"/>
              <a:buNone/>
            </a:pPr>
            <a:endParaRPr lang="fi-FI" sz="1200" b="0" dirty="0">
              <a:latin typeface="Calibri" panose="020F0502020204030204" pitchFamily="34" charset="0"/>
            </a:endParaRPr>
          </a:p>
          <a:p>
            <a:pPr marL="0" indent="0" eaLnBrk="1" hangingPunct="1">
              <a:buFont typeface="Arial" panose="020B0604020202020204" pitchFamily="34" charset="0"/>
              <a:buNone/>
            </a:pPr>
            <a:r>
              <a:rPr lang="fi-FI" sz="1200" b="0" dirty="0">
                <a:latin typeface="Calibri" panose="020F0502020204030204" pitchFamily="34" charset="0"/>
              </a:rPr>
              <a:t>Mitkä ovat hermoston eri osat, jotka vaikuttavat virtsarakkoon ja ohjaavat virtsarakon toimintaa?</a:t>
            </a:r>
          </a:p>
          <a:p>
            <a:pPr marL="0" indent="0" eaLnBrk="1" hangingPunct="1">
              <a:buFont typeface="Arial" panose="020B0604020202020204" pitchFamily="34" charset="0"/>
              <a:buNone/>
            </a:pPr>
            <a:endParaRPr lang="fi-FI" sz="1200" b="0" dirty="0">
              <a:latin typeface="Calibri" panose="020F0502020204030204" pitchFamily="34" charset="0"/>
            </a:endParaRPr>
          </a:p>
          <a:p>
            <a:pPr marL="0" indent="0" eaLnBrk="1" hangingPunct="1">
              <a:buFont typeface="Arial" panose="020B0604020202020204" pitchFamily="34" charset="0"/>
              <a:buNone/>
            </a:pPr>
            <a:r>
              <a:rPr lang="fi-FI" sz="1200" b="0" dirty="0">
                <a:latin typeface="Calibri" panose="020F0502020204030204" pitchFamily="34" charset="0"/>
              </a:rPr>
              <a:t>Osat ovat: Aivojen hallinta – eli aivokuoren/aivojen virtsaamiskeskus ja Pontinen virtsaamiskeskus (PMC) – sijaitsee aivorungossa (Pons) aivojen, selkäytimen ja autonomisen hermoston välisessä risteyksessä.</a:t>
            </a:r>
          </a:p>
          <a:p>
            <a:pPr marL="0" indent="0" eaLnBrk="1" hangingPunct="1">
              <a:buFont typeface="Arial" panose="020B0604020202020204" pitchFamily="34" charset="0"/>
              <a:buNone/>
            </a:pPr>
            <a:endParaRPr lang="fi-FI" sz="1200" b="0" dirty="0">
              <a:latin typeface="Calibri" panose="020F0502020204030204" pitchFamily="34" charset="0"/>
            </a:endParaRPr>
          </a:p>
          <a:p>
            <a:pPr marL="0" indent="0" eaLnBrk="1" hangingPunct="1">
              <a:buFont typeface="Arial" panose="020B0604020202020204" pitchFamily="34" charset="0"/>
              <a:buNone/>
            </a:pPr>
            <a:r>
              <a:rPr lang="fi-FI" sz="1200" b="0" dirty="0">
                <a:latin typeface="Calibri" panose="020F0502020204030204" pitchFamily="34" charset="0"/>
              </a:rPr>
              <a:t>Aivot havaitsevat, kun virtsarakko on täynnä, ja vaikuttavat virtsarakon tahdonalaiseen hallintaan. </a:t>
            </a:r>
          </a:p>
          <a:p>
            <a:pPr marL="0" indent="0" eaLnBrk="1" hangingPunct="1">
              <a:buFont typeface="Arial" panose="020B0604020202020204" pitchFamily="34" charset="0"/>
              <a:buNone/>
            </a:pPr>
            <a:r>
              <a:rPr lang="fi-FI" sz="1200" b="0" dirty="0">
                <a:latin typeface="Calibri" panose="020F0502020204030204" pitchFamily="34" charset="0"/>
              </a:rPr>
              <a:t>Aivot myös koordinoivat detrusorin supistumista ja sulkijalihaksen rentoutumista (=synergia)</a:t>
            </a:r>
          </a:p>
          <a:p>
            <a:pPr marL="0" indent="0" eaLnBrk="1" hangingPunct="1">
              <a:buFont typeface="Arial" panose="020B0604020202020204" pitchFamily="34" charset="0"/>
              <a:buNone/>
            </a:pPr>
            <a:endParaRPr lang="fi-FI" sz="1200" b="0" dirty="0">
              <a:latin typeface="Calibri" panose="020F0502020204030204" pitchFamily="34" charset="0"/>
            </a:endParaRPr>
          </a:p>
          <a:p>
            <a:pPr marL="0" indent="0" eaLnBrk="1" hangingPunct="1">
              <a:buFont typeface="Arial" panose="020B0604020202020204" pitchFamily="34" charset="0"/>
              <a:buNone/>
            </a:pPr>
            <a:r>
              <a:rPr lang="fi-FI" sz="1200" b="0" dirty="0">
                <a:latin typeface="Calibri" panose="020F0502020204030204" pitchFamily="34" charset="0"/>
              </a:rPr>
              <a:t>Ristiluun hallinta - Tämä sakraalikeskus vastaa virtsarakon toiminnan refleksiohjauksesta. </a:t>
            </a:r>
          </a:p>
          <a:p>
            <a:pPr marL="0" indent="0" eaLnBrk="1" hangingPunct="1">
              <a:buFont typeface="Arial" panose="020B0604020202020204" pitchFamily="34" charset="0"/>
              <a:buNone/>
            </a:pPr>
            <a:r>
              <a:rPr lang="fi-FI" sz="1200" b="0" dirty="0">
                <a:latin typeface="Calibri" panose="020F0502020204030204" pitchFamily="34" charset="0"/>
              </a:rPr>
              <a:t>Refleksi ei tarvitse tietoista ohjausta tullakseen voimaan, mutta tietoisen ohjauksen ja </a:t>
            </a:r>
            <a:br>
              <a:rPr lang="fi-FI" sz="1200" b="0" dirty="0">
                <a:latin typeface="Calibri" panose="020F0502020204030204" pitchFamily="34" charset="0"/>
              </a:rPr>
            </a:br>
            <a:r>
              <a:rPr lang="fi-FI" sz="1200" b="0" dirty="0">
                <a:latin typeface="Calibri" panose="020F0502020204030204" pitchFamily="34" charset="0"/>
              </a:rPr>
              <a:t>tahdosta riippuvaisen hermotuksen osallistuminen voi viivyttää tai estää virtsausta. </a:t>
            </a:r>
          </a:p>
          <a:p>
            <a:pPr marL="0" indent="0" eaLnBrk="1" hangingPunct="1">
              <a:buFont typeface="Arial" panose="020B0604020202020204" pitchFamily="34" charset="0"/>
              <a:buNone/>
            </a:pPr>
            <a:r>
              <a:rPr lang="fi-FI" sz="1200" b="0" dirty="0">
                <a:latin typeface="Calibri" panose="020F0502020204030204" pitchFamily="34" charset="0"/>
              </a:rPr>
              <a:t>Se sijaitsee T11/L1-tasolla, joka on yleinen traumaattinen vamman kohta. </a:t>
            </a:r>
            <a:endParaRPr lang="en-GB" sz="1200" b="0" dirty="0">
              <a:latin typeface="Calibri" panose="020F0502020204030204" pitchFamily="34" charset="0"/>
            </a:endParaRPr>
          </a:p>
          <a:p>
            <a:pPr marL="0" indent="0">
              <a:buFont typeface="Arial" panose="020B0604020202020204" pitchFamily="34" charset="0"/>
              <a:buNone/>
            </a:pPr>
            <a:endParaRPr lang="en-GB" b="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13</a:t>
            </a:fld>
            <a:endParaRPr lang="en-US"/>
          </a:p>
        </p:txBody>
      </p:sp>
    </p:spTree>
    <p:extLst>
      <p:ext uri="{BB962C8B-B14F-4D97-AF65-F5344CB8AC3E}">
        <p14:creationId xmlns:p14="http://schemas.microsoft.com/office/powerpoint/2010/main" val="22964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fi-FI" sz="1200" kern="1200" dirty="0">
                <a:solidFill>
                  <a:schemeClr val="tx1"/>
                </a:solidFill>
                <a:effectLst/>
                <a:ea typeface="+mn-ea"/>
                <a:cs typeface="+mn-cs"/>
              </a:rPr>
              <a:t>Mitä virtsaamisessa tapahtuu?</a:t>
            </a:r>
          </a:p>
          <a:p>
            <a:pPr hangingPunct="0"/>
            <a:endParaRPr lang="fi-FI" sz="1200" kern="1200" dirty="0">
              <a:solidFill>
                <a:schemeClr val="tx1"/>
              </a:solidFill>
              <a:effectLst/>
              <a:ea typeface="+mn-ea"/>
              <a:cs typeface="+mn-cs"/>
            </a:endParaRPr>
          </a:p>
          <a:p>
            <a:pPr hangingPunct="0"/>
            <a:r>
              <a:rPr lang="fi-FI" sz="1200" kern="1200" dirty="0">
                <a:solidFill>
                  <a:schemeClr val="tx1"/>
                </a:solidFill>
                <a:effectLst/>
                <a:ea typeface="+mn-ea"/>
                <a:cs typeface="+mn-cs"/>
              </a:rPr>
              <a:t>Virtsarakon tyhjenemistä kutsutaan myös virtsaamiseksi, ja sitä ohjaa keskushermosto. </a:t>
            </a:r>
          </a:p>
          <a:p>
            <a:pPr hangingPunct="0"/>
            <a:r>
              <a:rPr lang="fi-FI" sz="1200" kern="1200" dirty="0">
                <a:solidFill>
                  <a:schemeClr val="tx1"/>
                </a:solidFill>
                <a:effectLst/>
                <a:ea typeface="+mn-ea"/>
                <a:cs typeface="+mn-cs"/>
              </a:rPr>
              <a:t>Tapahtuu monimutkainen vuorovaikutus tahdosta riippuvaisen (somaattisen) ja tahdosta riippumattoman (autonomisen) hermoston välillä. Autonomisessa hermostossa erotetaan parasympaattinen ja sympaattinen järjestelmä. Virtsarakon varastointivaihetta hallitsee enimmäkseen sympaattinen järjestelmä (pitää virtsaputken suljettuna), kun taas parasympaattinen hermosto ohjaa tyhjennysvaihetta (saa virtsaputken auki). Kun päätämme virtsata, virtsaputken paine laskee, virtsaputki avautuu ja virtsarakko supistuu, kunnes se on tyhjä. Tämän jälkeen rakko palaa varastointivaiheeseen, ja virtsaputken paine palaa korkeammaksi kuin virtsarakon paine.</a:t>
            </a:r>
          </a:p>
          <a:p>
            <a:pPr hangingPunct="0"/>
            <a:endParaRPr lang="fi-FI" sz="1200" kern="1200" dirty="0">
              <a:solidFill>
                <a:schemeClr val="tx1"/>
              </a:solidFill>
              <a:effectLst/>
              <a:ea typeface="+mn-ea"/>
              <a:cs typeface="+mn-cs"/>
            </a:endParaRPr>
          </a:p>
          <a:p>
            <a:pPr marL="228600" indent="-228600" hangingPunct="0">
              <a:buAutoNum type="arabicParenR"/>
            </a:pPr>
            <a:r>
              <a:rPr lang="fi-FI" sz="1200" kern="1200" dirty="0">
                <a:solidFill>
                  <a:schemeClr val="tx1"/>
                </a:solidFill>
                <a:effectLst/>
                <a:ea typeface="+mn-ea"/>
                <a:cs typeface="+mn-cs"/>
              </a:rPr>
              <a:t>Virtsarakko täyttyy. </a:t>
            </a:r>
            <a:r>
              <a:rPr lang="fi-FI" sz="1200" kern="1200" dirty="0" err="1">
                <a:solidFill>
                  <a:schemeClr val="tx1"/>
                </a:solidFill>
                <a:effectLst/>
                <a:ea typeface="+mn-ea"/>
                <a:cs typeface="+mn-cs"/>
              </a:rPr>
              <a:t>Detrusor</a:t>
            </a:r>
            <a:r>
              <a:rPr lang="fi-FI" sz="1200" kern="1200" dirty="0">
                <a:solidFill>
                  <a:schemeClr val="tx1"/>
                </a:solidFill>
                <a:effectLst/>
                <a:ea typeface="+mn-ea"/>
                <a:cs typeface="+mn-cs"/>
              </a:rPr>
              <a:t>-lihas pysyy rentona, lantion lihakset aktivoituvat.</a:t>
            </a:r>
          </a:p>
          <a:p>
            <a:pPr marL="228600" indent="-228600" hangingPunct="0">
              <a:buAutoNum type="arabicParenR"/>
            </a:pPr>
            <a:r>
              <a:rPr lang="fi-FI" sz="1200" kern="1200" dirty="0">
                <a:solidFill>
                  <a:schemeClr val="tx1"/>
                </a:solidFill>
                <a:effectLst/>
                <a:ea typeface="+mn-ea"/>
                <a:cs typeface="+mn-cs"/>
              </a:rPr>
              <a:t>Sulkijalihakset supistuvat (sympaattisen hermoston ohjaamana).</a:t>
            </a:r>
          </a:p>
          <a:p>
            <a:pPr marL="228600" indent="-228600" hangingPunct="0">
              <a:buAutoNum type="arabicParenR"/>
            </a:pPr>
            <a:r>
              <a:rPr lang="fi-FI" sz="1200" kern="1200" dirty="0">
                <a:solidFill>
                  <a:schemeClr val="tx1"/>
                </a:solidFill>
                <a:effectLst/>
                <a:ea typeface="+mn-ea"/>
                <a:cs typeface="+mn-cs"/>
              </a:rPr>
              <a:t>Rakko on puoliksi täynnä. Tunnistaa virtsaamistarpeen ja voi odottaa sopivaa tilaisuutta virtsata.</a:t>
            </a:r>
          </a:p>
          <a:p>
            <a:pPr hangingPunct="0"/>
            <a:endParaRPr lang="fi-FI" sz="1200" kern="1200" dirty="0">
              <a:solidFill>
                <a:schemeClr val="tx1"/>
              </a:solidFill>
              <a:effectLst/>
              <a:ea typeface="+mn-ea"/>
              <a:cs typeface="+mn-cs"/>
            </a:endParaRPr>
          </a:p>
          <a:p>
            <a:pPr hangingPunct="0"/>
            <a:r>
              <a:rPr lang="fi-FI" sz="1200" kern="1200" dirty="0">
                <a:solidFill>
                  <a:schemeClr val="tx1"/>
                </a:solidFill>
                <a:effectLst/>
                <a:ea typeface="+mn-ea"/>
                <a:cs typeface="+mn-cs"/>
              </a:rPr>
              <a:t>Rakko tyhjennetään. Tyhjennys käynnistyy jännityksellä, joka väliaikaisesti lisää painetta rakon seinämään. </a:t>
            </a:r>
            <a:r>
              <a:rPr lang="fi-FI" sz="1200" kern="1200" dirty="0" err="1">
                <a:solidFill>
                  <a:schemeClr val="tx1"/>
                </a:solidFill>
                <a:effectLst/>
                <a:ea typeface="+mn-ea"/>
                <a:cs typeface="+mn-cs"/>
              </a:rPr>
              <a:t>Detrusor</a:t>
            </a:r>
            <a:r>
              <a:rPr lang="fi-FI" sz="1200" kern="1200" dirty="0">
                <a:solidFill>
                  <a:schemeClr val="tx1"/>
                </a:solidFill>
                <a:effectLst/>
                <a:ea typeface="+mn-ea"/>
                <a:cs typeface="+mn-cs"/>
              </a:rPr>
              <a:t>-lihas supistuu, lantion lihakset ja sulkijalihakset rentoutuvat. (Parasympaattisen hermoston ohjaama)</a:t>
            </a:r>
          </a:p>
          <a:p>
            <a:pPr hangingPunct="0"/>
            <a:r>
              <a:rPr lang="fi-FI" sz="1200" kern="1200" dirty="0">
                <a:solidFill>
                  <a:schemeClr val="tx1"/>
                </a:solidFill>
                <a:effectLst/>
                <a:ea typeface="+mn-ea"/>
                <a:cs typeface="+mn-cs"/>
              </a:rPr>
              <a:t>Virtsankierto on liikettä, joka jatkuu koko vuorokauden. Häiriöitä voi esiintyä kaikissa kolmessa vaiheessa. Jotta virtsarakon toiminta toimisi kunnolla, on tärkeää, että tahdonalaiset ja tahdosta riippumattomat hermoimpulssit toimivat yhdessä.</a:t>
            </a:r>
          </a:p>
          <a:p>
            <a:pPr hangingPunct="0"/>
            <a:endParaRPr lang="fi-FI" sz="1200" kern="1200" dirty="0">
              <a:solidFill>
                <a:schemeClr val="tx1"/>
              </a:solidFill>
              <a:effectLst/>
              <a:latin typeface="Arial" charset="0"/>
              <a:ea typeface="+mn-ea"/>
              <a:cs typeface="+mn-cs"/>
            </a:endParaRPr>
          </a:p>
          <a:p>
            <a:pPr hangingPunct="0"/>
            <a:endParaRPr lang="en-GB" sz="1200" kern="1200" dirty="0">
              <a:solidFill>
                <a:schemeClr val="tx1"/>
              </a:solidFill>
              <a:effectLst/>
              <a:latin typeface="Arial" charset="0"/>
              <a:ea typeface="+mn-ea"/>
              <a:cs typeface="+mn-cs"/>
            </a:endParaRPr>
          </a:p>
          <a:p>
            <a:pPr hangingPunct="0"/>
            <a:endParaRPr lang="en-GB" sz="1200" kern="1200" dirty="0">
              <a:solidFill>
                <a:schemeClr val="tx1"/>
              </a:solidFill>
              <a:effectLst/>
              <a:latin typeface="Arial" charset="0"/>
              <a:ea typeface="+mn-ea"/>
              <a:cs typeface="+mn-cs"/>
            </a:endParaRPr>
          </a:p>
          <a:p>
            <a:endParaRPr lang="en-GB" b="0"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14</a:t>
            </a:fld>
            <a:endParaRPr lang="en-US"/>
          </a:p>
        </p:txBody>
      </p:sp>
    </p:spTree>
    <p:extLst>
      <p:ext uri="{BB962C8B-B14F-4D97-AF65-F5344CB8AC3E}">
        <p14:creationId xmlns:p14="http://schemas.microsoft.com/office/powerpoint/2010/main" val="197438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fi-FI" b="0" dirty="0">
                <a:solidFill>
                  <a:srgbClr val="231F20"/>
                </a:solidFill>
                <a:latin typeface="+mn-lt"/>
              </a:rPr>
              <a:t>Miten neurologiset vauriot voivat vaikuttaa virtsaamisjärjestelmään?</a:t>
            </a:r>
          </a:p>
          <a:p>
            <a:pPr marL="0" indent="0" eaLnBrk="1" hangingPunct="1">
              <a:buFont typeface="Arial" panose="020B0604020202020204" pitchFamily="34" charset="0"/>
              <a:buNone/>
            </a:pPr>
            <a:endParaRPr lang="fi-FI" b="0" dirty="0">
              <a:solidFill>
                <a:srgbClr val="231F20"/>
              </a:solidFill>
              <a:latin typeface="+mn-lt"/>
            </a:endParaRPr>
          </a:p>
          <a:p>
            <a:pPr marL="0" indent="0" eaLnBrk="1" hangingPunct="1">
              <a:buFont typeface="Arial" panose="020B0604020202020204" pitchFamily="34" charset="0"/>
              <a:buNone/>
            </a:pPr>
            <a:r>
              <a:rPr lang="fi-FI" b="0" dirty="0">
                <a:solidFill>
                  <a:srgbClr val="231F20"/>
                </a:solidFill>
                <a:latin typeface="+mn-lt"/>
              </a:rPr>
              <a:t>Selkäytimellä on keskeinen rooli virtsarakon toimintahäiriöissä</a:t>
            </a:r>
          </a:p>
          <a:p>
            <a:pPr marL="0" indent="0" eaLnBrk="1" hangingPunct="1">
              <a:buFont typeface="Arial" panose="020B0604020202020204" pitchFamily="34" charset="0"/>
              <a:buNone/>
            </a:pPr>
            <a:endParaRPr lang="fi-FI" b="0" dirty="0">
              <a:solidFill>
                <a:srgbClr val="231F20"/>
              </a:solidFill>
              <a:latin typeface="+mn-lt"/>
            </a:endParaRPr>
          </a:p>
          <a:p>
            <a:pPr marL="0" indent="0" eaLnBrk="1" hangingPunct="1">
              <a:buFont typeface="Arial" panose="020B0604020202020204" pitchFamily="34" charset="0"/>
              <a:buNone/>
            </a:pPr>
            <a:r>
              <a:rPr lang="fi-FI" b="0" dirty="0">
                <a:solidFill>
                  <a:srgbClr val="231F20"/>
                </a:solidFill>
                <a:latin typeface="+mn-lt"/>
              </a:rPr>
              <a:t>Lue läpi dian kohdat, joissa eri vaurioalueet voivat johtaa </a:t>
            </a:r>
            <a:r>
              <a:rPr lang="fi-FI" b="0">
                <a:solidFill>
                  <a:srgbClr val="231F20"/>
                </a:solidFill>
                <a:latin typeface="+mn-lt"/>
              </a:rPr>
              <a:t>erilaisiin oireisiin.</a:t>
            </a:r>
            <a:endParaRPr lang="en-GB" b="0" dirty="0">
              <a:solidFill>
                <a:srgbClr val="231F20"/>
              </a:solidFill>
              <a:latin typeface="+mn-lt"/>
            </a:endParaRPr>
          </a:p>
          <a:p>
            <a:pPr marL="0" indent="0" eaLnBrk="1" hangingPunct="1">
              <a:buFont typeface="Arial" panose="020B0604020202020204" pitchFamily="34" charset="0"/>
              <a:buNone/>
            </a:pPr>
            <a:endParaRPr lang="en-GB" b="0" dirty="0">
              <a:solidFill>
                <a:srgbClr val="292526"/>
              </a:solidFill>
              <a:latin typeface="+mn-lt"/>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15</a:t>
            </a:fld>
            <a:endParaRPr lang="en-US"/>
          </a:p>
        </p:txBody>
      </p:sp>
    </p:spTree>
    <p:extLst>
      <p:ext uri="{BB962C8B-B14F-4D97-AF65-F5344CB8AC3E}">
        <p14:creationId xmlns:p14="http://schemas.microsoft.com/office/powerpoint/2010/main" val="360089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16</a:t>
            </a:fld>
            <a:endParaRPr lang="en-US"/>
          </a:p>
        </p:txBody>
      </p:sp>
    </p:spTree>
    <p:extLst>
      <p:ext uri="{BB962C8B-B14F-4D97-AF65-F5344CB8AC3E}">
        <p14:creationId xmlns:p14="http://schemas.microsoft.com/office/powerpoint/2010/main" val="2125788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214648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2</a:t>
            </a:fld>
            <a:endParaRPr lang="en-US"/>
          </a:p>
        </p:txBody>
      </p:sp>
    </p:spTree>
    <p:extLst>
      <p:ext uri="{BB962C8B-B14F-4D97-AF65-F5344CB8AC3E}">
        <p14:creationId xmlns:p14="http://schemas.microsoft.com/office/powerpoint/2010/main" val="53117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a:t>
            </a:fld>
            <a:endParaRPr lang="en-US"/>
          </a:p>
        </p:txBody>
      </p:sp>
    </p:spTree>
    <p:extLst>
      <p:ext uri="{BB962C8B-B14F-4D97-AF65-F5344CB8AC3E}">
        <p14:creationId xmlns:p14="http://schemas.microsoft.com/office/powerpoint/2010/main" val="337324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3501"/>
          </a:xfrm>
        </p:spPr>
        <p:txBody>
          <a:bodyPr/>
          <a:lstStyle/>
          <a:p>
            <a:pPr hangingPunct="0"/>
            <a:r>
              <a:rPr lang="fi-FI" sz="1200" kern="1200" dirty="0">
                <a:solidFill>
                  <a:schemeClr val="tx1"/>
                </a:solidFill>
                <a:effectLst/>
                <a:latin typeface="Calibri" panose="020F0502020204030204" pitchFamily="34" charset="0"/>
                <a:cs typeface="Calibri" panose="020F0502020204030204" pitchFamily="34" charset="0"/>
              </a:rPr>
              <a:t>Munuaiset.</a:t>
            </a:r>
          </a:p>
          <a:p>
            <a:pPr hangingPunct="0"/>
            <a:endParaRPr lang="fi-FI" sz="1200" kern="1200" dirty="0">
              <a:solidFill>
                <a:schemeClr val="tx1"/>
              </a:solidFill>
              <a:effectLst/>
              <a:latin typeface="Calibri" panose="020F0502020204030204" pitchFamily="34" charset="0"/>
              <a:cs typeface="Calibri" panose="020F0502020204030204" pitchFamily="34" charset="0"/>
            </a:endParaRPr>
          </a:p>
          <a:p>
            <a:pPr hangingPunct="0"/>
            <a:r>
              <a:rPr lang="fi-FI" sz="1200" kern="1200" dirty="0">
                <a:solidFill>
                  <a:schemeClr val="tx1"/>
                </a:solidFill>
                <a:effectLst/>
                <a:latin typeface="Calibri" panose="020F0502020204030204" pitchFamily="34" charset="0"/>
                <a:cs typeface="Calibri" panose="020F0502020204030204" pitchFamily="34" charset="0"/>
              </a:rPr>
              <a:t>Munuaisten päätehtävänä on ylläpitää kehon sisäistä tasapainoa. </a:t>
            </a:r>
            <a:br>
              <a:rPr lang="fi-FI" sz="1200" kern="1200" dirty="0">
                <a:solidFill>
                  <a:schemeClr val="tx1"/>
                </a:solidFill>
                <a:effectLst/>
                <a:latin typeface="Calibri" panose="020F0502020204030204" pitchFamily="34" charset="0"/>
                <a:cs typeface="Calibri" panose="020F0502020204030204" pitchFamily="34" charset="0"/>
              </a:rPr>
            </a:br>
            <a:r>
              <a:rPr lang="fi-FI" sz="1200" kern="1200" dirty="0">
                <a:solidFill>
                  <a:schemeClr val="tx1"/>
                </a:solidFill>
                <a:effectLst/>
                <a:latin typeface="Calibri" panose="020F0502020204030204" pitchFamily="34" charset="0"/>
                <a:cs typeface="Calibri" panose="020F0502020204030204" pitchFamily="34" charset="0"/>
              </a:rPr>
              <a:t>Jokainen munuainen sisältää miljoona nefronia, joissa veri suodatetaan.</a:t>
            </a:r>
          </a:p>
          <a:p>
            <a:pPr hangingPunct="0"/>
            <a:endParaRPr lang="fi-FI" sz="1200" kern="1200" dirty="0">
              <a:solidFill>
                <a:schemeClr val="tx1"/>
              </a:solidFill>
              <a:effectLst/>
              <a:latin typeface="Calibri" panose="020F0502020204030204" pitchFamily="34" charset="0"/>
              <a:cs typeface="Calibri" panose="020F0502020204030204" pitchFamily="34" charset="0"/>
            </a:endParaRPr>
          </a:p>
          <a:p>
            <a:pPr hangingPunct="0"/>
            <a:r>
              <a:rPr lang="fi-FI" sz="1200" kern="1200" dirty="0">
                <a:solidFill>
                  <a:schemeClr val="tx1"/>
                </a:solidFill>
                <a:effectLst/>
                <a:latin typeface="Calibri" panose="020F0502020204030204" pitchFamily="34" charset="0"/>
                <a:cs typeface="Calibri" panose="020F0502020204030204" pitchFamily="34" charset="0"/>
              </a:rPr>
              <a:t>Munuaisten </a:t>
            </a:r>
            <a:r>
              <a:rPr lang="fi-FI" sz="1200" kern="1200" dirty="0" err="1">
                <a:solidFill>
                  <a:schemeClr val="tx1"/>
                </a:solidFill>
                <a:effectLst/>
                <a:latin typeface="Calibri" panose="020F0502020204030204" pitchFamily="34" charset="0"/>
                <a:cs typeface="Calibri" panose="020F0502020204030204" pitchFamily="34" charset="0"/>
              </a:rPr>
              <a:t>tubulukset</a:t>
            </a:r>
            <a:r>
              <a:rPr lang="fi-FI" sz="1200" kern="1200" dirty="0">
                <a:solidFill>
                  <a:schemeClr val="tx1"/>
                </a:solidFill>
                <a:effectLst/>
                <a:latin typeface="Calibri" panose="020F0502020204030204" pitchFamily="34" charset="0"/>
                <a:cs typeface="Calibri" panose="020F0502020204030204" pitchFamily="34" charset="0"/>
              </a:rPr>
              <a:t> imevät suuren osan virtsasta, vedestä, suoloista ja ravintoaineista. Jäljelle jää vahvasti konsentroitua virtsaa, </a:t>
            </a:r>
            <a:r>
              <a:rPr lang="fi-FI" sz="1200" kern="1200" dirty="0">
                <a:effectLst/>
                <a:latin typeface="Calibri" panose="020F0502020204030204" pitchFamily="34" charset="0"/>
                <a:cs typeface="Calibri" panose="020F0502020204030204" pitchFamily="34" charset="0"/>
              </a:rPr>
              <a:t>joka kerääntyy </a:t>
            </a:r>
            <a:r>
              <a:rPr lang="fi-FI" sz="1200" kern="1200" dirty="0">
                <a:solidFill>
                  <a:schemeClr val="tx1"/>
                </a:solidFill>
                <a:effectLst/>
                <a:latin typeface="Calibri" panose="020F0502020204030204" pitchFamily="34" charset="0"/>
                <a:cs typeface="Calibri" panose="020F0502020204030204" pitchFamily="34" charset="0"/>
              </a:rPr>
              <a:t>munuaisaltaaseen. Tämä sisältää enimmäkseen suolat ja typpipitoiset jätetuotteet. Suodatetun virtsan määrän uskotaan olevan 190 litraa </a:t>
            </a:r>
            <a:br>
              <a:rPr lang="fi-FI" sz="1200" kern="1200" dirty="0">
                <a:solidFill>
                  <a:schemeClr val="tx1"/>
                </a:solidFill>
                <a:effectLst/>
                <a:latin typeface="Calibri" panose="020F0502020204030204" pitchFamily="34" charset="0"/>
                <a:cs typeface="Calibri" panose="020F0502020204030204" pitchFamily="34" charset="0"/>
              </a:rPr>
            </a:br>
            <a:r>
              <a:rPr lang="fi-FI" sz="1200" kern="1200" dirty="0">
                <a:solidFill>
                  <a:schemeClr val="tx1"/>
                </a:solidFill>
                <a:effectLst/>
                <a:latin typeface="Calibri" panose="020F0502020204030204" pitchFamily="34" charset="0"/>
                <a:cs typeface="Calibri" panose="020F0502020204030204" pitchFamily="34" charset="0"/>
              </a:rPr>
              <a:t>vuorokaudessa. Lopullinen kehosta poistuva virtsan määrä on normaalisti </a:t>
            </a:r>
            <a:br>
              <a:rPr lang="fi-FI" sz="1200" kern="1200" dirty="0">
                <a:solidFill>
                  <a:schemeClr val="tx1"/>
                </a:solidFill>
                <a:effectLst/>
                <a:latin typeface="Calibri" panose="020F0502020204030204" pitchFamily="34" charset="0"/>
                <a:cs typeface="Calibri" panose="020F0502020204030204" pitchFamily="34" charset="0"/>
              </a:rPr>
            </a:br>
            <a:r>
              <a:rPr lang="fi-FI" sz="1200" kern="1200" dirty="0">
                <a:solidFill>
                  <a:schemeClr val="tx1"/>
                </a:solidFill>
                <a:effectLst/>
                <a:latin typeface="Calibri" panose="020F0502020204030204" pitchFamily="34" charset="0"/>
                <a:cs typeface="Calibri" panose="020F0502020204030204" pitchFamily="34" charset="0"/>
              </a:rPr>
              <a:t>yhdestä kahteen litraa päivässä.</a:t>
            </a:r>
          </a:p>
          <a:p>
            <a:pPr hangingPunct="0"/>
            <a:endParaRPr lang="fi-FI" sz="1200" kern="1200" dirty="0">
              <a:solidFill>
                <a:schemeClr val="tx1"/>
              </a:solidFill>
              <a:effectLst/>
              <a:latin typeface="Calibri" panose="020F0502020204030204" pitchFamily="34" charset="0"/>
              <a:cs typeface="Calibri" panose="020F0502020204030204" pitchFamily="34" charset="0"/>
            </a:endParaRPr>
          </a:p>
          <a:p>
            <a:pPr hangingPunct="0"/>
            <a:r>
              <a:rPr lang="fi-FI" sz="1200" kern="1200" dirty="0">
                <a:solidFill>
                  <a:schemeClr val="tx1"/>
                </a:solidFill>
                <a:effectLst/>
                <a:latin typeface="Calibri" panose="020F0502020204030204" pitchFamily="34" charset="0"/>
                <a:cs typeface="Calibri" panose="020F0502020204030204" pitchFamily="34" charset="0"/>
              </a:rPr>
              <a:t>Selviytyäkseen tehtävästään munuaisten täytyy:</a:t>
            </a:r>
          </a:p>
          <a:p>
            <a:pPr hangingPunct="0"/>
            <a:endParaRPr lang="fi-FI" sz="1200" kern="1200" dirty="0">
              <a:solidFill>
                <a:schemeClr val="tx1"/>
              </a:solidFill>
              <a:effectLst/>
              <a:latin typeface="Calibri" panose="020F0502020204030204" pitchFamily="34" charset="0"/>
              <a:cs typeface="Calibri" panose="020F0502020204030204" pitchFamily="34" charset="0"/>
            </a:endParaRPr>
          </a:p>
          <a:p>
            <a:pPr marL="171450" indent="-171450" hangingPunct="0">
              <a:buFont typeface="Arial" panose="020B0604020202020204" pitchFamily="34" charset="0"/>
              <a:buChar char="•"/>
            </a:pPr>
            <a:r>
              <a:rPr lang="fi-FI" sz="1200" kern="1200" dirty="0">
                <a:solidFill>
                  <a:schemeClr val="tx1"/>
                </a:solidFill>
                <a:effectLst/>
                <a:latin typeface="Calibri" panose="020F0502020204030204" pitchFamily="34" charset="0"/>
                <a:cs typeface="Calibri" panose="020F0502020204030204" pitchFamily="34" charset="0"/>
              </a:rPr>
              <a:t>Pitää kehon nestemäärä tasaisena</a:t>
            </a:r>
          </a:p>
          <a:p>
            <a:pPr marL="171450" indent="-171450" hangingPunct="0">
              <a:buFont typeface="Arial" panose="020B0604020202020204" pitchFamily="34" charset="0"/>
              <a:buChar char="•"/>
            </a:pPr>
            <a:endParaRPr lang="fi-FI" sz="1200" kern="1200" dirty="0">
              <a:solidFill>
                <a:schemeClr val="tx1"/>
              </a:solidFill>
              <a:effectLst/>
              <a:latin typeface="Calibri" panose="020F0502020204030204" pitchFamily="34" charset="0"/>
              <a:cs typeface="Calibri" panose="020F0502020204030204" pitchFamily="34" charset="0"/>
            </a:endParaRPr>
          </a:p>
          <a:p>
            <a:pPr marL="171450" indent="-171450" hangingPunct="0">
              <a:buFont typeface="Arial" panose="020B0604020202020204" pitchFamily="34" charset="0"/>
              <a:buChar char="•"/>
            </a:pPr>
            <a:r>
              <a:rPr lang="fi-FI" sz="1200" kern="1200" dirty="0">
                <a:solidFill>
                  <a:schemeClr val="tx1"/>
                </a:solidFill>
                <a:effectLst/>
                <a:latin typeface="Calibri" panose="020F0502020204030204" pitchFamily="34" charset="0"/>
                <a:cs typeface="Calibri" panose="020F0502020204030204" pitchFamily="34" charset="0"/>
              </a:rPr>
              <a:t>Hallita kaikkien suolojen pitoisuutta</a:t>
            </a:r>
          </a:p>
          <a:p>
            <a:pPr marL="171450" indent="-171450" hangingPunct="0">
              <a:buFont typeface="Arial" panose="020B0604020202020204" pitchFamily="34" charset="0"/>
              <a:buChar char="•"/>
            </a:pPr>
            <a:endParaRPr lang="fi-FI" sz="1200" kern="1200" dirty="0">
              <a:solidFill>
                <a:schemeClr val="tx1"/>
              </a:solidFill>
              <a:effectLst/>
              <a:latin typeface="Calibri" panose="020F0502020204030204" pitchFamily="34" charset="0"/>
              <a:cs typeface="Calibri" panose="020F0502020204030204" pitchFamily="34" charset="0"/>
            </a:endParaRPr>
          </a:p>
          <a:p>
            <a:pPr marL="171450" indent="-171450" hangingPunct="0">
              <a:buFont typeface="Arial" panose="020B0604020202020204" pitchFamily="34" charset="0"/>
              <a:buChar char="•"/>
            </a:pPr>
            <a:r>
              <a:rPr lang="fi-FI" sz="1200" kern="1200" dirty="0">
                <a:solidFill>
                  <a:schemeClr val="tx1"/>
                </a:solidFill>
                <a:effectLst/>
                <a:latin typeface="Calibri" panose="020F0502020204030204" pitchFamily="34" charset="0"/>
                <a:cs typeface="Calibri" panose="020F0502020204030204" pitchFamily="34" charset="0"/>
              </a:rPr>
              <a:t>Auttaa hapen säätelyssä</a:t>
            </a:r>
          </a:p>
          <a:p>
            <a:pPr marL="171450" indent="-171450" hangingPunct="0">
              <a:buFont typeface="Arial" panose="020B0604020202020204" pitchFamily="34" charset="0"/>
              <a:buChar char="•"/>
            </a:pPr>
            <a:endParaRPr lang="fi-FI" sz="1200" kern="1200" dirty="0">
              <a:solidFill>
                <a:schemeClr val="tx1"/>
              </a:solidFill>
              <a:effectLst/>
              <a:latin typeface="Calibri" panose="020F0502020204030204" pitchFamily="34" charset="0"/>
              <a:cs typeface="Calibri" panose="020F0502020204030204" pitchFamily="34" charset="0"/>
            </a:endParaRPr>
          </a:p>
          <a:p>
            <a:pPr marL="171450" indent="-171450" hangingPunct="0">
              <a:buFont typeface="Arial" panose="020B0604020202020204" pitchFamily="34" charset="0"/>
              <a:buChar char="•"/>
            </a:pPr>
            <a:r>
              <a:rPr lang="fi-FI" sz="1200" kern="1200" dirty="0">
                <a:solidFill>
                  <a:schemeClr val="tx1"/>
                </a:solidFill>
                <a:effectLst/>
                <a:latin typeface="Calibri" panose="020F0502020204030204" pitchFamily="34" charset="0"/>
                <a:cs typeface="Calibri" panose="020F0502020204030204" pitchFamily="34" charset="0"/>
              </a:rPr>
              <a:t>Erittää myrkkyjä ja kerätä ravintoaineita</a:t>
            </a:r>
          </a:p>
          <a:p>
            <a:pPr marL="171450" indent="-171450" hangingPunct="0">
              <a:buFont typeface="Arial" panose="020B0604020202020204" pitchFamily="34" charset="0"/>
              <a:buChar char="•"/>
            </a:pPr>
            <a:endParaRPr lang="fi-FI" sz="1200" kern="1200" dirty="0">
              <a:solidFill>
                <a:schemeClr val="tx1"/>
              </a:solidFill>
              <a:effectLst/>
              <a:latin typeface="Calibri" panose="020F0502020204030204" pitchFamily="34" charset="0"/>
              <a:cs typeface="Calibri" panose="020F0502020204030204" pitchFamily="34" charset="0"/>
            </a:endParaRPr>
          </a:p>
          <a:p>
            <a:pPr marL="171450" indent="-171450" hangingPunct="0">
              <a:buFont typeface="Arial" panose="020B0604020202020204" pitchFamily="34" charset="0"/>
              <a:buChar char="•"/>
            </a:pPr>
            <a:r>
              <a:rPr lang="fi-FI" sz="1200" kern="1200" dirty="0">
                <a:solidFill>
                  <a:schemeClr val="tx1"/>
                </a:solidFill>
                <a:effectLst/>
                <a:latin typeface="Calibri" panose="020F0502020204030204" pitchFamily="34" charset="0"/>
                <a:cs typeface="Calibri" panose="020F0502020204030204" pitchFamily="34" charset="0"/>
              </a:rPr>
              <a:t>Tuottaa hormoneja</a:t>
            </a:r>
            <a:endParaRPr lang="en-GB" sz="1200" kern="1200" dirty="0">
              <a:solidFill>
                <a:schemeClr val="tx1"/>
              </a:solidFill>
              <a:effectLst/>
              <a:latin typeface="Calibri" panose="020F0502020204030204" pitchFamily="34" charset="0"/>
              <a:cs typeface="Calibri" panose="020F0502020204030204" pitchFamily="34" charset="0"/>
            </a:endParaRPr>
          </a:p>
          <a:p>
            <a:pPr hangingPunct="0"/>
            <a:endParaRPr lang="en-GB" sz="1200" kern="1200" dirty="0">
              <a:solidFill>
                <a:schemeClr val="tx1"/>
              </a:solidFill>
              <a:effectLst/>
              <a:latin typeface="Arial" panose="020B0604020202020204" pitchFamily="34" charset="0"/>
              <a:cs typeface="Arial" panose="020B0604020202020204" pitchFamily="34" charset="0"/>
            </a:endParaRPr>
          </a:p>
          <a:p>
            <a:pPr hangingPunct="0"/>
            <a:endParaRPr lang="en-GB" sz="1200" kern="1200" dirty="0">
              <a:solidFill>
                <a:schemeClr val="tx1"/>
              </a:solidFill>
              <a:effectLst/>
              <a:latin typeface="Arial" panose="020B0604020202020204" pitchFamily="34" charset="0"/>
              <a:cs typeface="Arial" panose="020B0604020202020204" pitchFamily="34" charset="0"/>
            </a:endParaRPr>
          </a:p>
          <a:p>
            <a:r>
              <a:rPr lang="en-GB" sz="1200" kern="1200" dirty="0">
                <a:solidFill>
                  <a:schemeClr val="tx1"/>
                </a:solidFill>
                <a:effectLst/>
                <a:latin typeface="Arial" panose="020B060402020202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a:t>
            </a:fld>
            <a:endParaRPr lang="en-US"/>
          </a:p>
        </p:txBody>
      </p:sp>
    </p:spTree>
    <p:extLst>
      <p:ext uri="{BB962C8B-B14F-4D97-AF65-F5344CB8AC3E}">
        <p14:creationId xmlns:p14="http://schemas.microsoft.com/office/powerpoint/2010/main" val="11572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5</a:t>
            </a:fld>
            <a:endParaRPr lang="en-US"/>
          </a:p>
        </p:txBody>
      </p:sp>
    </p:spTree>
    <p:extLst>
      <p:ext uri="{BB962C8B-B14F-4D97-AF65-F5344CB8AC3E}">
        <p14:creationId xmlns:p14="http://schemas.microsoft.com/office/powerpoint/2010/main" val="117310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Calibri" panose="020F0502020204030204" pitchFamily="34" charset="0"/>
                <a:cs typeface="Calibri" panose="020F0502020204030204" pitchFamily="34" charset="0"/>
              </a:rPr>
              <a:t>Virtsa</a:t>
            </a:r>
          </a:p>
          <a:p>
            <a:endParaRPr lang="fi-FI" sz="1200" kern="1200" dirty="0">
              <a:solidFill>
                <a:schemeClr val="tx1"/>
              </a:solidFill>
              <a:effectLst/>
              <a:latin typeface="Calibri" panose="020F0502020204030204" pitchFamily="34" charset="0"/>
              <a:cs typeface="Calibri" panose="020F0502020204030204" pitchFamily="34" charset="0"/>
            </a:endParaRPr>
          </a:p>
          <a:p>
            <a:r>
              <a:rPr lang="fi-FI" sz="1200" kern="1200" dirty="0">
                <a:solidFill>
                  <a:schemeClr val="tx1"/>
                </a:solidFill>
                <a:effectLst/>
                <a:latin typeface="Calibri" panose="020F0502020204030204" pitchFamily="34" charset="0"/>
                <a:cs typeface="Calibri" panose="020F0502020204030204" pitchFamily="34" charset="0"/>
              </a:rPr>
              <a:t>Ihmiskeho koostuu 60 % vedestä. Veden juominen päivän aikana on täysin luonnollista, koska menetämme vettä koko ajan hien, hengityksen ja virtsan muodossa.</a:t>
            </a:r>
          </a:p>
          <a:p>
            <a:endParaRPr lang="fi-FI" sz="1200" kern="1200" dirty="0">
              <a:solidFill>
                <a:schemeClr val="tx1"/>
              </a:solidFill>
              <a:effectLst/>
              <a:latin typeface="Calibri" panose="020F0502020204030204" pitchFamily="34" charset="0"/>
              <a:cs typeface="Calibri" panose="020F0502020204030204" pitchFamily="34" charset="0"/>
            </a:endParaRPr>
          </a:p>
          <a:p>
            <a:r>
              <a:rPr lang="fi-FI" sz="1200" kern="1200" dirty="0">
                <a:solidFill>
                  <a:schemeClr val="tx1"/>
                </a:solidFill>
                <a:effectLst/>
                <a:latin typeface="Calibri" panose="020F0502020204030204" pitchFamily="34" charset="0"/>
                <a:cs typeface="Calibri" panose="020F0502020204030204" pitchFamily="34" charset="0"/>
              </a:rPr>
              <a:t>Se, kuinka paljon nestettä tarvitsemme, riippuu siitä, kuinka paljon painamme ja kuinka aktiivisia olemme. Virtsaamisen tarkoituksena on osittain päästä eroon nesteestä, jota emme tarvitse. Jos juomme paljon, virtsaamme paljon. Virtsa on kuitenkin osa kehon omaa puhdistusjärjestelmää.</a:t>
            </a:r>
          </a:p>
          <a:p>
            <a:endParaRPr lang="fi-FI" sz="1200" kern="1200" dirty="0">
              <a:solidFill>
                <a:schemeClr val="tx1"/>
              </a:solidFill>
              <a:effectLst/>
              <a:latin typeface="Calibri" panose="020F0502020204030204" pitchFamily="34" charset="0"/>
              <a:cs typeface="Calibri" panose="020F0502020204030204" pitchFamily="34" charset="0"/>
            </a:endParaRPr>
          </a:p>
          <a:p>
            <a:r>
              <a:rPr lang="fi-FI" sz="1200" kern="1200" dirty="0">
                <a:solidFill>
                  <a:schemeClr val="tx1"/>
                </a:solidFill>
                <a:effectLst/>
                <a:latin typeface="Calibri" panose="020F0502020204030204" pitchFamily="34" charset="0"/>
                <a:cs typeface="Calibri" panose="020F0502020204030204" pitchFamily="34" charset="0"/>
              </a:rPr>
              <a:t>Vähintään puoli litraa haihtuu hien ja hengityksen muodossa joka yö nukkuessamme. Päivän aikana, kun työskentelemme ja liikumme, hikoilemme enemmän ja menetämme enemmän vettä. Toinen puoli litraa auttaa meitä puhdistamaan myrkyllisiä kuona-aineita virtsan muodossa. Loput käytetään kennojen täyttämiseen ja liikkuvien osien voiteluun. Pelkästään ihon, joka on suurin elin, täytyy sisältää kymmenen prosenttia vettä säilyttääkseen joustavuuden ja notkeuden.</a:t>
            </a:r>
            <a:endParaRPr lang="en-GB" sz="1200" kern="1200" dirty="0">
              <a:solidFill>
                <a:schemeClr val="tx1"/>
              </a:solidFill>
              <a:effectLst/>
              <a:latin typeface="Calibri" panose="020F0502020204030204" pitchFamily="34" charset="0"/>
              <a:cs typeface="Calibri" panose="020F0502020204030204" pitchFamily="34" charset="0"/>
            </a:endParaRPr>
          </a:p>
          <a:p>
            <a:endParaRPr lang="en-GB" sz="1200" kern="1200" dirty="0">
              <a:solidFill>
                <a:schemeClr val="tx1"/>
              </a:solidFill>
              <a:effectLst/>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6</a:t>
            </a:fld>
            <a:endParaRPr lang="en-US"/>
          </a:p>
        </p:txBody>
      </p:sp>
    </p:spTree>
    <p:extLst>
      <p:ext uri="{BB962C8B-B14F-4D97-AF65-F5344CB8AC3E}">
        <p14:creationId xmlns:p14="http://schemas.microsoft.com/office/powerpoint/2010/main" val="14363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7</a:t>
            </a:fld>
            <a:endParaRPr lang="en-US"/>
          </a:p>
        </p:txBody>
      </p:sp>
    </p:spTree>
    <p:extLst>
      <p:ext uri="{BB962C8B-B14F-4D97-AF65-F5344CB8AC3E}">
        <p14:creationId xmlns:p14="http://schemas.microsoft.com/office/powerpoint/2010/main" val="422800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i-FI" altLang="en-US" b="0" dirty="0"/>
              <a:t>Miesten virtsaputki on S:n muotoinen. Virtsaputken pituus on noin 20–27 cm. Miehillä on kaksi sulkijalihasta, sisempi sulkijalihas, joka estää siemennesteen pääsyn virtsarakkoon, ja ulkoinen sulkijalihas, joka koostuu poikkijuovaisista lihaskuiduista ja jota voidaan kontrolloida tahdonalaisesti tyhjentymisen estämiseksi. Eturauhanen sijaitsee virtsarakon kaulan alapuolella. (Katetrin sisäänviennin helpottamiseksi penistä venytetään ja pidetään vatsan suuntaan katetroinnin aikana</a:t>
            </a:r>
            <a:r>
              <a:rPr lang="fi-FI" altLang="en-US" dirty="0"/>
              <a:t>.)</a:t>
            </a:r>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8</a:t>
            </a:fld>
            <a:endParaRPr lang="en-US"/>
          </a:p>
        </p:txBody>
      </p:sp>
    </p:spTree>
    <p:extLst>
      <p:ext uri="{BB962C8B-B14F-4D97-AF65-F5344CB8AC3E}">
        <p14:creationId xmlns:p14="http://schemas.microsoft.com/office/powerpoint/2010/main" val="43465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i-FI" altLang="en-US" b="0" dirty="0"/>
              <a:t>Naisen virtsaputki on </a:t>
            </a:r>
            <a:r>
              <a:rPr lang="fi-FI" altLang="en-US" b="0" dirty="0" err="1"/>
              <a:t>fibromuskulaarinen</a:t>
            </a:r>
            <a:r>
              <a:rPr lang="fi-FI" altLang="en-US" b="0" dirty="0"/>
              <a:t> putki, vain 3-5 cm pitkä. Virtsaputken suu sijaitsee emättimen yläpuolella. Virtsaputken keskiosaa ympäröi poikkijuovainen lihas, jonka mahdollistaa virtsanpidätyksen</a:t>
            </a:r>
            <a:r>
              <a:rPr lang="fi-FI" altLang="en-US" b="0" dirty="0">
                <a:solidFill>
                  <a:srgbClr val="FF0000"/>
                </a:solidFill>
              </a:rPr>
              <a:t>. </a:t>
            </a:r>
            <a:r>
              <a:rPr lang="fi-FI" altLang="en-US" b="0" dirty="0"/>
              <a:t>Koska peräaukon alue on lähellä virtsaputkea, naisella verrattuna miehiin on E. </a:t>
            </a:r>
            <a:r>
              <a:rPr lang="fi-FI" altLang="en-US" b="0" dirty="0" err="1"/>
              <a:t>coli</a:t>
            </a:r>
            <a:r>
              <a:rPr lang="fi-FI" altLang="en-US" b="0" dirty="0"/>
              <a:t> -bakteerin aiheuttama virtsatieinfektion vaara lisääntynyt. Kohdun anatomiset muutokset (esim. esiinluiskahdukset) voivat aiheuttaa virtsarakon toiminnan heikkenemistä.</a:t>
            </a:r>
          </a:p>
          <a:p>
            <a:pPr marL="0" marR="0" indent="0" algn="l" defTabSz="914400" rtl="0" eaLnBrk="0" fontAlgn="base" latinLnBrk="0" hangingPunct="0">
              <a:lnSpc>
                <a:spcPct val="100000"/>
              </a:lnSpc>
              <a:spcBef>
                <a:spcPct val="30000"/>
              </a:spcBef>
              <a:spcAft>
                <a:spcPct val="0"/>
              </a:spcAft>
              <a:buClrTx/>
              <a:buSzTx/>
              <a:buFontTx/>
              <a:buNone/>
              <a:tabLst/>
              <a:defRPr/>
            </a:pPr>
            <a:endParaRPr lang="fi-FI" altLang="en-US" b="0" dirty="0"/>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9</a:t>
            </a:fld>
            <a:endParaRPr lang="en-US"/>
          </a:p>
        </p:txBody>
      </p:sp>
    </p:spTree>
    <p:extLst>
      <p:ext uri="{BB962C8B-B14F-4D97-AF65-F5344CB8AC3E}">
        <p14:creationId xmlns:p14="http://schemas.microsoft.com/office/powerpoint/2010/main" val="295295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03/22/2022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a:t>
            </a:fld>
            <a:endParaRPr lang="LID4096"/>
          </a:p>
        </p:txBody>
      </p:sp>
    </p:spTree>
    <p:extLst>
      <p:ext uri="{BB962C8B-B14F-4D97-AF65-F5344CB8AC3E}">
        <p14:creationId xmlns:p14="http://schemas.microsoft.com/office/powerpoint/2010/main" val="258955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03/22/2022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a:t>
            </a:fld>
            <a:endParaRPr lang="LID4096"/>
          </a:p>
        </p:txBody>
      </p:sp>
    </p:spTree>
    <p:extLst>
      <p:ext uri="{BB962C8B-B14F-4D97-AF65-F5344CB8AC3E}">
        <p14:creationId xmlns:p14="http://schemas.microsoft.com/office/powerpoint/2010/main" val="334634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sv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 id="2147483751" r:id="rId5"/>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7BDBE9-6E0A-4231-B56C-2D4DDE560C9F}"/>
              </a:ext>
            </a:extLst>
          </p:cNvPr>
          <p:cNvSpPr>
            <a:spLocks noGrp="1"/>
          </p:cNvSpPr>
          <p:nvPr>
            <p:ph type="ctrTitle"/>
          </p:nvPr>
        </p:nvSpPr>
        <p:spPr/>
        <p:txBody>
          <a:bodyPr/>
          <a:lstStyle/>
          <a:p>
            <a:endParaRPr lang="en-US"/>
          </a:p>
        </p:txBody>
      </p:sp>
      <p:pic>
        <p:nvPicPr>
          <p:cNvPr id="6" name="Picture 5" descr="A picture containing text, water, aquatic mammal&#10;&#10;Description automatically generated">
            <a:extLst>
              <a:ext uri="{FF2B5EF4-FFF2-40B4-BE49-F238E27FC236}">
                <a16:creationId xmlns:a16="http://schemas.microsoft.com/office/drawing/2014/main" id="{27D1BDB0-8377-4D83-9DD7-4FA3CE8FA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2416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1" name="Group 2060"/>
          <p:cNvGrpSpPr/>
          <p:nvPr/>
        </p:nvGrpSpPr>
        <p:grpSpPr>
          <a:xfrm>
            <a:off x="2037120" y="1454941"/>
            <a:ext cx="7107746" cy="4283556"/>
            <a:chOff x="-415810" y="861415"/>
            <a:chExt cx="7757765" cy="4441946"/>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65619" y="1184441"/>
              <a:ext cx="4476336" cy="4118920"/>
            </a:xfrm>
            <a:prstGeom prst="rect">
              <a:avLst/>
            </a:prstGeom>
          </p:spPr>
        </p:pic>
        <p:sp>
          <p:nvSpPr>
            <p:cNvPr id="53" name="Content Placeholder 2"/>
            <p:cNvSpPr txBox="1">
              <a:spLocks/>
            </p:cNvSpPr>
            <p:nvPr/>
          </p:nvSpPr>
          <p:spPr bwMode="auto">
            <a:xfrm>
              <a:off x="-313506" y="2077250"/>
              <a:ext cx="2834742" cy="3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08" tIns="60954" rIns="121908" bIns="60954" numCol="1" anchor="t" anchorCtr="0" compatLnSpc="1">
              <a:prstTxWarp prst="textNoShape">
                <a:avLst/>
              </a:prstTxWarp>
            </a:bodyPr>
            <a:lstStyle>
              <a:lvl1pPr marL="539697" indent="-539697" algn="l" rtl="0" eaLnBrk="1" fontAlgn="base" hangingPunct="1">
                <a:spcBef>
                  <a:spcPct val="30000"/>
                </a:spcBef>
                <a:spcAft>
                  <a:spcPct val="0"/>
                </a:spcAft>
                <a:buClr>
                  <a:schemeClr val="bg2"/>
                </a:buClr>
                <a:buFont typeface="Webdings" pitchFamily="18" charset="2"/>
                <a:buChar char="4"/>
                <a:defRPr sz="3700">
                  <a:solidFill>
                    <a:schemeClr val="tx1"/>
                  </a:solidFill>
                  <a:latin typeface="+mn-lt"/>
                  <a:ea typeface="+mn-ea"/>
                  <a:cs typeface="+mn-cs"/>
                </a:defRPr>
              </a:lvl1pPr>
              <a:lvl2pPr marL="1089975" indent="-380962" algn="l" rtl="0" eaLnBrk="1" fontAlgn="base" hangingPunct="1">
                <a:spcBef>
                  <a:spcPct val="30000"/>
                </a:spcBef>
                <a:spcAft>
                  <a:spcPct val="0"/>
                </a:spcAft>
                <a:buClr>
                  <a:schemeClr val="bg2"/>
                </a:buClr>
                <a:buChar char="–"/>
                <a:defRPr sz="3500">
                  <a:solidFill>
                    <a:schemeClr val="tx1"/>
                  </a:solidFill>
                  <a:latin typeface="+mn-lt"/>
                </a:defRPr>
              </a:lvl2pPr>
              <a:lvl3pPr marL="1542896" indent="-304770" algn="l" rtl="0" eaLnBrk="1" fontAlgn="base" hangingPunct="1">
                <a:spcBef>
                  <a:spcPct val="30000"/>
                </a:spcBef>
                <a:spcAft>
                  <a:spcPct val="0"/>
                </a:spcAft>
                <a:buClr>
                  <a:schemeClr val="bg2"/>
                </a:buClr>
                <a:buChar char="•"/>
                <a:defRPr sz="3200">
                  <a:solidFill>
                    <a:schemeClr val="tx1"/>
                  </a:solidFill>
                  <a:latin typeface="+mn-lt"/>
                </a:defRPr>
              </a:lvl3pPr>
              <a:lvl4pPr marL="2033914" indent="-304770" algn="l" rtl="0" eaLnBrk="1" fontAlgn="base" hangingPunct="1">
                <a:spcBef>
                  <a:spcPct val="30000"/>
                </a:spcBef>
                <a:spcAft>
                  <a:spcPct val="0"/>
                </a:spcAft>
                <a:buClr>
                  <a:schemeClr val="bg2"/>
                </a:buClr>
                <a:buChar char="–"/>
                <a:defRPr sz="2700">
                  <a:solidFill>
                    <a:schemeClr val="tx1"/>
                  </a:solidFill>
                  <a:latin typeface="+mn-lt"/>
                </a:defRPr>
              </a:lvl4pPr>
              <a:lvl5pPr marL="2522814" indent="-304770" algn="l" rtl="0" eaLnBrk="1" fontAlgn="base" hangingPunct="1">
                <a:spcBef>
                  <a:spcPct val="30000"/>
                </a:spcBef>
                <a:spcAft>
                  <a:spcPct val="0"/>
                </a:spcAft>
                <a:buClr>
                  <a:schemeClr val="bg2"/>
                </a:buClr>
                <a:buChar char="»"/>
                <a:defRPr sz="2700">
                  <a:solidFill>
                    <a:schemeClr val="tx1"/>
                  </a:solidFill>
                  <a:latin typeface="+mn-lt"/>
                </a:defRPr>
              </a:lvl5pPr>
              <a:lvl6pPr marL="3132353" indent="-304770" algn="l" rtl="0" eaLnBrk="1" fontAlgn="base" hangingPunct="1">
                <a:spcBef>
                  <a:spcPct val="30000"/>
                </a:spcBef>
                <a:spcAft>
                  <a:spcPct val="0"/>
                </a:spcAft>
                <a:buClr>
                  <a:schemeClr val="bg2"/>
                </a:buClr>
                <a:buChar char="»"/>
                <a:defRPr sz="2700">
                  <a:solidFill>
                    <a:schemeClr val="tx1"/>
                  </a:solidFill>
                  <a:latin typeface="+mn-lt"/>
                </a:defRPr>
              </a:lvl6pPr>
              <a:lvl7pPr marL="3741892" indent="-304770" algn="l" rtl="0" eaLnBrk="1" fontAlgn="base" hangingPunct="1">
                <a:spcBef>
                  <a:spcPct val="30000"/>
                </a:spcBef>
                <a:spcAft>
                  <a:spcPct val="0"/>
                </a:spcAft>
                <a:buClr>
                  <a:schemeClr val="bg2"/>
                </a:buClr>
                <a:buChar char="»"/>
                <a:defRPr sz="2700">
                  <a:solidFill>
                    <a:schemeClr val="tx1"/>
                  </a:solidFill>
                  <a:latin typeface="+mn-lt"/>
                </a:defRPr>
              </a:lvl7pPr>
              <a:lvl8pPr marL="4351431" indent="-304770" algn="l" rtl="0" eaLnBrk="1" fontAlgn="base" hangingPunct="1">
                <a:spcBef>
                  <a:spcPct val="30000"/>
                </a:spcBef>
                <a:spcAft>
                  <a:spcPct val="0"/>
                </a:spcAft>
                <a:buClr>
                  <a:schemeClr val="bg2"/>
                </a:buClr>
                <a:buChar char="»"/>
                <a:defRPr sz="2700">
                  <a:solidFill>
                    <a:schemeClr val="tx1"/>
                  </a:solidFill>
                  <a:latin typeface="+mn-lt"/>
                </a:defRPr>
              </a:lvl8pPr>
              <a:lvl9pPr marL="4960971" indent="-304770" algn="l" rtl="0" eaLnBrk="1" fontAlgn="base" hangingPunct="1">
                <a:spcBef>
                  <a:spcPct val="30000"/>
                </a:spcBef>
                <a:spcAft>
                  <a:spcPct val="0"/>
                </a:spcAft>
                <a:buClr>
                  <a:schemeClr val="bg2"/>
                </a:buClr>
                <a:buChar char="»"/>
                <a:defRPr sz="2700">
                  <a:solidFill>
                    <a:schemeClr val="tx1"/>
                  </a:solidFill>
                  <a:latin typeface="+mn-lt"/>
                </a:defRPr>
              </a:lvl9pPr>
            </a:lstStyle>
            <a:p>
              <a:pPr marL="0" indent="0" algn="r">
                <a:buClr>
                  <a:srgbClr val="003588"/>
                </a:buClr>
                <a:buNone/>
                <a:defRPr/>
              </a:pPr>
              <a:r>
                <a:rPr lang="fi-FI" sz="1400" b="1" kern="0" dirty="0">
                  <a:latin typeface="Calibri"/>
                </a:rPr>
                <a:t>Sensoriset reseptorit </a:t>
              </a:r>
              <a:endParaRPr lang="en-GB" sz="1400" b="1" kern="0" dirty="0">
                <a:latin typeface="Calibri"/>
              </a:endParaRPr>
            </a:p>
          </p:txBody>
        </p:sp>
        <p:sp>
          <p:nvSpPr>
            <p:cNvPr id="54" name="Content Placeholder 2"/>
            <p:cNvSpPr txBox="1">
              <a:spLocks/>
            </p:cNvSpPr>
            <p:nvPr/>
          </p:nvSpPr>
          <p:spPr bwMode="auto">
            <a:xfrm>
              <a:off x="-415810" y="3104943"/>
              <a:ext cx="2834742" cy="3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08" tIns="60954" rIns="121908" bIns="60954" numCol="1" anchor="t" anchorCtr="0" compatLnSpc="1">
              <a:prstTxWarp prst="textNoShape">
                <a:avLst/>
              </a:prstTxWarp>
            </a:bodyPr>
            <a:lstStyle>
              <a:lvl1pPr marL="539697" indent="-539697" algn="l" rtl="0" eaLnBrk="1" fontAlgn="base" hangingPunct="1">
                <a:spcBef>
                  <a:spcPct val="30000"/>
                </a:spcBef>
                <a:spcAft>
                  <a:spcPct val="0"/>
                </a:spcAft>
                <a:buClr>
                  <a:schemeClr val="bg2"/>
                </a:buClr>
                <a:buFont typeface="Webdings" pitchFamily="18" charset="2"/>
                <a:buChar char="4"/>
                <a:defRPr sz="3700">
                  <a:solidFill>
                    <a:schemeClr val="tx1"/>
                  </a:solidFill>
                  <a:latin typeface="+mn-lt"/>
                  <a:ea typeface="+mn-ea"/>
                  <a:cs typeface="+mn-cs"/>
                </a:defRPr>
              </a:lvl1pPr>
              <a:lvl2pPr marL="1089975" indent="-380962" algn="l" rtl="0" eaLnBrk="1" fontAlgn="base" hangingPunct="1">
                <a:spcBef>
                  <a:spcPct val="30000"/>
                </a:spcBef>
                <a:spcAft>
                  <a:spcPct val="0"/>
                </a:spcAft>
                <a:buClr>
                  <a:schemeClr val="bg2"/>
                </a:buClr>
                <a:buChar char="–"/>
                <a:defRPr sz="3500">
                  <a:solidFill>
                    <a:schemeClr val="tx1"/>
                  </a:solidFill>
                  <a:latin typeface="+mn-lt"/>
                </a:defRPr>
              </a:lvl2pPr>
              <a:lvl3pPr marL="1542896" indent="-304770" algn="l" rtl="0" eaLnBrk="1" fontAlgn="base" hangingPunct="1">
                <a:spcBef>
                  <a:spcPct val="30000"/>
                </a:spcBef>
                <a:spcAft>
                  <a:spcPct val="0"/>
                </a:spcAft>
                <a:buClr>
                  <a:schemeClr val="bg2"/>
                </a:buClr>
                <a:buChar char="•"/>
                <a:defRPr sz="3200">
                  <a:solidFill>
                    <a:schemeClr val="tx1"/>
                  </a:solidFill>
                  <a:latin typeface="+mn-lt"/>
                </a:defRPr>
              </a:lvl3pPr>
              <a:lvl4pPr marL="2033914" indent="-304770" algn="l" rtl="0" eaLnBrk="1" fontAlgn="base" hangingPunct="1">
                <a:spcBef>
                  <a:spcPct val="30000"/>
                </a:spcBef>
                <a:spcAft>
                  <a:spcPct val="0"/>
                </a:spcAft>
                <a:buClr>
                  <a:schemeClr val="bg2"/>
                </a:buClr>
                <a:buChar char="–"/>
                <a:defRPr sz="2700">
                  <a:solidFill>
                    <a:schemeClr val="tx1"/>
                  </a:solidFill>
                  <a:latin typeface="+mn-lt"/>
                </a:defRPr>
              </a:lvl4pPr>
              <a:lvl5pPr marL="2522814" indent="-304770" algn="l" rtl="0" eaLnBrk="1" fontAlgn="base" hangingPunct="1">
                <a:spcBef>
                  <a:spcPct val="30000"/>
                </a:spcBef>
                <a:spcAft>
                  <a:spcPct val="0"/>
                </a:spcAft>
                <a:buClr>
                  <a:schemeClr val="bg2"/>
                </a:buClr>
                <a:buChar char="»"/>
                <a:defRPr sz="2700">
                  <a:solidFill>
                    <a:schemeClr val="tx1"/>
                  </a:solidFill>
                  <a:latin typeface="+mn-lt"/>
                </a:defRPr>
              </a:lvl5pPr>
              <a:lvl6pPr marL="3132353" indent="-304770" algn="l" rtl="0" eaLnBrk="1" fontAlgn="base" hangingPunct="1">
                <a:spcBef>
                  <a:spcPct val="30000"/>
                </a:spcBef>
                <a:spcAft>
                  <a:spcPct val="0"/>
                </a:spcAft>
                <a:buClr>
                  <a:schemeClr val="bg2"/>
                </a:buClr>
                <a:buChar char="»"/>
                <a:defRPr sz="2700">
                  <a:solidFill>
                    <a:schemeClr val="tx1"/>
                  </a:solidFill>
                  <a:latin typeface="+mn-lt"/>
                </a:defRPr>
              </a:lvl6pPr>
              <a:lvl7pPr marL="3741892" indent="-304770" algn="l" rtl="0" eaLnBrk="1" fontAlgn="base" hangingPunct="1">
                <a:spcBef>
                  <a:spcPct val="30000"/>
                </a:spcBef>
                <a:spcAft>
                  <a:spcPct val="0"/>
                </a:spcAft>
                <a:buClr>
                  <a:schemeClr val="bg2"/>
                </a:buClr>
                <a:buChar char="»"/>
                <a:defRPr sz="2700">
                  <a:solidFill>
                    <a:schemeClr val="tx1"/>
                  </a:solidFill>
                  <a:latin typeface="+mn-lt"/>
                </a:defRPr>
              </a:lvl7pPr>
              <a:lvl8pPr marL="4351431" indent="-304770" algn="l" rtl="0" eaLnBrk="1" fontAlgn="base" hangingPunct="1">
                <a:spcBef>
                  <a:spcPct val="30000"/>
                </a:spcBef>
                <a:spcAft>
                  <a:spcPct val="0"/>
                </a:spcAft>
                <a:buClr>
                  <a:schemeClr val="bg2"/>
                </a:buClr>
                <a:buChar char="»"/>
                <a:defRPr sz="2700">
                  <a:solidFill>
                    <a:schemeClr val="tx1"/>
                  </a:solidFill>
                  <a:latin typeface="+mn-lt"/>
                </a:defRPr>
              </a:lvl8pPr>
              <a:lvl9pPr marL="4960971" indent="-304770" algn="l" rtl="0" eaLnBrk="1" fontAlgn="base" hangingPunct="1">
                <a:spcBef>
                  <a:spcPct val="30000"/>
                </a:spcBef>
                <a:spcAft>
                  <a:spcPct val="0"/>
                </a:spcAft>
                <a:buClr>
                  <a:schemeClr val="bg2"/>
                </a:buClr>
                <a:buChar char="»"/>
                <a:defRPr sz="2700">
                  <a:solidFill>
                    <a:schemeClr val="tx1"/>
                  </a:solidFill>
                  <a:latin typeface="+mn-lt"/>
                </a:defRPr>
              </a:lvl9pPr>
            </a:lstStyle>
            <a:p>
              <a:pPr marL="0" indent="0" algn="r">
                <a:buClr>
                  <a:srgbClr val="003588"/>
                </a:buClr>
                <a:buNone/>
                <a:defRPr/>
              </a:pPr>
              <a:r>
                <a:rPr lang="en-GB" sz="1400" b="1" kern="0" dirty="0">
                  <a:latin typeface="Calibri"/>
                </a:rPr>
                <a:t>Detrusor-</a:t>
              </a:r>
              <a:r>
                <a:rPr lang="en-GB" sz="1400" b="1" kern="0" dirty="0" err="1">
                  <a:latin typeface="Calibri"/>
                </a:rPr>
                <a:t>lihas</a:t>
              </a:r>
              <a:r>
                <a:rPr lang="en-GB" sz="1400" b="1" kern="0" dirty="0">
                  <a:latin typeface="Calibri"/>
                </a:rPr>
                <a:t> </a:t>
              </a:r>
            </a:p>
            <a:p>
              <a:pPr marL="0" indent="0" algn="r">
                <a:buClr>
                  <a:srgbClr val="003588"/>
                </a:buClr>
                <a:buNone/>
                <a:defRPr/>
              </a:pPr>
              <a:r>
                <a:rPr lang="en-GB" sz="1400" i="1" kern="0" dirty="0">
                  <a:latin typeface="Calibri"/>
                </a:rPr>
                <a:t>(</a:t>
              </a:r>
              <a:r>
                <a:rPr lang="fi-FI" sz="1400" i="1" kern="0" dirty="0">
                  <a:latin typeface="Calibri"/>
                </a:rPr>
                <a:t>sileä, elastinen, mukautuva, suonikas, kipuherkkä</a:t>
              </a:r>
              <a:r>
                <a:rPr lang="en-GB" sz="1400" i="1" kern="0" dirty="0">
                  <a:latin typeface="Calibri"/>
                </a:rPr>
                <a:t>)</a:t>
              </a:r>
            </a:p>
            <a:p>
              <a:pPr marL="0" indent="0" algn="r">
                <a:buClr>
                  <a:srgbClr val="003588"/>
                </a:buClr>
                <a:buNone/>
                <a:defRPr/>
              </a:pPr>
              <a:endParaRPr lang="en-GB" sz="1400" b="1" kern="0" dirty="0">
                <a:latin typeface="Calibri"/>
              </a:endParaRPr>
            </a:p>
          </p:txBody>
        </p:sp>
        <p:sp>
          <p:nvSpPr>
            <p:cNvPr id="55" name="Content Placeholder 2"/>
            <p:cNvSpPr txBox="1">
              <a:spLocks/>
            </p:cNvSpPr>
            <p:nvPr/>
          </p:nvSpPr>
          <p:spPr bwMode="auto">
            <a:xfrm>
              <a:off x="-85376" y="4190873"/>
              <a:ext cx="2834742" cy="3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08" tIns="60954" rIns="121908" bIns="60954" numCol="1" anchor="t" anchorCtr="0" compatLnSpc="1">
              <a:prstTxWarp prst="textNoShape">
                <a:avLst/>
              </a:prstTxWarp>
            </a:bodyPr>
            <a:lstStyle>
              <a:lvl1pPr marL="539697" indent="-539697" algn="l" rtl="0" eaLnBrk="1" fontAlgn="base" hangingPunct="1">
                <a:spcBef>
                  <a:spcPct val="30000"/>
                </a:spcBef>
                <a:spcAft>
                  <a:spcPct val="0"/>
                </a:spcAft>
                <a:buClr>
                  <a:schemeClr val="bg2"/>
                </a:buClr>
                <a:buFont typeface="Webdings" pitchFamily="18" charset="2"/>
                <a:buChar char="4"/>
                <a:defRPr sz="3700">
                  <a:solidFill>
                    <a:schemeClr val="tx1"/>
                  </a:solidFill>
                  <a:latin typeface="+mn-lt"/>
                  <a:ea typeface="+mn-ea"/>
                  <a:cs typeface="+mn-cs"/>
                </a:defRPr>
              </a:lvl1pPr>
              <a:lvl2pPr marL="1089975" indent="-380962" algn="l" rtl="0" eaLnBrk="1" fontAlgn="base" hangingPunct="1">
                <a:spcBef>
                  <a:spcPct val="30000"/>
                </a:spcBef>
                <a:spcAft>
                  <a:spcPct val="0"/>
                </a:spcAft>
                <a:buClr>
                  <a:schemeClr val="bg2"/>
                </a:buClr>
                <a:buChar char="–"/>
                <a:defRPr sz="3500">
                  <a:solidFill>
                    <a:schemeClr val="tx1"/>
                  </a:solidFill>
                  <a:latin typeface="+mn-lt"/>
                </a:defRPr>
              </a:lvl2pPr>
              <a:lvl3pPr marL="1542896" indent="-304770" algn="l" rtl="0" eaLnBrk="1" fontAlgn="base" hangingPunct="1">
                <a:spcBef>
                  <a:spcPct val="30000"/>
                </a:spcBef>
                <a:spcAft>
                  <a:spcPct val="0"/>
                </a:spcAft>
                <a:buClr>
                  <a:schemeClr val="bg2"/>
                </a:buClr>
                <a:buChar char="•"/>
                <a:defRPr sz="3200">
                  <a:solidFill>
                    <a:schemeClr val="tx1"/>
                  </a:solidFill>
                  <a:latin typeface="+mn-lt"/>
                </a:defRPr>
              </a:lvl3pPr>
              <a:lvl4pPr marL="2033914" indent="-304770" algn="l" rtl="0" eaLnBrk="1" fontAlgn="base" hangingPunct="1">
                <a:spcBef>
                  <a:spcPct val="30000"/>
                </a:spcBef>
                <a:spcAft>
                  <a:spcPct val="0"/>
                </a:spcAft>
                <a:buClr>
                  <a:schemeClr val="bg2"/>
                </a:buClr>
                <a:buChar char="–"/>
                <a:defRPr sz="2700">
                  <a:solidFill>
                    <a:schemeClr val="tx1"/>
                  </a:solidFill>
                  <a:latin typeface="+mn-lt"/>
                </a:defRPr>
              </a:lvl4pPr>
              <a:lvl5pPr marL="2522814" indent="-304770" algn="l" rtl="0" eaLnBrk="1" fontAlgn="base" hangingPunct="1">
                <a:spcBef>
                  <a:spcPct val="30000"/>
                </a:spcBef>
                <a:spcAft>
                  <a:spcPct val="0"/>
                </a:spcAft>
                <a:buClr>
                  <a:schemeClr val="bg2"/>
                </a:buClr>
                <a:buChar char="»"/>
                <a:defRPr sz="2700">
                  <a:solidFill>
                    <a:schemeClr val="tx1"/>
                  </a:solidFill>
                  <a:latin typeface="+mn-lt"/>
                </a:defRPr>
              </a:lvl5pPr>
              <a:lvl6pPr marL="3132353" indent="-304770" algn="l" rtl="0" eaLnBrk="1" fontAlgn="base" hangingPunct="1">
                <a:spcBef>
                  <a:spcPct val="30000"/>
                </a:spcBef>
                <a:spcAft>
                  <a:spcPct val="0"/>
                </a:spcAft>
                <a:buClr>
                  <a:schemeClr val="bg2"/>
                </a:buClr>
                <a:buChar char="»"/>
                <a:defRPr sz="2700">
                  <a:solidFill>
                    <a:schemeClr val="tx1"/>
                  </a:solidFill>
                  <a:latin typeface="+mn-lt"/>
                </a:defRPr>
              </a:lvl6pPr>
              <a:lvl7pPr marL="3741892" indent="-304770" algn="l" rtl="0" eaLnBrk="1" fontAlgn="base" hangingPunct="1">
                <a:spcBef>
                  <a:spcPct val="30000"/>
                </a:spcBef>
                <a:spcAft>
                  <a:spcPct val="0"/>
                </a:spcAft>
                <a:buClr>
                  <a:schemeClr val="bg2"/>
                </a:buClr>
                <a:buChar char="»"/>
                <a:defRPr sz="2700">
                  <a:solidFill>
                    <a:schemeClr val="tx1"/>
                  </a:solidFill>
                  <a:latin typeface="+mn-lt"/>
                </a:defRPr>
              </a:lvl7pPr>
              <a:lvl8pPr marL="4351431" indent="-304770" algn="l" rtl="0" eaLnBrk="1" fontAlgn="base" hangingPunct="1">
                <a:spcBef>
                  <a:spcPct val="30000"/>
                </a:spcBef>
                <a:spcAft>
                  <a:spcPct val="0"/>
                </a:spcAft>
                <a:buClr>
                  <a:schemeClr val="bg2"/>
                </a:buClr>
                <a:buChar char="»"/>
                <a:defRPr sz="2700">
                  <a:solidFill>
                    <a:schemeClr val="tx1"/>
                  </a:solidFill>
                  <a:latin typeface="+mn-lt"/>
                </a:defRPr>
              </a:lvl8pPr>
              <a:lvl9pPr marL="4960971" indent="-304770" algn="l" rtl="0" eaLnBrk="1" fontAlgn="base" hangingPunct="1">
                <a:spcBef>
                  <a:spcPct val="30000"/>
                </a:spcBef>
                <a:spcAft>
                  <a:spcPct val="0"/>
                </a:spcAft>
                <a:buClr>
                  <a:schemeClr val="bg2"/>
                </a:buClr>
                <a:buChar char="»"/>
                <a:defRPr sz="2700">
                  <a:solidFill>
                    <a:schemeClr val="tx1"/>
                  </a:solidFill>
                  <a:latin typeface="+mn-lt"/>
                </a:defRPr>
              </a:lvl9pPr>
            </a:lstStyle>
            <a:p>
              <a:pPr marL="0" indent="0" algn="r">
                <a:buClr>
                  <a:srgbClr val="003588"/>
                </a:buClr>
                <a:buNone/>
                <a:defRPr/>
              </a:pPr>
              <a:r>
                <a:rPr lang="en-GB" sz="1400" b="1" kern="0" dirty="0" err="1">
                  <a:latin typeface="Calibri"/>
                </a:rPr>
                <a:t>Sulkijalihas</a:t>
              </a:r>
              <a:r>
                <a:rPr lang="en-GB" sz="1400" b="1" kern="0" dirty="0">
                  <a:latin typeface="Calibri"/>
                </a:rPr>
                <a:t> </a:t>
              </a:r>
            </a:p>
            <a:p>
              <a:pPr marL="0" indent="0" algn="r">
                <a:buClr>
                  <a:srgbClr val="003588"/>
                </a:buClr>
                <a:buNone/>
                <a:defRPr/>
              </a:pPr>
              <a:r>
                <a:rPr lang="en-GB" sz="1400" i="1" kern="0" dirty="0">
                  <a:latin typeface="Calibri"/>
                </a:rPr>
                <a:t>(</a:t>
              </a:r>
              <a:r>
                <a:rPr lang="en-GB" sz="1400" i="1" kern="0" dirty="0" err="1">
                  <a:latin typeface="Calibri"/>
                </a:rPr>
                <a:t>Poikkijuovainen</a:t>
              </a:r>
              <a:r>
                <a:rPr lang="en-GB" sz="1400" i="1" kern="0" dirty="0">
                  <a:latin typeface="Calibri"/>
                </a:rPr>
                <a:t> </a:t>
              </a:r>
              <a:r>
                <a:rPr lang="en-GB" sz="1400" i="1" kern="0" dirty="0" err="1">
                  <a:latin typeface="Calibri"/>
                </a:rPr>
                <a:t>lihas</a:t>
              </a:r>
              <a:r>
                <a:rPr lang="en-GB" sz="1400" i="1" kern="0" dirty="0">
                  <a:latin typeface="Calibri"/>
                </a:rPr>
                <a:t>)</a:t>
              </a:r>
            </a:p>
          </p:txBody>
        </p:sp>
        <p:cxnSp>
          <p:nvCxnSpPr>
            <p:cNvPr id="56" name="Straight Connector 55"/>
            <p:cNvCxnSpPr>
              <a:endCxn id="53" idx="3"/>
            </p:cNvCxnSpPr>
            <p:nvPr/>
          </p:nvCxnSpPr>
          <p:spPr bwMode="auto">
            <a:xfrm flipH="1" flipV="1">
              <a:off x="2521236" y="2231912"/>
              <a:ext cx="3108435" cy="1980923"/>
            </a:xfrm>
            <a:prstGeom prst="line">
              <a:avLst/>
            </a:prstGeom>
            <a:solidFill>
              <a:schemeClr val="accent1"/>
            </a:solidFill>
            <a:ln w="6350" cap="flat"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a:endCxn id="53" idx="3"/>
            </p:cNvCxnSpPr>
            <p:nvPr/>
          </p:nvCxnSpPr>
          <p:spPr bwMode="auto">
            <a:xfrm flipH="1" flipV="1">
              <a:off x="2521236" y="2231912"/>
              <a:ext cx="2510453" cy="790275"/>
            </a:xfrm>
            <a:prstGeom prst="line">
              <a:avLst/>
            </a:prstGeom>
            <a:solidFill>
              <a:schemeClr val="accent1"/>
            </a:solidFill>
            <a:ln w="6350" cap="flat"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Content Placeholder 2"/>
            <p:cNvSpPr txBox="1">
              <a:spLocks/>
            </p:cNvSpPr>
            <p:nvPr/>
          </p:nvSpPr>
          <p:spPr bwMode="auto">
            <a:xfrm>
              <a:off x="4356685" y="861415"/>
              <a:ext cx="1677821" cy="323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08" tIns="60954" rIns="121908" bIns="60954" numCol="1" anchor="t" anchorCtr="0" compatLnSpc="1">
              <a:prstTxWarp prst="textNoShape">
                <a:avLst/>
              </a:prstTxWarp>
            </a:bodyPr>
            <a:lstStyle>
              <a:lvl1pPr marL="539697" indent="-539697" algn="l" rtl="0" eaLnBrk="1" fontAlgn="base" hangingPunct="1">
                <a:spcBef>
                  <a:spcPct val="30000"/>
                </a:spcBef>
                <a:spcAft>
                  <a:spcPct val="0"/>
                </a:spcAft>
                <a:buClr>
                  <a:schemeClr val="bg2"/>
                </a:buClr>
                <a:buFont typeface="Webdings" pitchFamily="18" charset="2"/>
                <a:buChar char="4"/>
                <a:defRPr sz="3700">
                  <a:solidFill>
                    <a:schemeClr val="tx1"/>
                  </a:solidFill>
                  <a:latin typeface="+mn-lt"/>
                  <a:ea typeface="+mn-ea"/>
                  <a:cs typeface="+mn-cs"/>
                </a:defRPr>
              </a:lvl1pPr>
              <a:lvl2pPr marL="1089975" indent="-380962" algn="l" rtl="0" eaLnBrk="1" fontAlgn="base" hangingPunct="1">
                <a:spcBef>
                  <a:spcPct val="30000"/>
                </a:spcBef>
                <a:spcAft>
                  <a:spcPct val="0"/>
                </a:spcAft>
                <a:buClr>
                  <a:schemeClr val="bg2"/>
                </a:buClr>
                <a:buChar char="–"/>
                <a:defRPr sz="3500">
                  <a:solidFill>
                    <a:schemeClr val="tx1"/>
                  </a:solidFill>
                  <a:latin typeface="+mn-lt"/>
                </a:defRPr>
              </a:lvl2pPr>
              <a:lvl3pPr marL="1542896" indent="-304770" algn="l" rtl="0" eaLnBrk="1" fontAlgn="base" hangingPunct="1">
                <a:spcBef>
                  <a:spcPct val="30000"/>
                </a:spcBef>
                <a:spcAft>
                  <a:spcPct val="0"/>
                </a:spcAft>
                <a:buClr>
                  <a:schemeClr val="bg2"/>
                </a:buClr>
                <a:buChar char="•"/>
                <a:defRPr sz="3200">
                  <a:solidFill>
                    <a:schemeClr val="tx1"/>
                  </a:solidFill>
                  <a:latin typeface="+mn-lt"/>
                </a:defRPr>
              </a:lvl3pPr>
              <a:lvl4pPr marL="2033914" indent="-304770" algn="l" rtl="0" eaLnBrk="1" fontAlgn="base" hangingPunct="1">
                <a:spcBef>
                  <a:spcPct val="30000"/>
                </a:spcBef>
                <a:spcAft>
                  <a:spcPct val="0"/>
                </a:spcAft>
                <a:buClr>
                  <a:schemeClr val="bg2"/>
                </a:buClr>
                <a:buChar char="–"/>
                <a:defRPr sz="2700">
                  <a:solidFill>
                    <a:schemeClr val="tx1"/>
                  </a:solidFill>
                  <a:latin typeface="+mn-lt"/>
                </a:defRPr>
              </a:lvl4pPr>
              <a:lvl5pPr marL="2522814" indent="-304770" algn="l" rtl="0" eaLnBrk="1" fontAlgn="base" hangingPunct="1">
                <a:spcBef>
                  <a:spcPct val="30000"/>
                </a:spcBef>
                <a:spcAft>
                  <a:spcPct val="0"/>
                </a:spcAft>
                <a:buClr>
                  <a:schemeClr val="bg2"/>
                </a:buClr>
                <a:buChar char="»"/>
                <a:defRPr sz="2700">
                  <a:solidFill>
                    <a:schemeClr val="tx1"/>
                  </a:solidFill>
                  <a:latin typeface="+mn-lt"/>
                </a:defRPr>
              </a:lvl5pPr>
              <a:lvl6pPr marL="3132353" indent="-304770" algn="l" rtl="0" eaLnBrk="1" fontAlgn="base" hangingPunct="1">
                <a:spcBef>
                  <a:spcPct val="30000"/>
                </a:spcBef>
                <a:spcAft>
                  <a:spcPct val="0"/>
                </a:spcAft>
                <a:buClr>
                  <a:schemeClr val="bg2"/>
                </a:buClr>
                <a:buChar char="»"/>
                <a:defRPr sz="2700">
                  <a:solidFill>
                    <a:schemeClr val="tx1"/>
                  </a:solidFill>
                  <a:latin typeface="+mn-lt"/>
                </a:defRPr>
              </a:lvl6pPr>
              <a:lvl7pPr marL="3741892" indent="-304770" algn="l" rtl="0" eaLnBrk="1" fontAlgn="base" hangingPunct="1">
                <a:spcBef>
                  <a:spcPct val="30000"/>
                </a:spcBef>
                <a:spcAft>
                  <a:spcPct val="0"/>
                </a:spcAft>
                <a:buClr>
                  <a:schemeClr val="bg2"/>
                </a:buClr>
                <a:buChar char="»"/>
                <a:defRPr sz="2700">
                  <a:solidFill>
                    <a:schemeClr val="tx1"/>
                  </a:solidFill>
                  <a:latin typeface="+mn-lt"/>
                </a:defRPr>
              </a:lvl7pPr>
              <a:lvl8pPr marL="4351431" indent="-304770" algn="l" rtl="0" eaLnBrk="1" fontAlgn="base" hangingPunct="1">
                <a:spcBef>
                  <a:spcPct val="30000"/>
                </a:spcBef>
                <a:spcAft>
                  <a:spcPct val="0"/>
                </a:spcAft>
                <a:buClr>
                  <a:schemeClr val="bg2"/>
                </a:buClr>
                <a:buChar char="»"/>
                <a:defRPr sz="2700">
                  <a:solidFill>
                    <a:schemeClr val="tx1"/>
                  </a:solidFill>
                  <a:latin typeface="+mn-lt"/>
                </a:defRPr>
              </a:lvl8pPr>
              <a:lvl9pPr marL="4960971" indent="-304770" algn="l" rtl="0" eaLnBrk="1" fontAlgn="base" hangingPunct="1">
                <a:spcBef>
                  <a:spcPct val="30000"/>
                </a:spcBef>
                <a:spcAft>
                  <a:spcPct val="0"/>
                </a:spcAft>
                <a:buClr>
                  <a:schemeClr val="bg2"/>
                </a:buClr>
                <a:buChar char="»"/>
                <a:defRPr sz="2700">
                  <a:solidFill>
                    <a:schemeClr val="tx1"/>
                  </a:solidFill>
                  <a:latin typeface="+mn-lt"/>
                </a:defRPr>
              </a:lvl9pPr>
            </a:lstStyle>
            <a:p>
              <a:pPr marL="0" indent="0" algn="ctr">
                <a:buClr>
                  <a:srgbClr val="003588"/>
                </a:buClr>
                <a:buNone/>
                <a:defRPr/>
              </a:pPr>
              <a:r>
                <a:rPr lang="en-GB" sz="1400" b="1" kern="0" dirty="0" err="1">
                  <a:latin typeface="Calibri"/>
                </a:rPr>
                <a:t>Virtsanjohtimet</a:t>
              </a:r>
              <a:endParaRPr lang="en-GB" sz="1400" b="1" kern="0" dirty="0">
                <a:latin typeface="Calibri"/>
              </a:endParaRPr>
            </a:p>
          </p:txBody>
        </p:sp>
        <p:cxnSp>
          <p:nvCxnSpPr>
            <p:cNvPr id="59" name="Straight Connector 58"/>
            <p:cNvCxnSpPr>
              <a:endCxn id="58" idx="2"/>
            </p:cNvCxnSpPr>
            <p:nvPr/>
          </p:nvCxnSpPr>
          <p:spPr bwMode="auto">
            <a:xfrm flipH="1" flipV="1">
              <a:off x="5195596" y="1184441"/>
              <a:ext cx="1176406" cy="603012"/>
            </a:xfrm>
            <a:prstGeom prst="line">
              <a:avLst/>
            </a:prstGeom>
            <a:solidFill>
              <a:schemeClr val="accent1"/>
            </a:solidFill>
            <a:ln w="6350" cap="flat"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p:cNvCxnSpPr>
              <a:endCxn id="58" idx="2"/>
            </p:cNvCxnSpPr>
            <p:nvPr/>
          </p:nvCxnSpPr>
          <p:spPr bwMode="auto">
            <a:xfrm flipV="1">
              <a:off x="3894876" y="1184441"/>
              <a:ext cx="1300720" cy="290621"/>
            </a:xfrm>
            <a:prstGeom prst="line">
              <a:avLst/>
            </a:prstGeom>
            <a:solidFill>
              <a:schemeClr val="accent1"/>
            </a:solidFill>
            <a:ln w="6350" cap="flat"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a:endCxn id="54" idx="3"/>
            </p:cNvCxnSpPr>
            <p:nvPr/>
          </p:nvCxnSpPr>
          <p:spPr bwMode="auto">
            <a:xfrm flipH="1" flipV="1">
              <a:off x="2418932" y="3259605"/>
              <a:ext cx="1620683" cy="241210"/>
            </a:xfrm>
            <a:prstGeom prst="line">
              <a:avLst/>
            </a:prstGeom>
            <a:solidFill>
              <a:schemeClr val="accent1"/>
            </a:solidFill>
            <a:ln w="6350" cap="flat"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a:endCxn id="55" idx="3"/>
            </p:cNvCxnSpPr>
            <p:nvPr/>
          </p:nvCxnSpPr>
          <p:spPr bwMode="auto">
            <a:xfrm flipH="1" flipV="1">
              <a:off x="2749366" y="4345535"/>
              <a:ext cx="2234939" cy="347432"/>
            </a:xfrm>
            <a:prstGeom prst="line">
              <a:avLst/>
            </a:prstGeom>
            <a:solidFill>
              <a:schemeClr val="accent1"/>
            </a:solidFill>
            <a:ln w="6350" cap="flat" cmpd="sng" algn="ctr">
              <a:solidFill>
                <a:schemeClr val="tx1"/>
              </a:solidFill>
              <a:prstDash val="solid"/>
              <a:round/>
              <a:headEnd type="oval" w="sm" len="sm"/>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 name="Title 7">
            <a:extLst>
              <a:ext uri="{FF2B5EF4-FFF2-40B4-BE49-F238E27FC236}">
                <a16:creationId xmlns:a16="http://schemas.microsoft.com/office/drawing/2014/main" id="{E8A31B2E-7124-4C76-9B94-9255502A03DE}"/>
              </a:ext>
            </a:extLst>
          </p:cNvPr>
          <p:cNvSpPr>
            <a:spLocks noGrp="1"/>
          </p:cNvSpPr>
          <p:nvPr>
            <p:ph type="title"/>
          </p:nvPr>
        </p:nvSpPr>
        <p:spPr/>
        <p:txBody>
          <a:bodyPr/>
          <a:lstStyle/>
          <a:p>
            <a:r>
              <a:rPr lang="en-GB" dirty="0" err="1"/>
              <a:t>Virtsarakon</a:t>
            </a:r>
            <a:r>
              <a:rPr lang="en-GB" dirty="0"/>
              <a:t> </a:t>
            </a:r>
            <a:r>
              <a:rPr lang="en-GB" dirty="0" err="1"/>
              <a:t>anatomia</a:t>
            </a:r>
            <a:r>
              <a:rPr lang="en-GB" dirty="0"/>
              <a:t> </a:t>
            </a:r>
            <a:br>
              <a:rPr lang="en-GB" dirty="0"/>
            </a:br>
            <a:endParaRPr lang="sv-SE" dirty="0"/>
          </a:p>
        </p:txBody>
      </p:sp>
    </p:spTree>
    <p:extLst>
      <p:ext uri="{BB962C8B-B14F-4D97-AF65-F5344CB8AC3E}">
        <p14:creationId xmlns:p14="http://schemas.microsoft.com/office/powerpoint/2010/main" val="225391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F81B9B3-4089-4346-A449-ED525FC71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3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ody of water with white text&#10;&#10;Description automatically generated with low confidence">
            <a:extLst>
              <a:ext uri="{FF2B5EF4-FFF2-40B4-BE49-F238E27FC236}">
                <a16:creationId xmlns:a16="http://schemas.microsoft.com/office/drawing/2014/main" id="{C9F974C5-3B0A-4ADB-BB85-44CCA6C14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461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1D02518E-ABE4-4EE3-A1D8-B736190C7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578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althy ma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b="3937"/>
          <a:stretch>
            <a:fillRect/>
          </a:stretch>
        </p:blipFill>
        <p:spPr bwMode="auto">
          <a:xfrm>
            <a:off x="572156" y="1123657"/>
            <a:ext cx="7979139" cy="5136077"/>
          </a:xfrm>
          <a:prstGeom prst="rect">
            <a:avLst/>
          </a:prstGeom>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56F8F66-4B5C-424E-B732-C22769E12F3B}"/>
              </a:ext>
            </a:extLst>
          </p:cNvPr>
          <p:cNvPicPr>
            <a:picLocks noChangeAspect="1"/>
          </p:cNvPicPr>
          <p:nvPr/>
        </p:nvPicPr>
        <p:blipFill>
          <a:blip r:embed="rId6"/>
          <a:stretch>
            <a:fillRect/>
          </a:stretch>
        </p:blipFill>
        <p:spPr>
          <a:xfrm>
            <a:off x="8551295" y="2463861"/>
            <a:ext cx="4535817" cy="2645893"/>
          </a:xfrm>
          <a:prstGeom prst="rect">
            <a:avLst/>
          </a:prstGeom>
        </p:spPr>
      </p:pic>
    </p:spTree>
    <p:extLst>
      <p:ext uri="{BB962C8B-B14F-4D97-AF65-F5344CB8AC3E}">
        <p14:creationId xmlns:p14="http://schemas.microsoft.com/office/powerpoint/2010/main" val="42719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857BE9C2-3618-4DA0-A872-2279A7966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3931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0EBE927D-7F75-4CDA-AF6E-0ACA01F63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397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BD167D58-60B6-40B6-BB9F-B9462B24B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B3F5D474-1C87-4A97-AFAB-CD6E754C6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875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195A8AC-2670-43FA-AC8A-66D45EE54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330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9A64001-42F7-40DB-ACDC-652F8CC15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38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with medium confidence">
            <a:extLst>
              <a:ext uri="{FF2B5EF4-FFF2-40B4-BE49-F238E27FC236}">
                <a16:creationId xmlns:a16="http://schemas.microsoft.com/office/drawing/2014/main" id="{9816CEB9-8432-40B7-80D2-D64BA4E6A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065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with low confidence">
            <a:extLst>
              <a:ext uri="{FF2B5EF4-FFF2-40B4-BE49-F238E27FC236}">
                <a16:creationId xmlns:a16="http://schemas.microsoft.com/office/drawing/2014/main" id="{7EDF787A-BE0C-4845-8354-48BE6AA75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556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E231A77A-823E-47EF-92E0-DA74DCF1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76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5075F4E-FEA9-4619-A35F-2D83B2E6F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54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A66E491-2B50-48BE-A1EB-8F074BB69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4729146"/>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LoFri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C95CC030-C547-44E2-821E-08AC77EF82EE}" vid="{F24C592D-602A-4E63-81C8-00968825B9BB}"/>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A467A8-B186-464B-9A2B-6808C10FA731}">
  <ds:schemaRefs>
    <ds:schemaRef ds:uri="http://schemas.microsoft.com/office/2006/documentManagement/types"/>
    <ds:schemaRef ds:uri="e36f2201-6998-4fe1-9097-f47f55ea788e"/>
    <ds:schemaRef ds:uri="http://purl.org/dc/dcmitype/"/>
    <ds:schemaRef ds:uri="http://www.w3.org/XML/1998/namespace"/>
    <ds:schemaRef ds:uri="fc4a65d8-3370-4642-9d46-8e8a4077b185"/>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8B187C1C-3095-401D-AFE1-47D194B776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344ABA-0EA9-47A5-898D-2FC263A179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1064</Words>
  <Application>Microsoft Office PowerPoint</Application>
  <PresentationFormat>Widescreen</PresentationFormat>
  <Paragraphs>116</Paragraphs>
  <Slides>17</Slides>
  <Notes>17</Notes>
  <HiddenSlides>0</HiddenSlides>
  <MMClips>1</MMClips>
  <ScaleCrop>false</ScaleCrop>
  <HeadingPairs>
    <vt:vector size="6" baseType="variant">
      <vt:variant>
        <vt:lpstr>Fonts Used</vt:lpstr>
      </vt:variant>
      <vt:variant>
        <vt:i4>4</vt:i4>
      </vt:variant>
      <vt:variant>
        <vt:lpstr>Theme</vt:lpstr>
      </vt:variant>
      <vt:variant>
        <vt:i4>19</vt:i4>
      </vt:variant>
      <vt:variant>
        <vt:lpstr>Slide Titles</vt:lpstr>
      </vt:variant>
      <vt:variant>
        <vt:i4>17</vt:i4>
      </vt:variant>
    </vt:vector>
  </HeadingPairs>
  <TitlesOfParts>
    <vt:vector size="40" baseType="lpstr">
      <vt:lpstr>Arial</vt:lpstr>
      <vt:lpstr>Calibri</vt:lpstr>
      <vt:lpstr>Calibri Light</vt:lpstr>
      <vt:lpstr>Webdings</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LoFric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Virtsarakon anatomia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2021-02-05T15:22:25Z</dcterms:created>
  <dcterms:modified xsi:type="dcterms:W3CDTF">2022-03-22T12:46:03Z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