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0.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1.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8.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9.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0.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4"/>
    <p:sldMasterId id="2147483669" r:id="rId5"/>
    <p:sldMasterId id="2147483673" r:id="rId6"/>
    <p:sldMasterId id="2147483677" r:id="rId7"/>
    <p:sldMasterId id="2147483665" r:id="rId8"/>
    <p:sldMasterId id="2147483681" r:id="rId9"/>
    <p:sldMasterId id="2147483685" r:id="rId10"/>
    <p:sldMasterId id="2147483689" r:id="rId11"/>
    <p:sldMasterId id="2147483693" r:id="rId12"/>
    <p:sldMasterId id="2147483697" r:id="rId13"/>
    <p:sldMasterId id="2147483701" r:id="rId14"/>
    <p:sldMasterId id="2147483705" r:id="rId15"/>
    <p:sldMasterId id="2147483709" r:id="rId16"/>
    <p:sldMasterId id="2147483713" r:id="rId17"/>
    <p:sldMasterId id="2147483717" r:id="rId18"/>
    <p:sldMasterId id="2147483721" r:id="rId19"/>
    <p:sldMasterId id="2147483728" r:id="rId20"/>
    <p:sldMasterId id="2147483740" r:id="rId21"/>
    <p:sldMasterId id="2147483744" r:id="rId22"/>
    <p:sldMasterId id="2147483748" r:id="rId23"/>
    <p:sldMasterId id="2147483754" r:id="rId24"/>
  </p:sldMasterIdLst>
  <p:notesMasterIdLst>
    <p:notesMasterId r:id="rId63"/>
  </p:notesMasterIdLst>
  <p:handoutMasterIdLst>
    <p:handoutMasterId r:id="rId64"/>
  </p:handoutMasterIdLst>
  <p:sldIdLst>
    <p:sldId id="423" r:id="rId25"/>
    <p:sldId id="654" r:id="rId26"/>
    <p:sldId id="663" r:id="rId27"/>
    <p:sldId id="645" r:id="rId28"/>
    <p:sldId id="646" r:id="rId29"/>
    <p:sldId id="661" r:id="rId30"/>
    <p:sldId id="652" r:id="rId31"/>
    <p:sldId id="662" r:id="rId32"/>
    <p:sldId id="650" r:id="rId33"/>
    <p:sldId id="256" r:id="rId34"/>
    <p:sldId id="651" r:id="rId35"/>
    <p:sldId id="614" r:id="rId36"/>
    <p:sldId id="639" r:id="rId37"/>
    <p:sldId id="599" r:id="rId38"/>
    <p:sldId id="664" r:id="rId39"/>
    <p:sldId id="649" r:id="rId40"/>
    <p:sldId id="665" r:id="rId41"/>
    <p:sldId id="627" r:id="rId42"/>
    <p:sldId id="686" r:id="rId43"/>
    <p:sldId id="579" r:id="rId44"/>
    <p:sldId id="626" r:id="rId45"/>
    <p:sldId id="622" r:id="rId46"/>
    <p:sldId id="598" r:id="rId47"/>
    <p:sldId id="685" r:id="rId48"/>
    <p:sldId id="430" r:id="rId49"/>
    <p:sldId id="593" r:id="rId50"/>
    <p:sldId id="666" r:id="rId51"/>
    <p:sldId id="655" r:id="rId52"/>
    <p:sldId id="667" r:id="rId53"/>
    <p:sldId id="672" r:id="rId54"/>
    <p:sldId id="260" r:id="rId55"/>
    <p:sldId id="594" r:id="rId56"/>
    <p:sldId id="673" r:id="rId57"/>
    <p:sldId id="676" r:id="rId58"/>
    <p:sldId id="675" r:id="rId59"/>
    <p:sldId id="668" r:id="rId60"/>
    <p:sldId id="669" r:id="rId61"/>
    <p:sldId id="687" r:id="rId62"/>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6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86D57"/>
    <a:srgbClr val="2B55B4"/>
    <a:srgbClr val="00462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3" autoAdjust="0"/>
    <p:restoredTop sz="71136" autoAdjust="0"/>
  </p:normalViewPr>
  <p:slideViewPr>
    <p:cSldViewPr snapToGrid="0">
      <p:cViewPr varScale="1">
        <p:scale>
          <a:sx n="56" d="100"/>
          <a:sy n="56" d="100"/>
        </p:scale>
        <p:origin x="324" y="78"/>
      </p:cViewPr>
      <p:guideLst>
        <p:guide orient="horz" pos="3884"/>
        <p:guide pos="3840"/>
      </p:guideLst>
    </p:cSldViewPr>
  </p:slideViewPr>
  <p:outlineViewPr>
    <p:cViewPr>
      <p:scale>
        <a:sx n="33" d="100"/>
        <a:sy n="33" d="100"/>
      </p:scale>
      <p:origin x="0" y="-42"/>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p:scale>
          <a:sx n="87" d="100"/>
          <a:sy n="87" d="100"/>
        </p:scale>
        <p:origin x="1860" y="-106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21" Type="http://schemas.openxmlformats.org/officeDocument/2006/relationships/slideMaster" Target="slideMasters/slideMaster18.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5.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slide" Target="slides/slide34.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37.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27.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viewProps" Target="viewProps.xml"/><Relationship Id="rId20" Type="http://schemas.openxmlformats.org/officeDocument/2006/relationships/slideMaster" Target="slideMasters/slideMaster17.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 Type="http://schemas.openxmlformats.org/officeDocument/2006/relationships/slideMaster" Target="slideMasters/slideMaster7.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2945659" cy="49805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50445" y="3"/>
            <a:ext cx="2945659" cy="498055"/>
          </a:xfrm>
          <a:prstGeom prst="rect">
            <a:avLst/>
          </a:prstGeom>
        </p:spPr>
        <p:txBody>
          <a:bodyPr vert="horz" lIns="91440" tIns="45720" rIns="91440" bIns="45720" rtlCol="0"/>
          <a:lstStyle>
            <a:lvl1pPr algn="r">
              <a:defRPr sz="1200"/>
            </a:lvl1pPr>
          </a:lstStyle>
          <a:p>
            <a:fld id="{F6BB2FF3-DCDE-4AE5-BC1A-33898B474C19}" type="datetimeFigureOut">
              <a:rPr lang="en-US" smtClean="0"/>
              <a:t>3/23/2022</a:t>
            </a:fld>
            <a:endParaRPr lang="en-US" dirty="0"/>
          </a:p>
        </p:txBody>
      </p:sp>
      <p:sp>
        <p:nvSpPr>
          <p:cNvPr id="4" name="Footer Placeholder 3"/>
          <p:cNvSpPr>
            <a:spLocks noGrp="1"/>
          </p:cNvSpPr>
          <p:nvPr>
            <p:ph type="ftr" sz="quarter" idx="2"/>
          </p:nvPr>
        </p:nvSpPr>
        <p:spPr>
          <a:xfrm>
            <a:off x="2" y="9428586"/>
            <a:ext cx="2945659" cy="498054"/>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50445" y="9428586"/>
            <a:ext cx="2945659" cy="498054"/>
          </a:xfrm>
          <a:prstGeom prst="rect">
            <a:avLst/>
          </a:prstGeom>
        </p:spPr>
        <p:txBody>
          <a:bodyPr vert="horz" lIns="91440" tIns="45720" rIns="91440" bIns="45720" rtlCol="0" anchor="b"/>
          <a:lstStyle>
            <a:lvl1pPr algn="r">
              <a:defRPr sz="1200"/>
            </a:lvl1pPr>
          </a:lstStyle>
          <a:p>
            <a:fld id="{13975043-CF72-401C-9D6D-9734752B4A6D}" type="slidenum">
              <a:rPr lang="en-US" smtClean="0"/>
              <a:t>‹#›</a:t>
            </a:fld>
            <a:endParaRPr lang="en-US" dirty="0"/>
          </a:p>
        </p:txBody>
      </p:sp>
    </p:spTree>
    <p:extLst>
      <p:ext uri="{BB962C8B-B14F-4D97-AF65-F5344CB8AC3E}">
        <p14:creationId xmlns:p14="http://schemas.microsoft.com/office/powerpoint/2010/main" val="28779455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2" y="3"/>
            <a:ext cx="2945659" cy="498055"/>
          </a:xfrm>
          <a:prstGeom prst="rect">
            <a:avLst/>
          </a:prstGeom>
        </p:spPr>
        <p:txBody>
          <a:bodyPr vert="horz" lIns="91440" tIns="45720" rIns="91440" bIns="45720" rtlCol="0"/>
          <a:lstStyle>
            <a:lvl1pPr algn="l">
              <a:defRPr sz="1200"/>
            </a:lvl1pPr>
          </a:lstStyle>
          <a:p>
            <a:endParaRPr lang="en-US" dirty="0"/>
          </a:p>
        </p:txBody>
      </p:sp>
      <p:sp>
        <p:nvSpPr>
          <p:cNvPr id="3" name="Platshållare för datum 2"/>
          <p:cNvSpPr>
            <a:spLocks noGrp="1"/>
          </p:cNvSpPr>
          <p:nvPr>
            <p:ph type="dt" idx="1"/>
          </p:nvPr>
        </p:nvSpPr>
        <p:spPr>
          <a:xfrm>
            <a:off x="3850445" y="3"/>
            <a:ext cx="2945659" cy="498055"/>
          </a:xfrm>
          <a:prstGeom prst="rect">
            <a:avLst/>
          </a:prstGeom>
        </p:spPr>
        <p:txBody>
          <a:bodyPr vert="horz" lIns="91440" tIns="45720" rIns="91440" bIns="45720" rtlCol="0"/>
          <a:lstStyle>
            <a:lvl1pPr algn="r">
              <a:defRPr sz="1200"/>
            </a:lvl1pPr>
          </a:lstStyle>
          <a:p>
            <a:fld id="{C189D0DD-81A8-480E-886F-2C5E662EB20D}" type="datetimeFigureOut">
              <a:rPr lang="en-US" smtClean="0"/>
              <a:t>3/23/2022</a:t>
            </a:fld>
            <a:endParaRPr lang="en-US" dirty="0"/>
          </a:p>
        </p:txBody>
      </p:sp>
      <p:sp>
        <p:nvSpPr>
          <p:cNvPr id="4" name="Platshållare för bildobjekt 3"/>
          <p:cNvSpPr>
            <a:spLocks noGrp="1" noRot="1" noChangeAspect="1"/>
          </p:cNvSpPr>
          <p:nvPr>
            <p:ph type="sldImg" idx="2"/>
          </p:nvPr>
        </p:nvSpPr>
        <p:spPr>
          <a:xfrm>
            <a:off x="422275" y="1239838"/>
            <a:ext cx="5953125" cy="33496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Platshållare för anteckninga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2" y="9428586"/>
            <a:ext cx="2945659" cy="498054"/>
          </a:xfrm>
          <a:prstGeom prst="rect">
            <a:avLst/>
          </a:prstGeom>
        </p:spPr>
        <p:txBody>
          <a:bodyPr vert="horz" lIns="91440" tIns="45720" rIns="91440" bIns="45720" rtlCol="0" anchor="b"/>
          <a:lstStyle>
            <a:lvl1pPr algn="l">
              <a:defRPr sz="1200"/>
            </a:lvl1pPr>
          </a:lstStyle>
          <a:p>
            <a:endParaRPr lang="en-US" dirty="0"/>
          </a:p>
        </p:txBody>
      </p:sp>
      <p:sp>
        <p:nvSpPr>
          <p:cNvPr id="7" name="Platshållare för bildnummer 6"/>
          <p:cNvSpPr>
            <a:spLocks noGrp="1"/>
          </p:cNvSpPr>
          <p:nvPr>
            <p:ph type="sldNum" sz="quarter" idx="5"/>
          </p:nvPr>
        </p:nvSpPr>
        <p:spPr>
          <a:xfrm>
            <a:off x="3850445" y="9428586"/>
            <a:ext cx="2945659" cy="498054"/>
          </a:xfrm>
          <a:prstGeom prst="rect">
            <a:avLst/>
          </a:prstGeom>
        </p:spPr>
        <p:txBody>
          <a:bodyPr vert="horz" lIns="91440" tIns="45720" rIns="91440" bIns="45720" rtlCol="0" anchor="b"/>
          <a:lstStyle>
            <a:lvl1pPr algn="r">
              <a:defRPr sz="1200"/>
            </a:lvl1pPr>
          </a:lstStyle>
          <a:p>
            <a:fld id="{6D4018D2-26EA-4626-92F2-1F10E443FD0D}" type="slidenum">
              <a:rPr lang="en-US" smtClean="0"/>
              <a:t>‹#›</a:t>
            </a:fld>
            <a:endParaRPr lang="en-US" dirty="0"/>
          </a:p>
        </p:txBody>
      </p:sp>
    </p:spTree>
    <p:extLst>
      <p:ext uri="{BB962C8B-B14F-4D97-AF65-F5344CB8AC3E}">
        <p14:creationId xmlns:p14="http://schemas.microsoft.com/office/powerpoint/2010/main" val="428135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18D2-26EA-4626-92F2-1F10E443F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559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0" i="0" kern="1200" dirty="0">
                <a:solidFill>
                  <a:schemeClr val="tx1"/>
                </a:solidFill>
                <a:effectLst/>
                <a:latin typeface="+mn-lt"/>
                <a:ea typeface="+mn-ea"/>
                <a:cs typeface="+mn-cs"/>
              </a:rPr>
              <a:t>Virtsatieinfektiot voidaan luokitella komplisoituneiksi tai komplisoitumattomiksi taustalla olevien tekijöiden, kuten potilaan itsensä ja infektion aiheuttaneen bakteerin mukaan.</a:t>
            </a:r>
            <a:endParaRPr lang="sv-SE" sz="1200" b="0" i="0" kern="1200" dirty="0">
              <a:solidFill>
                <a:schemeClr val="tx1"/>
              </a:solidFill>
              <a:effectLst/>
              <a:latin typeface="+mn-lt"/>
              <a:ea typeface="+mn-ea"/>
              <a:cs typeface="+mn-cs"/>
            </a:endParaRPr>
          </a:p>
          <a:p>
            <a:pPr marL="0" indent="0">
              <a:buFont typeface="Arial" panose="020B0604020202020204" pitchFamily="34" charset="0"/>
              <a:buNone/>
            </a:pPr>
            <a:r>
              <a:rPr lang="fi-FI" dirty="0"/>
              <a:t>EAU määrittelee infektiot seuraavasti:</a:t>
            </a:r>
          </a:p>
          <a:p>
            <a:pPr marL="0" indent="0">
              <a:buFont typeface="Arial" panose="020B0604020202020204" pitchFamily="34" charset="0"/>
              <a:buNone/>
            </a:pPr>
            <a:r>
              <a:rPr lang="fi-FI" dirty="0" err="1"/>
              <a:t>Komplisoitumattomia virtsatieinfektioita esiintyy pääasiassa naisilla, jotka ovat muuten terveitä. Infektio voi esiintyä sekä alemmissa virtsateissä (kystiitti) että ylemmissä virtsateissä, jolloin se vaikuttaa myös munuaisiin. Virtsatieinfektiot voivat olla toistuvia. Komplikaatioiden, kuten urosepsiksen, riski on kuitenkin pieni.</a:t>
            </a:r>
          </a:p>
          <a:p>
            <a:pPr marL="0" indent="0">
              <a:buFont typeface="Arial" panose="020B0604020202020204" pitchFamily="34" charset="0"/>
              <a:buNone/>
            </a:pPr>
            <a:endParaRPr lang="sv-SE" dirty="0"/>
          </a:p>
          <a:p>
            <a:pPr marL="0" indent="0">
              <a:buFont typeface="Arial" panose="020B0604020202020204" pitchFamily="34" charset="0"/>
              <a:buNone/>
            </a:pPr>
            <a:r>
              <a:rPr lang="fi-FI" dirty="0"/>
              <a:t>Miehet ovat vähemmän alttiita virtsatietulehduksille, sillä heidän virtsaputkensa on pidempi. Miehen virtsatieinfektio luokitellaan EAU:n ohjeiden mukaan </a:t>
            </a:r>
            <a:r>
              <a:rPr lang="fi-FI" i="1" dirty="0" err="1"/>
              <a:t>komplisoituneeksi</a:t>
            </a:r>
            <a:r>
              <a:rPr lang="fi-FI" i="0" dirty="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i-FI" dirty="0" err="1"/>
              <a:t>Katetria käyttävien potilaiden virtsatieinfektiot luokitellaan niin ikään </a:t>
            </a:r>
            <a:r>
              <a:rPr lang="fi-FI" i="1" dirty="0" err="1"/>
              <a:t>komplisoituneiksi</a:t>
            </a:r>
            <a:r>
              <a:rPr lang="fi-FI" i="0" dirty="0"/>
              <a:t>, ja niihin liittyy suurempi komplikaatioiden riski.</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Määritelmä:</a:t>
            </a:r>
          </a:p>
          <a:p>
            <a:r>
              <a:rPr lang="fi-FI" sz="1200" b="1" dirty="0" err="1"/>
              <a:t>Komplisoitumaton</a:t>
            </a:r>
            <a:r>
              <a:rPr lang="fi-FI" sz="1200" dirty="0"/>
              <a:t> </a:t>
            </a:r>
            <a:r>
              <a:rPr lang="fi-FI" sz="1200" i="1" dirty="0"/>
              <a:t>(ei samanaikaista, virtsatieinfektiota edistävää sairautta)</a:t>
            </a:r>
            <a:endParaRPr lang="sv-SE" sz="1200" i="1" dirty="0"/>
          </a:p>
          <a:p>
            <a:pPr marL="0" indent="0">
              <a:buNone/>
            </a:pPr>
            <a:endParaRPr lang="sv-SE" sz="1200" dirty="0"/>
          </a:p>
          <a:p>
            <a:r>
              <a:rPr lang="fi-FI" sz="1200" b="1" dirty="0" err="1"/>
              <a:t>Komplisoitunut </a:t>
            </a:r>
            <a:r>
              <a:rPr lang="fi-FI" sz="1200" b="0" dirty="0"/>
              <a:t>(</a:t>
            </a:r>
            <a:r>
              <a:rPr lang="fi-FI" sz="1200" i="1" dirty="0"/>
              <a:t>potilas, jolla on virtsateissä rakenteellisia tai toiminnallisia poikkeavuuksia)</a:t>
            </a:r>
            <a:endParaRPr lang="sv-SE" sz="1200" i="1" dirty="0"/>
          </a:p>
          <a:p>
            <a:pPr marL="0" indent="0">
              <a:buNone/>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t>Virtsarakon toimintahäiriön vuoksi toistokatetroivien potilaiden  virtsatieinfektiot luokitellaan</a:t>
            </a:r>
            <a:r>
              <a:rPr lang="fi-FI" sz="1200" b="0" u="none" dirty="0"/>
              <a:t> komplisoituneiksi, ja ne kuuluvat tämän aineiston piiriin.</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10</a:t>
            </a:fld>
            <a:endParaRPr lang="en-US" dirty="0"/>
          </a:p>
        </p:txBody>
      </p:sp>
    </p:spTree>
    <p:extLst>
      <p:ext uri="{BB962C8B-B14F-4D97-AF65-F5344CB8AC3E}">
        <p14:creationId xmlns:p14="http://schemas.microsoft.com/office/powerpoint/2010/main" val="2174601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0" i="0" kern="1200" dirty="0">
                <a:solidFill>
                  <a:schemeClr val="tx1"/>
                </a:solidFill>
                <a:effectLst/>
                <a:latin typeface="+mn-lt"/>
                <a:ea typeface="+mn-ea"/>
                <a:cs typeface="+mn-cs"/>
              </a:rPr>
              <a:t>Lääkäri toimittaa virtsatieinfektioepäilyn yhteydessä laboratorioon virtsanäytteen, josta selvitetään bakteeriviljelyllä </a:t>
            </a:r>
          </a:p>
          <a:p>
            <a:r>
              <a:rPr lang="fi-FI" sz="1200" b="0" i="0" kern="1200" dirty="0">
                <a:solidFill>
                  <a:schemeClr val="tx1"/>
                </a:solidFill>
                <a:effectLst/>
                <a:latin typeface="+mn-lt"/>
                <a:ea typeface="+mn-ea"/>
                <a:cs typeface="+mn-cs"/>
              </a:rPr>
              <a:t>infektion aiheuttaneen bakteerin tyyppi</a:t>
            </a:r>
          </a:p>
          <a:p>
            <a:pPr marL="171450" indent="-171450">
              <a:buFontTx/>
              <a:buChar char="-"/>
            </a:pPr>
            <a:r>
              <a:rPr lang="fi-FI" sz="1200" b="0" i="0" kern="1200" dirty="0">
                <a:solidFill>
                  <a:schemeClr val="tx1"/>
                </a:solidFill>
                <a:effectLst/>
                <a:latin typeface="+mn-lt"/>
                <a:ea typeface="+mn-ea"/>
                <a:cs typeface="+mn-cs"/>
              </a:rPr>
              <a:t>ja – mahdollisuuksien mukaan – optimaalinen antibioottityyppi. </a:t>
            </a:r>
          </a:p>
          <a:p>
            <a:pPr marL="0" indent="0">
              <a:buFontTx/>
              <a:buNone/>
            </a:pPr>
            <a:r>
              <a:rPr lang="fi-FI" sz="1200" b="0" i="0" kern="1200" dirty="0">
                <a:solidFill>
                  <a:schemeClr val="tx1"/>
                </a:solidFill>
                <a:effectLst/>
                <a:latin typeface="+mn-lt"/>
                <a:ea typeface="+mn-ea"/>
                <a:cs typeface="+mn-cs"/>
              </a:rPr>
              <a:t>Lääkäri määrää infektion hoitoon mitä todennäköisemmin jonkin seuraavista antibiooteista jo ennen bakteeriviljelyn tulosten valmistumista. </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0" kern="1200" dirty="0">
                <a:solidFill>
                  <a:schemeClr val="tx1"/>
                </a:solidFill>
                <a:effectLst/>
                <a:latin typeface="+mn-lt"/>
                <a:ea typeface="+mn-ea"/>
                <a:cs typeface="+mn-cs"/>
              </a:rPr>
              <a:t>Seuraavassa käsitellään jo aiemmin mainittua antibioottiresistenssin lisääntymisen ongelmaa.</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11</a:t>
            </a:fld>
            <a:endParaRPr lang="en-US" dirty="0"/>
          </a:p>
        </p:txBody>
      </p:sp>
    </p:spTree>
    <p:extLst>
      <p:ext uri="{BB962C8B-B14F-4D97-AF65-F5344CB8AC3E}">
        <p14:creationId xmlns:p14="http://schemas.microsoft.com/office/powerpoint/2010/main" val="2891807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Bakteerit sopeutuvat käytettyihin antibiootteihin ja kehittävät uusia tapoja välttää niiden vaikutukset. Kun resistenssi muodostuu, käytetty antibiootti tuhoaa vain antibiootille alttiit bakteerit, kun taas resistentit bakteerit jäävät henkiin ja jatkavat lisääntymistään. Eloonjääneiden bakteerien DNA:ssa on resistenssiominaisuuksia. Nämä geneettiset tiedot voivat siirtyä sukupolvelta ja bakteerilta toiselle entistäkin resistentimpien bakteerien syntymiseksi ja niiden leviämisen edistämiseksi.</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Resistenssi jo yhdelle antibiootille voi johtaa vakaviin ongelmiin. Infektiot, joita ei voida resistenssin vuoksi hoitaa antibiootilla ja jotka edellyttävät siten toisen ja kolmannen linjan hoitoa, ovat potilaille haitallisia ja pidentävät niin hoito- kuin toipumisaikaakin – joskus jopa kuukausiksi. Tällaisten infektioiden taltuttamiseksi voi olla tarpeen käyttää antibiootteja, joilla on vakavia sivuvaikutuksia.</a:t>
            </a:r>
            <a:endParaRPr lang="sv-SE" sz="1200" kern="1200" dirty="0">
              <a:solidFill>
                <a:schemeClr val="bg1">
                  <a:lumMod val="50000"/>
                </a:schemeClr>
              </a:solidFill>
              <a:effectLst/>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12</a:t>
            </a:fld>
            <a:endParaRPr lang="en-US" dirty="0"/>
          </a:p>
        </p:txBody>
      </p:sp>
    </p:spTree>
    <p:extLst>
      <p:ext uri="{BB962C8B-B14F-4D97-AF65-F5344CB8AC3E}">
        <p14:creationId xmlns:p14="http://schemas.microsoft.com/office/powerpoint/2010/main" val="1579655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0" i="0" u="none" strike="noStrike" kern="1200" baseline="0" dirty="0">
                <a:solidFill>
                  <a:schemeClr val="tx1"/>
                </a:solidFill>
                <a:latin typeface="+mn-lt"/>
                <a:ea typeface="+mn-ea"/>
                <a:cs typeface="+mn-cs"/>
              </a:rPr>
              <a:t>Eri puolilla maailmaa tavataan korkeaa resistenssiä monille yleisesti määrätyille antibiooteille. Tässä diassa esitetään E. Coli -bakteerin resistenssi (prosenttiosuutena) fluorokinoloneille Euroopassa (esim. siprofloksasiini kuuluu tähän ryhmään). </a:t>
            </a:r>
            <a:r>
              <a:rPr lang="fi-FI" sz="1200" b="0" i="0" u="none" strike="noStrike" kern="1200" baseline="0" dirty="0" err="1">
                <a:solidFill>
                  <a:schemeClr val="tx1"/>
                </a:solidFill>
                <a:latin typeface="+mn-lt"/>
                <a:ea typeface="+mn-ea"/>
                <a:cs typeface="+mn-cs"/>
              </a:rPr>
              <a:t>Fluorokinolonit ovat tehokkaita E. colia, enterobacter</a:t>
            </a:r>
            <a:endParaRPr lang="sv-SE" sz="1200" b="0" i="0" u="none" strike="noStrike" kern="1200" baseline="0" dirty="0">
              <a:solidFill>
                <a:schemeClr val="tx1"/>
              </a:solidFill>
              <a:latin typeface="+mn-lt"/>
              <a:ea typeface="+mn-ea"/>
              <a:cs typeface="+mn-cs"/>
            </a:endParaRPr>
          </a:p>
          <a:p>
            <a:r>
              <a:rPr lang="fi-FI" sz="1200" b="0" i="0" u="none" strike="noStrike" kern="1200" baseline="0" dirty="0" err="1">
                <a:solidFill>
                  <a:schemeClr val="tx1"/>
                </a:solidFill>
                <a:latin typeface="+mn-lt"/>
                <a:ea typeface="+mn-ea"/>
                <a:cs typeface="+mn-cs"/>
              </a:rPr>
              <a:t>spp.:tä, klebsiellaa ja P. aeruginosaa vastaan. Enterokokkeja ja stafylokokkeja vastaan ne eivät sen sijaan ole yhtä tehokkaita.</a:t>
            </a:r>
            <a:endParaRPr lang="en-US" sz="1200" b="0" i="0" u="none" strike="noStrike" kern="1200" baseline="0" dirty="0">
              <a:solidFill>
                <a:schemeClr val="tx1"/>
              </a:solidFill>
              <a:latin typeface="+mn-lt"/>
              <a:ea typeface="+mn-ea"/>
              <a:cs typeface="+mn-cs"/>
            </a:endParaRPr>
          </a:p>
          <a:p>
            <a:r>
              <a:rPr lang="fi-FI" sz="1200" b="0" i="0" u="none" strike="noStrike" kern="1200" baseline="0" dirty="0">
                <a:solidFill>
                  <a:schemeClr val="tx1"/>
                </a:solidFill>
                <a:latin typeface="+mn-lt"/>
                <a:ea typeface="+mn-ea"/>
                <a:cs typeface="+mn-cs"/>
              </a:rPr>
              <a:t>Punaisella merkityissä maissa resistenssi on Maailman terveysjärjestön mukaan jopa 50 % (luvut ovat muutaman vuoden takaa).</a:t>
            </a:r>
          </a:p>
          <a:p>
            <a:endParaRPr lang="en-US" sz="1200" b="0" i="0" u="none" strike="noStrike" kern="1200" baseline="0" dirty="0">
              <a:solidFill>
                <a:schemeClr val="tx1"/>
              </a:solidFill>
              <a:latin typeface="+mn-lt"/>
              <a:ea typeface="+mn-ea"/>
              <a:cs typeface="+mn-cs"/>
            </a:endParaRPr>
          </a:p>
          <a:p>
            <a:r>
              <a:rPr lang="fi-FI" sz="1200" b="0" i="0" u="none" strike="noStrike" kern="1200" baseline="0" dirty="0">
                <a:solidFill>
                  <a:schemeClr val="tx1"/>
                </a:solidFill>
                <a:latin typeface="+mn-lt"/>
                <a:ea typeface="+mn-ea"/>
                <a:cs typeface="+mn-cs"/>
              </a:rPr>
              <a:t>Tietyissä Afrikan maissa on tavattu </a:t>
            </a:r>
            <a:r>
              <a:rPr lang="fi-FI" sz="1200" b="0" i="1" u="none" strike="noStrike" kern="1200" baseline="0" dirty="0">
                <a:solidFill>
                  <a:schemeClr val="tx1"/>
                </a:solidFill>
                <a:latin typeface="+mn-lt"/>
                <a:ea typeface="+mn-ea"/>
                <a:cs typeface="+mn-cs"/>
              </a:rPr>
              <a:t>E. coli -isolaattien </a:t>
            </a:r>
            <a:r>
              <a:rPr lang="fi-FI" sz="1200" b="0" i="0" u="none" strike="noStrike" kern="1200" baseline="0" dirty="0">
                <a:solidFill>
                  <a:schemeClr val="tx1"/>
                </a:solidFill>
                <a:latin typeface="+mn-lt"/>
                <a:ea typeface="+mn-ea"/>
                <a:cs typeface="+mn-cs"/>
              </a:rPr>
              <a:t>täydellistä resistenssiä amoksisilliinille, ja korkeaa resistenssiä monille yleisesti määrätyille antibiooteille on havaittu maailmanlaajuisesti.</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13</a:t>
            </a:fld>
            <a:endParaRPr lang="en-US" dirty="0"/>
          </a:p>
        </p:txBody>
      </p:sp>
    </p:spTree>
    <p:extLst>
      <p:ext uri="{BB962C8B-B14F-4D97-AF65-F5344CB8AC3E}">
        <p14:creationId xmlns:p14="http://schemas.microsoft.com/office/powerpoint/2010/main" val="586388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Maissa, joissa antibioottilääkemääräyksiä kontrolloidaan vähemmän, esiintyy selkeästi enemmän monilääkeresistenssiä. Tämä tarkoittaa, että monista antibiooteista ei ole lainkaan hyöytä esimerkiksi E. coli -bakteerin aiheuttaman virtsatieinfektion hoidossa.   </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fi-FI" dirty="0"/>
              <a:t>Maailman terveysjärjestön (WHO) mukaan monilääkeresistenssin osuus on Suomessa ja Sveitsissä noin 2 % ja Ruotsissa vain hieman korkeampi (2,7 %), </a:t>
            </a:r>
            <a:br>
              <a:rPr lang="fi-FI" dirty="0"/>
            </a:br>
            <a:r>
              <a:rPr lang="fi-FI" dirty="0"/>
              <a:t>kun taas Alankomaissa se on jopa 40 % ja Puolassa 72 %.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Tämän kehityksen estämiseksi kaikissa tapauksissa tulisi tarvittaessa tehdä bakteeriviljely, josta saadaan selville optimaalinen antibiootti heti alussa. </a:t>
            </a:r>
          </a:p>
          <a:p>
            <a:endParaRPr lang="en-US" dirty="0"/>
          </a:p>
          <a:p>
            <a:r>
              <a:rPr lang="fi-FI" dirty="0"/>
              <a:t>On tärkeää muistaa, että monilääkeresistenssi ei ole pelkkä tulevaisuuden haaste, vaan painimme ongelman kanssa jo nyt. Tilanteesta tekee haastavan se, että</a:t>
            </a:r>
          </a:p>
          <a:p>
            <a:r>
              <a:rPr lang="fi-FI" dirty="0"/>
              <a:t>herkät potilasryhmät, kuten katetrin käyttäjät, eivät ehkä voi riskeittä odottaa bakteeriviljelyn tuloksia vaan hoito on aloitettava jo aiemmin, ja toisaalta juuri </a:t>
            </a:r>
            <a:br>
              <a:rPr lang="fi-FI" dirty="0"/>
            </a:br>
            <a:r>
              <a:rPr lang="fi-FI" dirty="0"/>
              <a:t>tämä liiallinen hoito (mielestäni tätä termiä voi jo käyttää) voi johtaa infektioiden aiheuttamiin kuolemiin, kun antibiootit eivät enää tehoa bakteereihin. </a:t>
            </a:r>
          </a:p>
        </p:txBody>
      </p:sp>
      <p:sp>
        <p:nvSpPr>
          <p:cNvPr id="4" name="Slide Number Placeholder 3"/>
          <p:cNvSpPr>
            <a:spLocks noGrp="1"/>
          </p:cNvSpPr>
          <p:nvPr>
            <p:ph type="sldNum" sz="quarter" idx="5"/>
          </p:nvPr>
        </p:nvSpPr>
        <p:spPr/>
        <p:txBody>
          <a:bodyPr/>
          <a:lstStyle/>
          <a:p>
            <a:fld id="{6D4018D2-26EA-4626-92F2-1F10E443FD0D}" type="slidenum">
              <a:rPr lang="en-US" smtClean="0"/>
              <a:t>14</a:t>
            </a:fld>
            <a:endParaRPr lang="en-US" dirty="0"/>
          </a:p>
        </p:txBody>
      </p:sp>
    </p:spTree>
    <p:extLst>
      <p:ext uri="{BB962C8B-B14F-4D97-AF65-F5344CB8AC3E}">
        <p14:creationId xmlns:p14="http://schemas.microsoft.com/office/powerpoint/2010/main" val="3936030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018D2-26EA-4626-92F2-1F10E443FD0D}" type="slidenum">
              <a:rPr lang="en-US" smtClean="0"/>
              <a:t>15</a:t>
            </a:fld>
            <a:endParaRPr lang="en-US" dirty="0"/>
          </a:p>
        </p:txBody>
      </p:sp>
    </p:spTree>
    <p:extLst>
      <p:ext uri="{BB962C8B-B14F-4D97-AF65-F5344CB8AC3E}">
        <p14:creationId xmlns:p14="http://schemas.microsoft.com/office/powerpoint/2010/main" val="1786507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018D2-26EA-4626-92F2-1F10E443FD0D}" type="slidenum">
              <a:rPr lang="en-US" smtClean="0"/>
              <a:t>16</a:t>
            </a:fld>
            <a:endParaRPr lang="en-US" dirty="0"/>
          </a:p>
        </p:txBody>
      </p:sp>
    </p:spTree>
    <p:extLst>
      <p:ext uri="{BB962C8B-B14F-4D97-AF65-F5344CB8AC3E}">
        <p14:creationId xmlns:p14="http://schemas.microsoft.com/office/powerpoint/2010/main" val="1303513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Tämä aineisto perustuu viimeaikaisen tieteellisen kirjallisuuden seulontaan (viimeisten viiden vuoden ajalta)</a:t>
            </a:r>
          </a:p>
        </p:txBody>
      </p:sp>
      <p:sp>
        <p:nvSpPr>
          <p:cNvPr id="4" name="Slide Number Placeholder 3"/>
          <p:cNvSpPr>
            <a:spLocks noGrp="1"/>
          </p:cNvSpPr>
          <p:nvPr>
            <p:ph type="sldNum" sz="quarter" idx="5"/>
          </p:nvPr>
        </p:nvSpPr>
        <p:spPr/>
        <p:txBody>
          <a:bodyPr/>
          <a:lstStyle/>
          <a:p>
            <a:fld id="{6D4018D2-26EA-4626-92F2-1F10E443FD0D}" type="slidenum">
              <a:rPr lang="en-US" smtClean="0"/>
              <a:t>17</a:t>
            </a:fld>
            <a:endParaRPr lang="en-US" dirty="0"/>
          </a:p>
        </p:txBody>
      </p:sp>
    </p:spTree>
    <p:extLst>
      <p:ext uri="{BB962C8B-B14F-4D97-AF65-F5344CB8AC3E}">
        <p14:creationId xmlns:p14="http://schemas.microsoft.com/office/powerpoint/2010/main" val="4133010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Vaihtoehtoisia infektioiden hoitotapoja tarvitaan kiireellisesti antibioottiresistenssin hälyttävän lisääntymisen vuoksi. Tutkimuksessa keskitytään </a:t>
            </a:r>
            <a:r>
              <a:rPr lang="fi-FI" sz="1200" b="0" i="0" kern="1200" dirty="0">
                <a:solidFill>
                  <a:schemeClr val="tx1"/>
                </a:solidFill>
                <a:effectLst/>
                <a:latin typeface="+mn-lt"/>
                <a:ea typeface="+mn-ea"/>
                <a:cs typeface="+mn-cs"/>
              </a:rPr>
              <a:t>etsimään vaihtoehtoisia hoitoja, jotka eliminoivat antibioottien tarpeen ja tehostavat samalla ihmisen omaa immuunivastetta.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0" i="0" kern="1200" dirty="0">
                <a:solidFill>
                  <a:schemeClr val="tx1"/>
                </a:solidFill>
                <a:effectLst/>
                <a:latin typeface="+mn-lt"/>
                <a:ea typeface="+mn-ea"/>
                <a:cs typeface="+mn-cs"/>
              </a:rPr>
              <a:t>Perusteena tälle on se, että virtsatieinfektion vakavuus riippuu nimenomaan potilaan immuunijärjestelmästä.</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Ihmisen omalla immuunijärjestelmällä on tärkeä rooli virtsateiden suojaamisessa infektioilta. Antimikrobiset peptidit ovat tärkeä osa tätä ihmisen omaa immuniteettia. Niitä tuottavat neutrofiileiksi kutsutut solut, jotka suojelevat kehoa vihollisilta ja estävät bakteerien pääsyä virtsateihin.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Näiden kehon omien suojelijoiden roolia ja mahdollista hyödyntämistä kliinisessä ympäristössä on tutkittu kattavasti.</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0" i="0" kern="1200" dirty="0">
                <a:solidFill>
                  <a:schemeClr val="tx1"/>
                </a:solidFill>
                <a:effectLst/>
                <a:latin typeface="+mn-lt"/>
                <a:ea typeface="+mn-ea"/>
                <a:cs typeface="+mn-cs"/>
              </a:rPr>
              <a:t>Lundin yliopistossa työskentelevä ruotsalainen tutkija Catharina Svanborg puhuu huhtikuussa ACCT-konferenssissa. Hän on mukana mielenkiintoisessa tutkimuksessa, jossa kehon immuunivasteen parantamisen on näytetty eläinmalleissa toimivan virtsatieinfektioiden hoidossa yhtä tehokkaasti kuin antibiootit toimivat. Samaa testataan nyt ihmisillä; tavoitteena on saada aikaan pitkäkestoinen immuniteetti toistuvia virtsatieinfektioita vastaan.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18</a:t>
            </a:fld>
            <a:endParaRPr lang="en-US" dirty="0"/>
          </a:p>
        </p:txBody>
      </p:sp>
    </p:spTree>
    <p:extLst>
      <p:ext uri="{BB962C8B-B14F-4D97-AF65-F5344CB8AC3E}">
        <p14:creationId xmlns:p14="http://schemas.microsoft.com/office/powerpoint/2010/main" val="1347401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Konsepti perustuu uuteen, yksityiskohtaiseen tietoon immuunijärjestelmän toiminnasta. Tavoitteena on vahvistaa immuunipuolustusta ja toisaalta estää sen vahingollisia toimintoja.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Eläintutkimuksessa oli mukana kolme ryhmää: ensimmäisessä ryhmässä virtsatieinfektiota hoidettiin antibiooteilla ja toisessa ryhmässä immunoterapialla. Kolmannessa eli kontrolliryhmässä hoitoa ei annettu lainkaan. Immunoterapian osoitettiin tietojen perusteella tuottavan parantavan vasteen, joka oli täysin verrattavissa antibiootteihin. Hoito vähensi infektoituneen kudoksen tulehdusta ja tappoi tehokkaasti bakteereja. Nyt käynnissä ovat kliiniset hoitotutkimukset, joissa keskitytään pääasiassa toistuvien virtsatieinfektioiden hoitoon.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19</a:t>
            </a:fld>
            <a:endParaRPr lang="en-US" dirty="0"/>
          </a:p>
        </p:txBody>
      </p:sp>
    </p:spTree>
    <p:extLst>
      <p:ext uri="{BB962C8B-B14F-4D97-AF65-F5344CB8AC3E}">
        <p14:creationId xmlns:p14="http://schemas.microsoft.com/office/powerpoint/2010/main" val="4203659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018D2-26EA-4626-92F2-1F10E443FD0D}" type="slidenum">
              <a:rPr lang="en-US" smtClean="0"/>
              <a:t>2</a:t>
            </a:fld>
            <a:endParaRPr lang="en-US" dirty="0"/>
          </a:p>
        </p:txBody>
      </p:sp>
    </p:spTree>
    <p:extLst>
      <p:ext uri="{BB962C8B-B14F-4D97-AF65-F5344CB8AC3E}">
        <p14:creationId xmlns:p14="http://schemas.microsoft.com/office/powerpoint/2010/main" val="2901604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b="0" i="0" u="none" strike="noStrike" kern="1200" baseline="0" dirty="0">
                <a:solidFill>
                  <a:schemeClr val="tx1"/>
                </a:solidFill>
                <a:latin typeface="+mn-lt"/>
                <a:ea typeface="+mn-ea"/>
                <a:cs typeface="+mn-cs"/>
              </a:rPr>
              <a:t>Virtsan on perinteisesti katsottu olevan steriiliä. Virtsaputken mikrobiston, eli virtsateissä (kuten suolistossa) elävien bakteerien ja mikro-organismien, löytyminen haastaa tämän käsityksen.</a:t>
            </a:r>
          </a:p>
          <a:p>
            <a:pPr lvl="0"/>
            <a:r>
              <a:rPr lang="fi-FI" dirty="0"/>
              <a:t>Useissa tutkimuksissa on saatu viitteitä siitä, että virtsaputken mikrobistolla voi olla vaikutusta moniin virtsaelinten sairauksiin, kuten virtsankarkailuun, virtsarakon syöpään ja yliaktiiviseen virtsarakkoon.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Tekninen kehitys on tuonut mukanaan herkempiä ja edistyneempiä menetelmiä virtsateiden bakteerien viljelyyn ja havaitsemiseen. Tutkimusala on vielä uusi, mutta mikrobiston rooli virtsateiden terveydessä ja eri sairauksissa on selvästi merkittävä.</a:t>
            </a:r>
            <a:r>
              <a:rPr lang="fi-FI" sz="800" dirty="0">
                <a:solidFill>
                  <a:srgbClr val="FFFFFF">
                    <a:lumMod val="50000"/>
                  </a:srgb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800" dirty="0">
                <a:solidFill>
                  <a:srgbClr val="FFFFFF">
                    <a:lumMod val="50000"/>
                  </a:srgbClr>
                </a:solidFill>
              </a:rPr>
              <a:t>Aiheesta puhuu ACCT-konferenssissa Vikram Khullar Yhdistyneestä kuningaskunnasta.</a:t>
            </a:r>
          </a:p>
          <a:p>
            <a:pPr lvl="0"/>
            <a:endParaRPr lang="en-US" dirty="0"/>
          </a:p>
          <a:p>
            <a:pPr lvl="0"/>
            <a:endParaRPr lang="en-US" sz="1200" b="0" i="0" kern="1200" dirty="0">
              <a:solidFill>
                <a:schemeClr val="tx1"/>
              </a:solidFill>
              <a:effectLst/>
              <a:latin typeface="+mn-lt"/>
              <a:ea typeface="+mn-ea"/>
              <a:cs typeface="+mn-cs"/>
            </a:endParaRPr>
          </a:p>
          <a:p>
            <a:r>
              <a:rPr lang="fi-FI" sz="1200" b="0" i="0" kern="1200" dirty="0">
                <a:solidFill>
                  <a:schemeClr val="tx1"/>
                </a:solidFill>
                <a:effectLst/>
                <a:latin typeface="+mn-lt"/>
                <a:ea typeface="+mn-ea"/>
                <a:cs typeface="+mn-cs"/>
              </a:rPr>
              <a:t>Seuraavia ilmaisuja käytetään toisinaan viittaamaan samaan asiaan, mutta todellisuudessa niiden määritelmät eivät ole aivan samat:</a:t>
            </a:r>
          </a:p>
          <a:p>
            <a:pPr marL="171450" indent="-171450">
              <a:buFont typeface="Arial" panose="020B0604020202020204" pitchFamily="34" charset="0"/>
              <a:buChar char="•"/>
            </a:pPr>
            <a:r>
              <a:rPr lang="fi-FI" sz="1200" b="0" i="0" kern="1200" dirty="0">
                <a:solidFill>
                  <a:schemeClr val="tx1"/>
                </a:solidFill>
                <a:effectLst/>
                <a:latin typeface="+mn-lt"/>
                <a:ea typeface="+mn-ea"/>
                <a:cs typeface="+mn-cs"/>
              </a:rPr>
              <a:t>Pieneliöstö: kaikki tietyssä ympäristössä esiintyvät mikro-organismit, kuten bakteerit, virukset ja sienet. </a:t>
            </a:r>
          </a:p>
          <a:p>
            <a:pPr marL="171450" indent="-171450">
              <a:buFont typeface="Arial" panose="020B0604020202020204" pitchFamily="34" charset="0"/>
              <a:buChar char="•"/>
            </a:pPr>
            <a:r>
              <a:rPr lang="fi-FI" sz="1200" b="0" i="0" kern="1200" dirty="0">
                <a:solidFill>
                  <a:schemeClr val="tx1"/>
                </a:solidFill>
                <a:effectLst/>
                <a:latin typeface="+mn-lt"/>
                <a:ea typeface="+mn-ea"/>
                <a:cs typeface="+mn-cs"/>
              </a:rPr>
              <a:t>Mikrobisto: Kullakin organismilla on oma, yksilöllinen mikrobistonsa, ja erot yksilöiden välillä ovat suuria. Jokaisella ihmisellä on oma, ainutlaatuinen mikrobistonsa.</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20</a:t>
            </a:fld>
            <a:endParaRPr lang="en-US" dirty="0"/>
          </a:p>
        </p:txBody>
      </p:sp>
    </p:spTree>
    <p:extLst>
      <p:ext uri="{BB962C8B-B14F-4D97-AF65-F5344CB8AC3E}">
        <p14:creationId xmlns:p14="http://schemas.microsoft.com/office/powerpoint/2010/main" val="181321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Viimeaikaisessa amerikkalaistutkimuksessa osoitettiin, että potilailla, joilla on neurogeeninen rakko, on virtsassaan eri tyyppisiä bakteereja kuin ihmisillä, joiden virtsarakko toimii normaalisti. Näiltä potilailta löytyi usein uropatogeeneinä pidettyjä bakteereja, kuten </a:t>
            </a:r>
            <a:r>
              <a:rPr lang="fi-FI" i="1" dirty="0"/>
              <a:t>klebsiella-, pseudomona- ja enterokokkibakteereja, </a:t>
            </a:r>
            <a:r>
              <a:rPr lang="fi-FI" i="0" dirty="0"/>
              <a:t>kun taas kontrolliryhmässä löydettiin etenkin </a:t>
            </a:r>
            <a:r>
              <a:rPr lang="fi-FI" i="1" dirty="0"/>
              <a:t>laktobasilleja</a:t>
            </a:r>
            <a:r>
              <a:rPr lang="fi-FI" i="0" dirty="0"/>
              <a:t>. Uropatogeenit </a:t>
            </a:r>
            <a:r>
              <a:rPr lang="fi-FI" dirty="0"/>
              <a:t>kasvavat hyvin tavallisessa virtsaviljelyssä, mutta </a:t>
            </a:r>
            <a:r>
              <a:rPr lang="fi-FI" i="1" dirty="0"/>
              <a:t>laktobasillit </a:t>
            </a:r>
            <a:r>
              <a:rPr lang="fi-FI" i="0" dirty="0"/>
              <a:t>eivät.</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Tutkijat toteavat, että tämä selittää osittain oireettoman bakteerivirtsaisuuden ihmisillä, joilla on neurogeeninen virtsarakko, ja että </a:t>
            </a:r>
            <a:r>
              <a:rPr lang="fi-FI" sz="1200" b="0" i="0" u="none" strike="noStrike" kern="1200" baseline="0" dirty="0" err="1">
                <a:solidFill>
                  <a:schemeClr val="tx1"/>
                </a:solidFill>
                <a:latin typeface="+mn-lt"/>
                <a:ea typeface="+mn-ea"/>
                <a:cs typeface="+mn-cs"/>
              </a:rPr>
              <a:t>termi on epäspesifinen </a:t>
            </a:r>
            <a:r>
              <a:rPr lang="fi-FI" dirty="0">
                <a:solidFill>
                  <a:srgbClr val="000000"/>
                </a:solidFill>
              </a:rPr>
              <a:t>ja että</a:t>
            </a:r>
            <a:r>
              <a:rPr lang="fi-FI" b="0" i="0" u="none" strike="noStrike" kern="1200" baseline="0" dirty="0">
                <a:solidFill>
                  <a:srgbClr val="000000"/>
                </a:solidFill>
                <a:latin typeface="+mn-lt"/>
                <a:ea typeface="+mn-ea"/>
                <a:cs typeface="+mn-cs"/>
              </a:rPr>
              <a:t> </a:t>
            </a:r>
            <a:r>
              <a:rPr lang="fi-FI" sz="1200" b="0" i="0" u="none" strike="noStrike" kern="1200" baseline="0" dirty="0">
                <a:solidFill>
                  <a:schemeClr val="tx1"/>
                </a:solidFill>
                <a:latin typeface="+mn-lt"/>
                <a:ea typeface="+mn-ea"/>
                <a:cs typeface="+mn-cs"/>
              </a:rPr>
              <a:t>virtsatieinfektioiden täsmällinen diagnosointi on tärkeää näiden potilaiden kohdalla antibioottien liikakäytön välttämiseksi. </a:t>
            </a:r>
            <a:r>
              <a:rPr lang="fi-FI" dirty="0"/>
              <a:t>Tutkimuksissa on osoitettu suora korrelaatio oireettoman bakteerivirtsaisuuden mikrobilääkehoidon ja monilääkeresistenttien, virtsassa esiintyvien organismien välillä. </a:t>
            </a:r>
            <a:r>
              <a:rPr lang="fi-FI" dirty="0">
                <a:solidFill>
                  <a:srgbClr val="000000"/>
                </a:solidFill>
              </a:rPr>
              <a:t>(Forster 2019)</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21</a:t>
            </a:fld>
            <a:endParaRPr lang="en-US" dirty="0"/>
          </a:p>
        </p:txBody>
      </p:sp>
    </p:spTree>
    <p:extLst>
      <p:ext uri="{BB962C8B-B14F-4D97-AF65-F5344CB8AC3E}">
        <p14:creationId xmlns:p14="http://schemas.microsoft.com/office/powerpoint/2010/main" val="175740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Samat tutkijat osoittivat tutkimuksessaan, että 50–75 % virtsaviljelyistä oli neurogeenisestä virtsarakosta kärsivillä henkilöillä positiivisia heidän oireistaan tai oireettomuudestaan riippumatta.</a:t>
            </a:r>
            <a:r>
              <a:rPr lang="fi-FI" sz="800" dirty="0">
                <a:solidFill>
                  <a:srgbClr val="FFFFFF">
                    <a:lumMod val="50000"/>
                  </a:srgbClr>
                </a:solidFill>
              </a:rPr>
              <a:t> </a:t>
            </a:r>
            <a:r>
              <a:rPr lang="fi-FI" dirty="0"/>
              <a:t>Tutkijoiden mukaan virtsatieinfektion yleisesti käytetyssä määritelmässä on useita ongelmia, sillä neurogeenisestä virtsarakosta kärsivien potilaiden fysiologia on poikkeava. Alalta löytyy myös muita artikkeleita, joissa todetaan, että </a:t>
            </a:r>
            <a:r>
              <a:rPr lang="fi-FI" sz="1200" dirty="0"/>
              <a:t>neurogeenisestä rakosta kärsivien henkilöiden virtsatieinfektiot edellyttävät tarkempaa diagnosointia juurikin mikrobiston monimuotoisuuden vuoksi.</a:t>
            </a: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fi-FI" dirty="0"/>
              <a:t>Useissa julkaisuissa todetaan, että virtsateiden mikro-organismien monimuotoisuus on avain virtsatieinfektioiden kehittymisen ennaltaehkäisyyn.</a:t>
            </a:r>
            <a:endParaRPr lang="en-US" sz="1000" dirty="0">
              <a:solidFill>
                <a:srgbClr val="FFFFFF">
                  <a:lumMod val="50000"/>
                </a:srgbClr>
              </a:solidFill>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22</a:t>
            </a:fld>
            <a:endParaRPr lang="en-US" dirty="0"/>
          </a:p>
        </p:txBody>
      </p:sp>
    </p:spTree>
    <p:extLst>
      <p:ext uri="{BB962C8B-B14F-4D97-AF65-F5344CB8AC3E}">
        <p14:creationId xmlns:p14="http://schemas.microsoft.com/office/powerpoint/2010/main" val="1586092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Kolmas tutkittava alue on yhteys suolistoon:</a:t>
            </a:r>
          </a:p>
          <a:p>
            <a:r>
              <a:rPr lang="fi-FI" dirty="0"/>
              <a:t>Virtsarakon ja suoliston yhteys on asia, jota Wellspect on tuonut esille jo jonkin aikaa. Yhteys on selvästi olemassa; v</a:t>
            </a:r>
            <a:r>
              <a:rPr lang="fi-FI" sz="1200" b="0" i="0" u="none" strike="noStrike" kern="1200" baseline="0" dirty="0">
                <a:solidFill>
                  <a:schemeClr val="tx1"/>
                </a:solidFill>
                <a:latin typeface="+mn-lt"/>
                <a:ea typeface="+mn-ea"/>
                <a:cs typeface="+mn-cs"/>
              </a:rPr>
              <a:t>irtsarakon ja suolen läheinen sijainti tarkoittaa, että niiden välillä on toiminnallista vuorovaikutusta. </a:t>
            </a:r>
          </a:p>
          <a:p>
            <a:r>
              <a:rPr lang="fi-FI" sz="1200" b="0" i="0" u="none" strike="noStrike" kern="1200" baseline="0" dirty="0">
                <a:solidFill>
                  <a:schemeClr val="tx1"/>
                </a:solidFill>
                <a:latin typeface="+mn-lt"/>
                <a:ea typeface="+mn-ea"/>
                <a:cs typeface="+mn-cs"/>
              </a:rPr>
              <a:t>Asiaa on tästä huolimatta tutkittu melko vähän. Mutta esimerkiksi neurogeenisestä virtsarakon vajaatoiminnasta kärsivillä lapsilla virtsatieinfektioiden määrän on osoitettu vähentyneen ummetuksen hoitoa seuranneena vuotena. Niall Galloway Yhdysvalloista puhuu aiheesta ACCT-konferenssissa. Hänen mukaansa lapsia koskevia tietoja voidaan soveltaa myös aikuisiin ja muihin potilasryhmiin. Tiedoilla voi olla erityistä </a:t>
            </a:r>
            <a:r>
              <a:rPr lang="fi-FI" dirty="0"/>
              <a:t>merkitystä etenkin seuraaville potilasryhmille:</a:t>
            </a:r>
          </a:p>
          <a:p>
            <a:pPr lvl="1">
              <a:buFontTx/>
              <a:buChar char="-"/>
            </a:pPr>
            <a:r>
              <a:rPr lang="fi-FI" dirty="0"/>
              <a:t> MS-potilaat, joilla virtsatieinfektio voi pahentaa oireita. </a:t>
            </a:r>
            <a:r>
              <a:rPr lang="fi-FI" sz="1200" dirty="0">
                <a:solidFill>
                  <a:srgbClr val="000000"/>
                </a:solidFill>
              </a:rPr>
              <a:t>(Preziosi; Emmanuel, 2018)</a:t>
            </a:r>
          </a:p>
          <a:p>
            <a:pPr lvl="1">
              <a:buFontTx/>
              <a:buChar char="-"/>
            </a:pPr>
            <a:r>
              <a:rPr lang="fi-FI" dirty="0"/>
              <a:t> Potilaat, jotka käyttävät </a:t>
            </a:r>
            <a:r>
              <a:rPr lang="fi-FI" b="0" dirty="0"/>
              <a:t>antikolinergisiä</a:t>
            </a:r>
            <a:r>
              <a:rPr lang="fi-FI" dirty="0"/>
              <a:t> lääkkeitä (erilaisten sairauksien, kuten virtsarakon ongelmien, hoitoon); näillä lääkkeillä on useita haittavaikutuksia, joista yksi on ummetus.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0" i="0" u="none" strike="noStrike" kern="1200" baseline="0" dirty="0">
                <a:solidFill>
                  <a:schemeClr val="tx1"/>
                </a:solidFill>
                <a:latin typeface="+mn-lt"/>
                <a:ea typeface="+mn-ea"/>
                <a:cs typeface="+mn-cs"/>
              </a:rPr>
              <a:t>Ummetuksen ja virtsatieinfektioiden välistä yhteyttä ei vielä täysin ymmärretä, mutta useimmat asiantuntijat arvelevat ulosteella ylikuormitetun peräsuolen puristuvan virtsarakkoa vasten, mikä vähentää virtsarakon kapasiteettia ja voi johtaa virtsarakon puutteelliseen tyhjentymiseen, jolloin rakkoon jäänyt virtsa lisää virtsatieinfektion riskiä.</a:t>
            </a:r>
            <a:endParaRPr lang="en-US" sz="1050" dirty="0">
              <a:solidFill>
                <a:schemeClr val="bg1">
                  <a:lumMod val="50000"/>
                </a:schemeClr>
              </a:solidFill>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23</a:t>
            </a:fld>
            <a:endParaRPr lang="en-US" dirty="0"/>
          </a:p>
        </p:txBody>
      </p:sp>
    </p:spTree>
    <p:extLst>
      <p:ext uri="{BB962C8B-B14F-4D97-AF65-F5344CB8AC3E}">
        <p14:creationId xmlns:p14="http://schemas.microsoft.com/office/powerpoint/2010/main" val="3642533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Tri Krassioukov kuvaili Iscos 2020 -tapahtumassa paksusuolen ja virtsarakon samankaltaista toimintaa, yhteistä hermotusta yms. Selkäydinvammat voivat tämän vuoksi vaikuttaa myös peräsuolen toimintaan, ulostamisen taajuuteen ja suolen tyhjentymiseen. Tutkimuksessa, jossa neurogeenisesta suolen toimintahäiriöstä kärsiviä potilaita hoidettiin peräaukon kautta tapahtuvalla suolihuuhtelulla, virtsatieinfektioita esiintyi yli kolme kertaa vähemmän kontrolliryhmään verrattuna.</a:t>
            </a:r>
            <a:endParaRPr lang="en-US" sz="800" i="1" dirty="0">
              <a:solidFill>
                <a:srgbClr val="2B55B4"/>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Iscos 2020 -tapahtumassa oli lisäksi mukana myös japanilainen tutkijaryhmä, joka esitteli mielenkiintoisia lukuja. Heidän tutkimukseensa osallistui ummetuksesta kärsiviä potilaita, joilla oli selkärankahalkio ja selkäydinvamma. Tutkimuksessa analysoitiin suoliston pieneliöstön muutoksia ennen ja jälkeen suolihuuhtelun. Tutkijat tekivät muun muassa seuraavia </a:t>
            </a:r>
            <a:r>
              <a:rPr lang="fi-FI" dirty="0" err="1"/>
              <a:t>löydöksiä:</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 Neurogeenisesta ummetuksesta kärsivillä potilailla todettiin olevan epätasapainoa suolen luonnollisessa mikrofloorassa.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 Suolen mikrobistolla osoitettiin olevan ratkaiseva rooli ihmisen immuunijärjestelmän moduloinnissa.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 Suolihuuhteluja tekevillä potilailla esiintyi </a:t>
            </a:r>
            <a:r>
              <a:rPr lang="fi-FI" dirty="0" err="1"/>
              <a:t>vähemmän virtsatieinfektioita.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solidFill>
                <a:srgbClr val="2B55B4"/>
              </a:solidFill>
              <a:latin typeface="+mn-lt"/>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24</a:t>
            </a:fld>
            <a:endParaRPr lang="en-US" dirty="0"/>
          </a:p>
        </p:txBody>
      </p:sp>
    </p:spTree>
    <p:extLst>
      <p:ext uri="{BB962C8B-B14F-4D97-AF65-F5344CB8AC3E}">
        <p14:creationId xmlns:p14="http://schemas.microsoft.com/office/powerpoint/2010/main" val="32994848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77194"/>
            <a:ext cx="5438140" cy="566891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Tutkimusalan viimeisessä osassa keskitytään tieteelliseen näyttöön estohoitojen tehokkuudesta virtsatieinfektioita vastaan. </a:t>
            </a:r>
          </a:p>
          <a:p>
            <a:r>
              <a:rPr lang="fi-FI" b="1" dirty="0" err="1"/>
              <a:t>Fytoterapia</a:t>
            </a:r>
            <a:r>
              <a:rPr lang="fi-FI" sz="1200" b="0" i="0" kern="1200" dirty="0">
                <a:solidFill>
                  <a:schemeClr val="tx1"/>
                </a:solidFill>
                <a:effectLst/>
                <a:latin typeface="+mn-lt"/>
                <a:ea typeface="+mn-ea"/>
                <a:cs typeface="+mn-cs"/>
              </a:rPr>
              <a:t> (luonnonuutteet)</a:t>
            </a: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Muistatte varmaan kuvan bakteereista, jotka kiinnittyivät seinämän pintaan ”käsivarsillaan”. Juuri tämän bakteerien kyvyn tarttua virtsateiden epiteelisoluihin haluamme estää. Propolis on </a:t>
            </a:r>
            <a:r>
              <a:rPr lang="fi-FI" sz="1200" b="0" i="0" kern="1200" dirty="0">
                <a:solidFill>
                  <a:schemeClr val="tx1"/>
                </a:solidFill>
                <a:effectLst/>
                <a:latin typeface="+mn-lt"/>
                <a:ea typeface="+mn-ea"/>
                <a:cs typeface="+mn-cs"/>
              </a:rPr>
              <a:t>mehiläisten puun silmuista keräämää ainetta (mehiläisvahaa), </a:t>
            </a:r>
            <a:r>
              <a:rPr lang="fi-FI" dirty="0"/>
              <a:t>jonka on osoitettu estävän bakteerien kiinnittymistä. Karpalon ja propoliksen yhteiskäytön ennalta ehkäisevästä vaikutuksesta on siis tieteellistä näyttöä.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t>Probiootit</a:t>
            </a:r>
            <a:r>
              <a:rPr lang="fi-FI" dirty="0"/>
              <a:t> </a:t>
            </a:r>
          </a:p>
          <a:p>
            <a:pPr marL="0" indent="0">
              <a:buNone/>
            </a:pPr>
            <a:r>
              <a:rPr lang="fi-FI" dirty="0"/>
              <a:t>Probiooteista on saatu joissakin tutkimuksissa hyödyllisiä tuloksia, mutta äskettäin suoritetussa perusteellisessa seitsemän satunnaistetun, kontrolloidun tutkimuksen katsauksessa probiootteista ei kuitenkaan nähty olevan hyötyä virtsatieinfektioiden vähentämisessä lumelääkkeeseen verrattuna.</a:t>
            </a:r>
          </a:p>
          <a:p>
            <a:pPr marL="0" indent="0">
              <a:buNone/>
            </a:pPr>
            <a:endParaRPr lang="en-GB" dirty="0"/>
          </a:p>
          <a:p>
            <a:r>
              <a:rPr lang="fi-FI" b="1" dirty="0"/>
              <a:t>Inokulointi </a:t>
            </a:r>
          </a:p>
          <a:p>
            <a:pPr marL="0" indent="0">
              <a:buNone/>
            </a:pPr>
            <a:r>
              <a:rPr lang="fi-FI" dirty="0"/>
              <a:t>Vähemmän patogeenisten E.colo-bakteerien laittaminen virtsarakkoon. Tarkoituksena estää taudinaiheuttamiskykyisempien kantojen aiheuttamia infektioita. Tämä menetelmä (*rokote*) on osoittanut positiivisia tuloksia.  Menetelmän tarkoituksena on estää taudinaiheuttamiskykyisempien kantojen aiheuttamat infektiot. Tutkimuksissa on jo osoitettu lupaavia tuloksia potilailla, jotka käyttävät kestokatetria ja joiden virtsarakko ei tyhjene kunnolla, joskin virtsatieinfektioiden ennalta ehkäisyä on vielä tutkittava laajemmin kattavamman näytön saamiseksi.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Näitä kolmea tapaa estää virtsatieinfektioita voidaan kutsua konservatiivisiksi menetelmiksi. Niiden tieteellisesti todistettu vaikutus vaihtelee paljon tutkimuksesta toiseen. Yksittäisen potilaan immuunijärjestelmällä vaikuttaa olevan tässä suuri merkitys. Yksilöllisissä mikrobistoissa on eroja, mikä näkyy eroina hoitomenetelmien vaikutuksessa. </a:t>
            </a:r>
          </a:p>
          <a:p>
            <a:endParaRPr lang="en-US" dirty="0"/>
          </a:p>
        </p:txBody>
      </p:sp>
      <p:sp>
        <p:nvSpPr>
          <p:cNvPr id="4" name="Slide Number Placeholder 3"/>
          <p:cNvSpPr>
            <a:spLocks noGrp="1"/>
          </p:cNvSpPr>
          <p:nvPr>
            <p:ph type="sldNum" sz="quarter" idx="5"/>
          </p:nvPr>
        </p:nvSpPr>
        <p:spPr/>
        <p:txBody>
          <a:bodyPr/>
          <a:lstStyle/>
          <a:p>
            <a:fld id="{6D4018D2-26EA-4626-92F2-1F10E443FD0D}" type="slidenum">
              <a:rPr lang="en-US" smtClean="0"/>
              <a:t>25</a:t>
            </a:fld>
            <a:endParaRPr lang="en-US" dirty="0"/>
          </a:p>
        </p:txBody>
      </p:sp>
    </p:spTree>
    <p:extLst>
      <p:ext uri="{BB962C8B-B14F-4D97-AF65-F5344CB8AC3E}">
        <p14:creationId xmlns:p14="http://schemas.microsoft.com/office/powerpoint/2010/main" val="2180409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Lähes kaikissa uusissa virtsatieinfektioita koskevissa artikkeleissa todetaan yhtenäisen virtsatieinfektion määritelmän puuttumisen olevan merkittävä ongelma.  </a:t>
            </a:r>
            <a:r>
              <a:rPr lang="fi-FI" sz="1200" kern="1200" dirty="0">
                <a:solidFill>
                  <a:schemeClr val="tx1"/>
                </a:solidFill>
                <a:effectLst/>
                <a:latin typeface="+mn-lt"/>
                <a:ea typeface="+mn-ea"/>
                <a:cs typeface="+mn-cs"/>
              </a:rPr>
              <a:t>Yksimielisyys virtsatieinfektion määritelmästä on tärkeää tutkimusten tulkitsemisessa ja tulosten vertailussa ja hyödyntämisessä. Selkäydinvammapotilailla virtsatieinfektion oireet ovat usein vaikeita ja toisinaan epämääräisiä. </a:t>
            </a:r>
          </a:p>
          <a:p>
            <a:r>
              <a:rPr lang="fi-FI" sz="1200" kern="1200" dirty="0">
                <a:solidFill>
                  <a:schemeClr val="tx1"/>
                </a:solidFill>
                <a:effectLst/>
                <a:latin typeface="+mn-lt"/>
                <a:ea typeface="+mn-ea"/>
                <a:cs typeface="+mn-cs"/>
              </a:rPr>
              <a:t>Nämä kaksi lainausta edustavat asiantuntijoiden lausuntoja.</a:t>
            </a:r>
          </a:p>
          <a:p>
            <a:r>
              <a:rPr lang="fi-FI" sz="1200" kern="1200" dirty="0">
                <a:solidFill>
                  <a:schemeClr val="tx1"/>
                </a:solidFill>
                <a:effectLst/>
                <a:latin typeface="+mn-lt"/>
                <a:ea typeface="+mn-ea"/>
                <a:cs typeface="+mn-cs"/>
              </a:rPr>
              <a:t>Linda Brubaker on pieneliöstön alan johtava tutkija Yhdysvalloissa. Hänen mukaansa </a:t>
            </a:r>
            <a:r>
              <a:rPr lang="fi-FI" dirty="0"/>
              <a:t>oireettoman bakteerivirtsaisuuden määritelmä on tarkistettava; termiä tullaan ajan myötä käyttämään yhä vähemmän, sillä virtsateissä on paljon bakteereja (siis aiemmin mainitsemamme pieneliöstö), ja potilailla, joilla on neurogeeninen virtsarakko, virtsateissä esiintyy runsaasti bakteereja ilman, että kyseessä on virtsatieinfektio. Emme siis voi keskittyä tarkastelemaan ainoastaan bakteeripitoisuuksia.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Epidemiologisissa tutkimuksissa on saatu vakuuttavia todisteita siitä, että oireeton bakteerivirtsaisuus on useimmissa tapauksissa vaaratonta ja että bakteerivirtsaisuus voi suojata virtsaelimiä taudinaiheuttamiskykyisempien kantojen aiheuttamilta infektioilta. Useat tutkijat toteavat, että oireeton bakteerivirtsaisuus on yleisen nykykäsityksen mukaan hyödyllistä, eikä sitä tulisi siksi hoitaa (Svanborg).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Kuulisimme mielellämme teidän mielipiteenne tästä.</a:t>
            </a:r>
            <a:endParaRPr lang="sv-SE" sz="120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26</a:t>
            </a:fld>
            <a:endParaRPr lang="en-US" dirty="0"/>
          </a:p>
        </p:txBody>
      </p:sp>
    </p:spTree>
    <p:extLst>
      <p:ext uri="{BB962C8B-B14F-4D97-AF65-F5344CB8AC3E}">
        <p14:creationId xmlns:p14="http://schemas.microsoft.com/office/powerpoint/2010/main" val="37815082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1" i="0" kern="1200" dirty="0">
                <a:solidFill>
                  <a:schemeClr val="tx1"/>
                </a:solidFill>
                <a:effectLst/>
                <a:latin typeface="+mn-lt"/>
                <a:ea typeface="+mn-ea"/>
                <a:cs typeface="+mn-cs"/>
              </a:rPr>
              <a:t>Immunoterapia</a:t>
            </a:r>
            <a:r>
              <a:rPr lang="fi-FI" sz="1200" b="0" i="0" kern="1200" dirty="0">
                <a:solidFill>
                  <a:schemeClr val="tx1"/>
                </a:solidFill>
                <a:effectLst/>
                <a:latin typeface="+mn-lt"/>
                <a:ea typeface="+mn-ea"/>
                <a:cs typeface="+mn-cs"/>
              </a:rPr>
              <a:t> on hoitokeino, joka hyödyntää tiettyjä immuunijärjestelmän osia taistelussa virtsatieinfektiota vastaan. Antibioottihoitoa ei tällöin tarvita. Immuunijärjestelmä saadaan siis toimimaan tehokkaammin tai älykkäämmin sen luontaista puolustuskykyä lisäämällä.</a:t>
            </a:r>
          </a:p>
          <a:p>
            <a:r>
              <a:rPr lang="fi-FI" sz="1200" dirty="0">
                <a:solidFill>
                  <a:schemeClr val="bg1"/>
                </a:solidFill>
                <a:latin typeface="+mn-lt"/>
              </a:rPr>
              <a:t>Virtsarakkoa ei enää pidetä steriilinä, ja virtsateissä oleviin bakteereihin viitataan termillä virtsaelinten </a:t>
            </a:r>
            <a:r>
              <a:rPr lang="fi-FI" sz="1200" b="1" i="0" kern="1200" dirty="0">
                <a:solidFill>
                  <a:schemeClr val="tx1"/>
                </a:solidFill>
                <a:effectLst/>
                <a:latin typeface="+mn-lt"/>
                <a:ea typeface="+mn-ea"/>
                <a:cs typeface="+mn-cs"/>
              </a:rPr>
              <a:t>pieneliöstö</a:t>
            </a:r>
            <a:r>
              <a:rPr lang="fi-FI" sz="1200" b="0" i="0" kern="1200" dirty="0">
                <a:solidFill>
                  <a:schemeClr val="tx1"/>
                </a:solidFill>
                <a:effectLst/>
                <a:latin typeface="+mn-lt"/>
                <a:ea typeface="+mn-ea"/>
                <a:cs typeface="+mn-cs"/>
              </a:rPr>
              <a:t>. Tällä pieneliöstöllä on ehdotettu olevan suuri merkitys terveydelle ja eri sairauksille.</a:t>
            </a:r>
          </a:p>
          <a:p>
            <a:r>
              <a:rPr lang="fi-FI" sz="1200" b="1" dirty="0">
                <a:solidFill>
                  <a:schemeClr val="bg1"/>
                </a:solidFill>
                <a:latin typeface="+mn-lt"/>
              </a:rPr>
              <a:t>Ummetuksen</a:t>
            </a:r>
            <a:r>
              <a:rPr lang="fi-FI" sz="1200" dirty="0">
                <a:solidFill>
                  <a:schemeClr val="bg1"/>
                </a:solidFill>
                <a:latin typeface="+mn-lt"/>
              </a:rPr>
              <a:t> katsotaan aiheuttavan virtsarakon riittämätöntä tyhjenemistä, ja suolen toimittamisella voidaan vähentää potilaan virtsatieinfektioita.</a:t>
            </a:r>
          </a:p>
          <a:p>
            <a:r>
              <a:rPr lang="fi-FI" sz="1200" dirty="0">
                <a:solidFill>
                  <a:schemeClr val="bg1"/>
                </a:solidFill>
                <a:latin typeface="+mn-lt"/>
              </a:rPr>
              <a:t>Ennaltaehkäisevät menetelmät toimivat joillakin potilailla tehokkaasti virtsatieinfektioiden estossa, mutta tämä riippuu potilaan pieneliöstöstä, immuunijärjestelmästä ja muista tekijöistä, eikä tälle ole vielä saatu vahvaa tieteellistä näyttöä.</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27</a:t>
            </a:fld>
            <a:endParaRPr lang="en-US" dirty="0"/>
          </a:p>
        </p:txBody>
      </p:sp>
    </p:spTree>
    <p:extLst>
      <p:ext uri="{BB962C8B-B14F-4D97-AF65-F5344CB8AC3E}">
        <p14:creationId xmlns:p14="http://schemas.microsoft.com/office/powerpoint/2010/main" val="37021286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018D2-26EA-4626-92F2-1F10E443FD0D}" type="slidenum">
              <a:rPr lang="en-US" smtClean="0"/>
              <a:t>28</a:t>
            </a:fld>
            <a:endParaRPr lang="en-US" dirty="0"/>
          </a:p>
        </p:txBody>
      </p:sp>
    </p:spTree>
    <p:extLst>
      <p:ext uri="{BB962C8B-B14F-4D97-AF65-F5344CB8AC3E}">
        <p14:creationId xmlns:p14="http://schemas.microsoft.com/office/powerpoint/2010/main" val="21262847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018D2-26EA-4626-92F2-1F10E443FD0D}" type="slidenum">
              <a:rPr lang="en-US" smtClean="0"/>
              <a:t>29</a:t>
            </a:fld>
            <a:endParaRPr lang="en-US" dirty="0"/>
          </a:p>
        </p:txBody>
      </p:sp>
    </p:spTree>
    <p:extLst>
      <p:ext uri="{BB962C8B-B14F-4D97-AF65-F5344CB8AC3E}">
        <p14:creationId xmlns:p14="http://schemas.microsoft.com/office/powerpoint/2010/main" val="4102903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018D2-26EA-4626-92F2-1F10E443FD0D}" type="slidenum">
              <a:rPr lang="en-US" smtClean="0"/>
              <a:t>3</a:t>
            </a:fld>
            <a:endParaRPr lang="en-US" dirty="0"/>
          </a:p>
        </p:txBody>
      </p:sp>
    </p:spTree>
    <p:extLst>
      <p:ext uri="{BB962C8B-B14F-4D97-AF65-F5344CB8AC3E}">
        <p14:creationId xmlns:p14="http://schemas.microsoft.com/office/powerpoint/2010/main" val="2769945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Virtsatieinfektio on suhteellisen vakava sairaus potilaan tilanteesta riippumatta. Tässä diassa näytetään, kuinka paljon virtsatieinfektio vaikuttaa potilaan elämänlaatuun. Asteikko on 0–1, jossa 0 edustaa kuolemaa ja 1 täydellistä terveyttä.</a:t>
            </a:r>
            <a:endParaRPr lang="sv-SE" baseline="0" dirty="0"/>
          </a:p>
          <a:p>
            <a:r>
              <a:rPr lang="fi-FI" dirty="0" err="1"/>
              <a:t>Ikäryhmien välillä on eroja, ja virtsatieinfektion kokemus vaihtelee sen mukaan, kärsiikö potilas jostakin lisäsairaudesta tai invaliditeetista</a:t>
            </a:r>
            <a:r>
              <a:rPr lang="fi-FI" baseline="0" dirty="0"/>
              <a:t>. Sairauden paheneminen johtaa usein 0,1 yksikön laskuun elämänlaadussa.</a:t>
            </a:r>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30</a:t>
            </a:fld>
            <a:endParaRPr lang="en-US" dirty="0"/>
          </a:p>
        </p:txBody>
      </p:sp>
    </p:spTree>
    <p:extLst>
      <p:ext uri="{BB962C8B-B14F-4D97-AF65-F5344CB8AC3E}">
        <p14:creationId xmlns:p14="http://schemas.microsoft.com/office/powerpoint/2010/main" val="36179090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0" i="0" u="none" strike="noStrike" kern="1200" baseline="0" dirty="0">
                <a:solidFill>
                  <a:schemeClr val="tx1"/>
                </a:solidFill>
                <a:latin typeface="+mn-lt"/>
                <a:ea typeface="+mn-ea"/>
                <a:cs typeface="+mn-cs"/>
              </a:rPr>
              <a:t>Aineiston ensimmäisessä osassa käytiin läpi yleiset virtsatieinfektioiden riskitekijät, joiden joukkoon myös katetrit lukeutuvat. Tässä katetrin käyttäjiin keskittyvässä osassa riskit on jaettu kahteen ryhmään: riskeihin, joihin potilas ei voi vaikuttaa (esim. ikä, sukupuoli ja sairaudet) ja riskeihin, joihin itse asiassa VOIDAAN vaikuttaa. </a:t>
            </a:r>
            <a:endParaRPr lang="en-US" dirty="0"/>
          </a:p>
        </p:txBody>
      </p:sp>
      <p:sp>
        <p:nvSpPr>
          <p:cNvPr id="4" name="Slide Number Placeholder 3"/>
          <p:cNvSpPr>
            <a:spLocks noGrp="1"/>
          </p:cNvSpPr>
          <p:nvPr>
            <p:ph type="sldNum" sz="quarter" idx="10"/>
          </p:nvPr>
        </p:nvSpPr>
        <p:spPr/>
        <p:txBody>
          <a:bodyPr/>
          <a:lstStyle/>
          <a:p>
            <a:pPr>
              <a:defRPr/>
            </a:pPr>
            <a:fld id="{FD4854A1-0B30-4EA0-8C0C-5415A8FA6F81}" type="slidenum">
              <a:rPr lang="en-US" smtClean="0"/>
              <a:pPr>
                <a:defRPr/>
              </a:pPr>
              <a:t>31</a:t>
            </a:fld>
            <a:endParaRPr lang="en-US"/>
          </a:p>
        </p:txBody>
      </p:sp>
    </p:spTree>
    <p:extLst>
      <p:ext uri="{BB962C8B-B14F-4D97-AF65-F5344CB8AC3E}">
        <p14:creationId xmlns:p14="http://schemas.microsoft.com/office/powerpoint/2010/main" val="11034902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i="0" dirty="0"/>
              <a:t>Kestokatetrien käyttöä tulisi välttää monestakin syystä, joista on olemassa runsaasti näyttöä.</a:t>
            </a:r>
          </a:p>
          <a:p>
            <a:pPr marL="0" marR="0" lvl="0" indent="0" algn="l" defTabSz="914400" rtl="0" eaLnBrk="1" fontAlgn="auto" latinLnBrk="0" hangingPunct="1">
              <a:lnSpc>
                <a:spcPct val="100000"/>
              </a:lnSpc>
              <a:spcBef>
                <a:spcPts val="0"/>
              </a:spcBef>
              <a:spcAft>
                <a:spcPts val="0"/>
              </a:spcAft>
              <a:buClrTx/>
              <a:buSzTx/>
              <a:buFontTx/>
              <a:buNone/>
              <a:tabLst/>
              <a:defRPr/>
            </a:pPr>
            <a:r>
              <a:rPr lang="fi-FI" i="0" dirty="0"/>
              <a:t>Ensimmäinen syy on se, että näissä tapauksissa virtsatieinfektion aiheuttavat usein E. coli -bakteeria aggressiivisemmat bakteerit, kuten </a:t>
            </a:r>
            <a:r>
              <a:rPr lang="fi-FI" dirty="0"/>
              <a:t>enterokokit ja </a:t>
            </a:r>
            <a:r>
              <a:rPr lang="fi-FI" i="1" dirty="0"/>
              <a:t>proteus</a:t>
            </a:r>
            <a:r>
              <a:rPr lang="fi-FI" sz="1200" b="0" i="1" kern="1200" dirty="0">
                <a:solidFill>
                  <a:schemeClr val="tx1"/>
                </a:solidFill>
                <a:effectLst/>
                <a:latin typeface="+mn-lt"/>
                <a:ea typeface="+mn-ea"/>
                <a:cs typeface="+mn-cs"/>
              </a:rPr>
              <a:t> mirabilis</a:t>
            </a:r>
            <a:r>
              <a:rPr lang="fi-FI" sz="1200" b="0" i="0" kern="1200" dirty="0">
                <a:solidFill>
                  <a:schemeClr val="tx1"/>
                </a:solidFill>
                <a:effectLst/>
                <a:latin typeface="+mn-lt"/>
                <a:ea typeface="+mn-ea"/>
                <a:cs typeface="+mn-cs"/>
              </a:rPr>
              <a:t>.</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i="1" dirty="0"/>
              <a:t>Proteus</a:t>
            </a:r>
            <a:r>
              <a:rPr lang="fi-FI" dirty="0"/>
              <a:t> on bakteeri, joka muodostaa herkästi biofilmin, jossa bakteerit tarttuvat erittämänsä limaisen liima-aineen avulla kiinni toisiinsa ja katetrin pintaan. Proteus </a:t>
            </a:r>
            <a:r>
              <a:rPr lang="fi-FI" sz="1200" b="0" i="0" kern="1200" dirty="0" err="1">
                <a:solidFill>
                  <a:schemeClr val="tx1"/>
                </a:solidFill>
                <a:effectLst/>
                <a:latin typeface="+mn-lt"/>
                <a:ea typeface="+mn-ea"/>
                <a:cs typeface="+mn-cs"/>
              </a:rPr>
              <a:t>tuottaa ureaasia, joka nostaa virtsan pH-arvoa ja edistää kalsiumfosfaatti- ja magnesiumfosfaattikiteiden muodostumista biofilmissä. Tästä syntyy kova aggregaatti, jota antibioottien on hyvin vaikea eliminoida.</a:t>
            </a:r>
            <a:r>
              <a:rPr lang="fi-FI" sz="1200" b="0" i="0" kern="1200" dirty="0">
                <a:solidFill>
                  <a:schemeClr val="tx1"/>
                </a:solidFill>
                <a:effectLst/>
                <a:latin typeface="+mn-lt"/>
                <a:ea typeface="+mn-ea"/>
                <a:cs typeface="+mn-cs"/>
              </a:rPr>
              <a:t> Biofilmit vaikeuttavat infektioiden </a:t>
            </a:r>
            <a:r>
              <a:rPr lang="fi-FI" dirty="0"/>
              <a:t>hoitoa, mikä johtaa korkeampiin terveydenhuoltokustannuksiin. Vieläkin ikävämpiä seurauksia ovat kuitenkin mahdolliset munuaistason infektiot ja sepsis kuten myös </a:t>
            </a:r>
            <a:r>
              <a:rPr lang="fi-FI" sz="1200" b="0" i="0" kern="1200" dirty="0">
                <a:solidFill>
                  <a:schemeClr val="tx1"/>
                </a:solidFill>
                <a:effectLst/>
                <a:latin typeface="+mn-lt"/>
                <a:ea typeface="+mn-ea"/>
                <a:cs typeface="+mn-cs"/>
              </a:rPr>
              <a:t>katetrien tukokset ja toistuvat virtsarakkokivet.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Katetri </a:t>
            </a:r>
            <a:r>
              <a:rPr lang="fi-FI" i="0" dirty="0"/>
              <a:t>mahdollistaa bakteerien liikkumisen</a:t>
            </a:r>
            <a:r>
              <a:rPr lang="fi-FI" sz="1200" b="0" i="0" kern="1200" dirty="0">
                <a:solidFill>
                  <a:schemeClr val="tx1"/>
                </a:solidFill>
                <a:effectLst/>
                <a:latin typeface="+mn-lt"/>
                <a:ea typeface="+mn-ea"/>
                <a:cs typeface="+mn-cs"/>
              </a:rPr>
              <a:t> sen pintaa pitkin.</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Katetrien yhteydessä esiintyy yleisemmin myös useita eri bakteereja (sekaflooraa), jota on aina vaikeampaa hoitaa antibiooteilla.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32</a:t>
            </a:fld>
            <a:endParaRPr lang="en-US" dirty="0"/>
          </a:p>
        </p:txBody>
      </p:sp>
    </p:spTree>
    <p:extLst>
      <p:ext uri="{BB962C8B-B14F-4D97-AF65-F5344CB8AC3E}">
        <p14:creationId xmlns:p14="http://schemas.microsoft.com/office/powerpoint/2010/main" val="3782748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77938"/>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err="1"/>
              <a:t>Tässä diassa esitetään, miten virtsatieinfektioihin johtavia ongelmia voidaan välttää. Aloitetaan alhaalta tummemman sinisistä ruuduista. Ongelmana voi olla uropatogeenikontaminaatio, </a:t>
            </a:r>
            <a:r>
              <a:rPr lang="fi-FI" sz="1200" dirty="0">
                <a:solidFill>
                  <a:schemeClr val="tx1"/>
                </a:solidFill>
              </a:rPr>
              <a:t>jota voidaan ennaltaehkäistä käyttämällä ei-infektoivaa katetrointitekniikkaa. Lisäksi on pyrittävä olemaan häiritsemättä luontaista mikroflooraa. </a:t>
            </a:r>
          </a:p>
          <a:p>
            <a:r>
              <a:rPr lang="fi-FI" dirty="0"/>
              <a:t>Virtsaputkea pitkin kiipeävien bakteerien aiheuttama ongelma estetään tehokkaimmin käyttämällä toistokatetrointia kestokatetrien sijaan.</a:t>
            </a:r>
          </a:p>
          <a:p>
            <a:r>
              <a:rPr lang="fi-FI" dirty="0" err="1"/>
              <a:t>Bakteerien leviämistä virtsarakkoon voidaan estää erilaisilla </a:t>
            </a:r>
            <a:r>
              <a:rPr lang="fi-FI" sz="1200" b="0" i="0" kern="1200" dirty="0">
                <a:solidFill>
                  <a:schemeClr val="tx1"/>
                </a:solidFill>
                <a:effectLst/>
                <a:latin typeface="+mn-lt"/>
                <a:ea typeface="+mn-ea"/>
                <a:cs typeface="+mn-cs"/>
              </a:rPr>
              <a:t>uroteelin (alempien virtsateiden solukerrosten) suojatoimintaa parantavilla tavoilla</a:t>
            </a:r>
            <a:r>
              <a:rPr lang="fi-FI" dirty="0"/>
              <a:t>. Monet virtsatieinfektioiden tutkimusalan toisen osan tutkijoista lisäisivät tähän, että myös terveen pieneliöstön edistäminen, bakteerien kiinnittymisen estäminen ja kehon oman immuunijärjestelmän vahvistaminen ovat hyödyllisiä toimia.</a:t>
            </a:r>
          </a:p>
          <a:p>
            <a:r>
              <a:rPr lang="fi-FI" dirty="0"/>
              <a:t>Lisäksi tulisi välttää virtsaputken vammoja käyttämällä hydrofiilisiä katetreja ja ei-traumaattisia katetrin kärkiä.</a:t>
            </a:r>
          </a:p>
        </p:txBody>
      </p:sp>
      <p:sp>
        <p:nvSpPr>
          <p:cNvPr id="4" name="Slide Number Placeholder 3"/>
          <p:cNvSpPr>
            <a:spLocks noGrp="1"/>
          </p:cNvSpPr>
          <p:nvPr>
            <p:ph type="sldNum" sz="quarter" idx="5"/>
          </p:nvPr>
        </p:nvSpPr>
        <p:spPr/>
        <p:txBody>
          <a:bodyPr/>
          <a:lstStyle/>
          <a:p>
            <a:fld id="{6D4018D2-26EA-4626-92F2-1F10E443FD0D}" type="slidenum">
              <a:rPr lang="en-US" smtClean="0"/>
              <a:t>33</a:t>
            </a:fld>
            <a:endParaRPr lang="en-US" dirty="0"/>
          </a:p>
        </p:txBody>
      </p:sp>
    </p:spTree>
    <p:extLst>
      <p:ext uri="{BB962C8B-B14F-4D97-AF65-F5344CB8AC3E}">
        <p14:creationId xmlns:p14="http://schemas.microsoft.com/office/powerpoint/2010/main" val="9779190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Tiedämme, että hoidossa esiintyy väistämättä virtsatieinfektioita, mutta niiden esiintyvyyttä on mahdollista vähentää. Jo yksi virtsatieinfektio vähemmän vuodessa merkitsee paljon sekä potilaan elämänlaadulle että koko yhteiskunnalle. </a:t>
            </a:r>
          </a:p>
          <a:p>
            <a:r>
              <a:rPr lang="fi-FI" dirty="0"/>
              <a:t>Voimme tavoitella tätä välttämällä kestokatetrien käyttöä, tuomalla esiin kaikki tieteelliset todisteet ja pitkän aikavälin tutkimukset ja jakamalla hyödyllistä opetusmateriaalia.</a:t>
            </a:r>
          </a:p>
        </p:txBody>
      </p:sp>
      <p:sp>
        <p:nvSpPr>
          <p:cNvPr id="4" name="Slide Number Placeholder 3"/>
          <p:cNvSpPr>
            <a:spLocks noGrp="1"/>
          </p:cNvSpPr>
          <p:nvPr>
            <p:ph type="sldNum" sz="quarter" idx="10"/>
          </p:nvPr>
        </p:nvSpPr>
        <p:spPr/>
        <p:txBody>
          <a:bodyPr/>
          <a:lstStyle/>
          <a:p>
            <a:pPr>
              <a:defRPr/>
            </a:pPr>
            <a:fld id="{FD4854A1-0B30-4EA0-8C0C-5415A8FA6F81}" type="slidenum">
              <a:rPr lang="en-US" smtClean="0"/>
              <a:pPr>
                <a:defRPr/>
              </a:pPr>
              <a:t>34</a:t>
            </a:fld>
            <a:endParaRPr lang="en-US"/>
          </a:p>
        </p:txBody>
      </p:sp>
    </p:spTree>
    <p:extLst>
      <p:ext uri="{BB962C8B-B14F-4D97-AF65-F5344CB8AC3E}">
        <p14:creationId xmlns:p14="http://schemas.microsoft.com/office/powerpoint/2010/main" val="36436984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Valitse katetri, joka sopii kyseessä olevalle potilaalle, ja joka voidaan viedä sisään katetriletkuun käsin koskematta ja joka tyhjentää virtsarakon kokonaan. Kysy suoliston hoidon tarpeesta.</a:t>
            </a:r>
          </a:p>
        </p:txBody>
      </p:sp>
      <p:sp>
        <p:nvSpPr>
          <p:cNvPr id="4" name="Slide Number Placeholder 3"/>
          <p:cNvSpPr>
            <a:spLocks noGrp="1"/>
          </p:cNvSpPr>
          <p:nvPr>
            <p:ph type="sldNum" sz="quarter" idx="5"/>
          </p:nvPr>
        </p:nvSpPr>
        <p:spPr/>
        <p:txBody>
          <a:bodyPr/>
          <a:lstStyle/>
          <a:p>
            <a:fld id="{6D4018D2-26EA-4626-92F2-1F10E443FD0D}" type="slidenum">
              <a:rPr lang="en-US" smtClean="0"/>
              <a:t>35</a:t>
            </a:fld>
            <a:endParaRPr lang="en-US" dirty="0"/>
          </a:p>
        </p:txBody>
      </p:sp>
    </p:spTree>
    <p:extLst>
      <p:ext uri="{BB962C8B-B14F-4D97-AF65-F5344CB8AC3E}">
        <p14:creationId xmlns:p14="http://schemas.microsoft.com/office/powerpoint/2010/main" val="24220018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Virtsatieinfektiot vaikuttavat potilaan elämänlaatuun merkittävästi.</a:t>
            </a:r>
            <a:endParaRPr lang="sv-SE" dirty="0"/>
          </a:p>
          <a:p>
            <a:r>
              <a:rPr lang="fi-FI" dirty="0" err="1"/>
              <a:t>Kestokatetreja käytettäessä aggressiiviset bakteerit voivat kiivetä katetria pitkin ja muodostaa kiteisiä, biofilmiksi kutsuttuja rykelmiä, joista on vaikea päästä eroon.</a:t>
            </a:r>
          </a:p>
          <a:p>
            <a:r>
              <a:rPr lang="fi-FI" dirty="0" err="1"/>
              <a:t>Virtsatieinfektioita voidaan vähentää käyttämällä LoFric-katetreja: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a:t>
            </a:r>
            <a:r>
              <a:rPr lang="fi-FI" dirty="0">
                <a:solidFill>
                  <a:schemeClr val="bg1"/>
                </a:solidFill>
                <a:latin typeface="+mn-lt"/>
              </a:rPr>
              <a:t> jotka vähentävät kitkaa ja virtsaputken vaurioita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schemeClr val="bg1"/>
                </a:solidFill>
                <a:latin typeface="+mn-lt"/>
              </a:rPr>
              <a:t>- jotka estävät haitallisia bakteereja kulkeutumasta katetria pitkin</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schemeClr val="bg1"/>
                </a:solidFill>
                <a:latin typeface="+mn-lt"/>
              </a:rPr>
              <a:t>- joilla virtsarakko voidaan tyhjentää kokonaan</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schemeClr val="bg1"/>
                </a:solidFill>
                <a:latin typeface="+mn-lt"/>
              </a:rPr>
              <a:t>- joista on tieteellistä näyttöä pitkän aikavälin tutkimuksista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schemeClr val="bg1"/>
                </a:solidFill>
                <a:latin typeface="+mn-lt"/>
              </a:rPr>
              <a:t>- jotka tarjoavat kattavan koulutuksen kaikille asianosaisille henkilöille (potilas, hoitaja, terveydenhuollon ammattilainen).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mn-lt"/>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36</a:t>
            </a:fld>
            <a:endParaRPr lang="en-US" dirty="0"/>
          </a:p>
        </p:txBody>
      </p:sp>
    </p:spTree>
    <p:extLst>
      <p:ext uri="{BB962C8B-B14F-4D97-AF65-F5344CB8AC3E}">
        <p14:creationId xmlns:p14="http://schemas.microsoft.com/office/powerpoint/2010/main" val="2257724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On hyvä muistaa, että virtsatieinfektiot todella ovat hankalia.  Hoitamattomina ne voivat olla hengenvaarallisia, ja meidän kaikkien on pyrittävä varmistamaan, että antibiootit pysyvät tehokkaana hoitona myös tuleville sukupolville.</a:t>
            </a:r>
          </a:p>
          <a:p>
            <a:r>
              <a:rPr lang="fi-FI" dirty="0" err="1"/>
              <a:t>Antibioottiresistenssi ei toki johdu yksinään virtsatieinfektioista, mutta se on tällä hetkellä merkittävä ongelma. </a:t>
            </a:r>
            <a:r>
              <a:rPr lang="fi-FI" dirty="0"/>
              <a:t>Katetrin käyttäjän voi olla vaikea päästä eroon infektiosta maassa, jossa monilääkeresistenttejä kantoja esiintyy runsaasti. </a:t>
            </a:r>
            <a:br>
              <a:rPr lang="fi-FI" dirty="0"/>
            </a:br>
            <a:r>
              <a:rPr lang="fi-FI" dirty="0"/>
              <a:t>Me voimme yrittää minimoida tätä riskiä omilla toimillamme.</a:t>
            </a:r>
          </a:p>
        </p:txBody>
      </p:sp>
      <p:sp>
        <p:nvSpPr>
          <p:cNvPr id="4" name="Slide Number Placeholder 3"/>
          <p:cNvSpPr>
            <a:spLocks noGrp="1"/>
          </p:cNvSpPr>
          <p:nvPr>
            <p:ph type="sldNum" sz="quarter" idx="5"/>
          </p:nvPr>
        </p:nvSpPr>
        <p:spPr/>
        <p:txBody>
          <a:bodyPr/>
          <a:lstStyle/>
          <a:p>
            <a:fld id="{6D4018D2-26EA-4626-92F2-1F10E443FD0D}" type="slidenum">
              <a:rPr lang="en-US" smtClean="0"/>
              <a:t>37</a:t>
            </a:fld>
            <a:endParaRPr lang="en-US" dirty="0"/>
          </a:p>
        </p:txBody>
      </p:sp>
    </p:spTree>
    <p:extLst>
      <p:ext uri="{BB962C8B-B14F-4D97-AF65-F5344CB8AC3E}">
        <p14:creationId xmlns:p14="http://schemas.microsoft.com/office/powerpoint/2010/main" val="926033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0" dirty="0"/>
              <a:t>Virtsatieinfektiot ovat ihmisten yleisin bakteeri-infektio; niiden osuus kaikista määrätyistä antibiooteista on merkittävä. Virtsatieinfektion saa joka vuosi maailmanlaajuisesti yli 130 miljoonaa ihmistä (tähän sisältyvät sekä komplisoitumattomat että komplisoituneet virtsatieinfektiot), ja hoitokustannukset ovat korkeat. </a:t>
            </a:r>
          </a:p>
          <a:p>
            <a:endParaRPr lang="en-US" b="0" dirty="0"/>
          </a:p>
          <a:p>
            <a:r>
              <a:rPr lang="fi-FI" b="0" dirty="0"/>
              <a:t>Eräs Yhdistyneen kuningaskunnan pääasiallisista terveyssivustoista on ilmoittanut antibioottien kulutuksen lisääntyneen useissa maissa 65 prosenttia viimeisten 20 vuoden aikana. </a:t>
            </a:r>
            <a:r>
              <a:rPr lang="fi-FI" b="0" dirty="0">
                <a:solidFill>
                  <a:srgbClr val="000000"/>
                </a:solidFill>
              </a:rPr>
              <a:t>Luku viittaa yleiseen antibioottien käyttöön kaikkien infektioiden hoidossa, joista virtsatieinfektiot ovat kuitenkin merkittävä osa. </a:t>
            </a:r>
          </a:p>
          <a:p>
            <a:endParaRPr lang="en-US" dirty="0">
              <a:solidFill>
                <a:schemeClr val="bg1">
                  <a:lumMod val="50000"/>
                </a:schemeClr>
              </a:solidFill>
            </a:endParaRPr>
          </a:p>
          <a:p>
            <a:r>
              <a:rPr lang="fi-FI" dirty="0"/>
              <a:t>Asiantuntijat arvioivat sivustolla, että noin 10 miljoonaa ihmistä on vaarassa kuolla infektioihin, jos antibioottien käyttöä ei vähennetä.</a:t>
            </a:r>
          </a:p>
          <a:p>
            <a:endParaRPr lang="en-US" dirty="0"/>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4</a:t>
            </a:fld>
            <a:endParaRPr lang="en-US" dirty="0"/>
          </a:p>
        </p:txBody>
      </p:sp>
    </p:spTree>
    <p:extLst>
      <p:ext uri="{BB962C8B-B14F-4D97-AF65-F5344CB8AC3E}">
        <p14:creationId xmlns:p14="http://schemas.microsoft.com/office/powerpoint/2010/main" val="1897526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Virtsatieinfektiolla ei ole yhtenäistä, selkeää määritelmää, mikä vaikeuttaa seurantaa ja tutkimusten välistä vertailua. </a:t>
            </a:r>
            <a:r>
              <a:rPr lang="fi-FI" dirty="0"/>
              <a:t>Virtsasta mitattavasta, merkittäväksi katsottavasta bakteeripitoisuudesta on annettu erilaisia ohjeistuksia, eikä tarkkaa arvoa ole määritelty. </a:t>
            </a:r>
            <a:r>
              <a:rPr lang="fi-FI" sz="1200" kern="1200" dirty="0">
                <a:solidFill>
                  <a:schemeClr val="tx1"/>
                </a:solidFill>
                <a:effectLst/>
                <a:latin typeface="+mn-lt"/>
                <a:ea typeface="+mn-ea"/>
                <a:cs typeface="+mn-cs"/>
              </a:rPr>
              <a:t>Antibiootit määrätään usein puhelimitse, ja monia potilaita hoidetaan ilman virtsaviljelyä.</a:t>
            </a:r>
          </a:p>
          <a:p>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fi-FI" dirty="0"/>
              <a:t>Virtsatieinfektion eri määritelmissä merkittävä bakteerivirtsaisuus voi olla toistokatetrointia käyttävällä henkilöllä esimerkiksi yli 10</a:t>
            </a:r>
            <a:r>
              <a:rPr lang="fi-FI" baseline="30000" dirty="0"/>
              <a:t>2</a:t>
            </a:r>
            <a:r>
              <a:rPr lang="fi-FI" dirty="0"/>
              <a:t> cfu/ml tai yli 10</a:t>
            </a:r>
            <a:r>
              <a:rPr lang="fi-FI" baseline="30000" dirty="0"/>
              <a:t>4</a:t>
            </a:r>
            <a:r>
              <a:rPr lang="fi-FI" dirty="0"/>
              <a:t> cfu/ml.</a:t>
            </a:r>
          </a:p>
          <a:p>
            <a:pPr marL="171450" indent="-171450">
              <a:buFont typeface="Arial" panose="020B0604020202020204" pitchFamily="34" charset="0"/>
              <a:buChar char="•"/>
            </a:pPr>
            <a:r>
              <a:rPr lang="fi-FI" dirty="0"/>
              <a:t>Pitoisuus ei välttämättä ole aina merkityksellisin mittari; tärkeintä on ottaa huomioon oireet sekä positiivinen bakteeriviljely. </a:t>
            </a:r>
            <a:r>
              <a:rPr lang="fi-FI" dirty="0" err="1"/>
              <a:t>Virtsassa olevat bakteerit eivät itsessään aiheuta vahinkoa, vaan ongelmia ilmenee, kun bakteerit kiinnittyvät virtsarakon soluihin ja keho reagoi tähän kuumeella ym. oireilla.</a:t>
            </a:r>
          </a:p>
          <a:p>
            <a:endParaRPr lang="sv-SE" dirty="0"/>
          </a:p>
          <a:p>
            <a:endParaRPr lang="sv-SE" dirty="0"/>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5</a:t>
            </a:fld>
            <a:endParaRPr lang="en-US" dirty="0"/>
          </a:p>
        </p:txBody>
      </p:sp>
    </p:spTree>
    <p:extLst>
      <p:ext uri="{BB962C8B-B14F-4D97-AF65-F5344CB8AC3E}">
        <p14:creationId xmlns:p14="http://schemas.microsoft.com/office/powerpoint/2010/main" val="1240285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b="0" i="0" kern="1200" dirty="0">
                <a:solidFill>
                  <a:schemeClr val="tx1"/>
                </a:solidFill>
                <a:effectLst/>
                <a:latin typeface="+mn-lt"/>
                <a:ea typeface="+mn-ea"/>
                <a:cs typeface="+mn-cs"/>
              </a:rPr>
              <a:t>Virtsatieinfektio syntyy uropatogeenin ja potilaan kehon välisten reaktioiden seurauksena, ja siihen liittyy useita prosesseja.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0" i="0" kern="1200" dirty="0" err="1">
                <a:solidFill>
                  <a:schemeClr val="tx1"/>
                </a:solidFill>
                <a:effectLst/>
                <a:latin typeface="+mn-lt"/>
                <a:ea typeface="+mn-ea"/>
                <a:cs typeface="+mn-cs"/>
              </a:rPr>
              <a:t>Ihmiskehossa esiintyy aina E. Coli -bakteeria, useimmiten suolistossa. Virtsaputken alueen kontaminoituminen ei yleensä ole ongelma, sillä virtsa huuhtelee bakteerit pois virtsarakon tyhjentämisen yhteydessä. Jos huuhtelua ei tapahdu, esimerkiksi katetria käyttävillä potilailla, bakteerit pääsevät kiipeämään virtsaputkea pitkin virtsarakoon, jossa ne kiinnittyvät virtsarakon seinämään, lisääntyvät ja aiheuttavat kudosvaurioita. Keho reagoi tähän kuumeella ja muilla oireilla.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0" i="0" kern="1200" dirty="0">
                <a:solidFill>
                  <a:schemeClr val="tx1"/>
                </a:solidFill>
                <a:effectLst/>
                <a:latin typeface="+mn-lt"/>
                <a:ea typeface="+mn-ea"/>
                <a:cs typeface="+mn-cs"/>
              </a:rPr>
              <a:t>Toisinaan bakteerit saattavat muodostaa kovan, biofilmiksi kutsutun rakenteen, joka syntyy, kun suuri määrä bakteereja tarttuu virtsarakon pintaan. Tämä vaikeuttaa bakteeritulehduksen hoitoa, sillä bakteerit saavat biofilmistä suojaa antibiootteja vastaan.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0" i="0" kern="1200" dirty="0">
                <a:solidFill>
                  <a:schemeClr val="tx1"/>
                </a:solidFill>
                <a:effectLst/>
                <a:latin typeface="+mn-lt"/>
                <a:ea typeface="+mn-ea"/>
                <a:cs typeface="+mn-cs"/>
              </a:rPr>
              <a:t>Virtsarakon onteloa reunustavat solut, joiden tarkoitus on estää bakteereja kiinnittymästä rakkoon. Jos bakteerit onnistuvat ohittamaan nämä solut ja immuunipuolustus epäonnistuu tehtävässään, tuloksena voi olla virtsatieinfektio.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0" i="0" kern="1200" dirty="0">
                <a:solidFill>
                  <a:schemeClr val="tx1"/>
                </a:solidFill>
                <a:effectLst/>
                <a:latin typeface="+mn-lt"/>
                <a:ea typeface="+mn-ea"/>
                <a:cs typeface="+mn-cs"/>
              </a:rPr>
              <a:t>Bakteerien pinnassa on erityisiä </a:t>
            </a:r>
            <a:r>
              <a:rPr lang="fi-FI" sz="1200" b="0" i="1" kern="1200" dirty="0">
                <a:solidFill>
                  <a:schemeClr val="tx1"/>
                </a:solidFill>
                <a:effectLst/>
                <a:latin typeface="+mn-lt"/>
                <a:ea typeface="+mn-ea"/>
                <a:cs typeface="+mn-cs"/>
              </a:rPr>
              <a:t>virulenssitekijöitä</a:t>
            </a:r>
            <a:r>
              <a:rPr lang="fi-FI" sz="1200" b="0" i="0" kern="1200" dirty="0">
                <a:solidFill>
                  <a:schemeClr val="tx1"/>
                </a:solidFill>
                <a:effectLst/>
                <a:latin typeface="+mn-lt"/>
                <a:ea typeface="+mn-ea"/>
                <a:cs typeface="+mn-cs"/>
              </a:rPr>
              <a:t>, jotka auttavat bakteereja tarttumaan virtsarakon seinämään. Uusien bakteerihoitojen painopisteenä on usein näiden tekijöiden eliminointi ja bakteerien kiinnittymisen estäminen.</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0" i="0" kern="1200" dirty="0">
                <a:solidFill>
                  <a:schemeClr val="tx1"/>
                </a:solidFill>
                <a:effectLst/>
                <a:latin typeface="+mn-lt"/>
                <a:ea typeface="+mn-ea"/>
                <a:cs typeface="+mn-cs"/>
              </a:rPr>
              <a:t>Hoitamattomana virtsatieinfektio voi johtaa vakaviin munuaisinfektioihin.</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6</a:t>
            </a:fld>
            <a:endParaRPr lang="en-US" dirty="0"/>
          </a:p>
        </p:txBody>
      </p:sp>
    </p:spTree>
    <p:extLst>
      <p:ext uri="{BB962C8B-B14F-4D97-AF65-F5344CB8AC3E}">
        <p14:creationId xmlns:p14="http://schemas.microsoft.com/office/powerpoint/2010/main" val="1627313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0" i="0" kern="1200" dirty="0">
                <a:solidFill>
                  <a:schemeClr val="tx1"/>
                </a:solidFill>
                <a:effectLst/>
                <a:latin typeface="+mn-lt"/>
                <a:ea typeface="+mn-ea"/>
                <a:cs typeface="+mn-cs"/>
              </a:rPr>
              <a:t>Virtsatieinfektioilla on kaksi merkittävää komplikaatiota, jotka liittyvät yleensä kestokatetrin käyttöön. </a:t>
            </a:r>
          </a:p>
          <a:p>
            <a:pPr marL="171450" indent="-171450">
              <a:buFont typeface="Arial" panose="020B0604020202020204" pitchFamily="34" charset="0"/>
              <a:buChar char="•"/>
            </a:pPr>
            <a:r>
              <a:rPr lang="fi-FI" sz="1200" b="0" i="0" kern="1200" dirty="0">
                <a:solidFill>
                  <a:schemeClr val="tx1"/>
                </a:solidFill>
                <a:effectLst/>
                <a:latin typeface="+mn-lt"/>
                <a:ea typeface="+mn-ea"/>
                <a:cs typeface="+mn-cs"/>
              </a:rPr>
              <a:t>Ensimmäinen komplikaatioista on yhteen tai molempiin munuaisiin leviävä infektio. Jatkuva tulehdus voi vahingoittaa munuaisten toimintaa ja voi johtaa munuaisten vajaatoimintaan tai pettämiseen. </a:t>
            </a:r>
          </a:p>
          <a:p>
            <a:pPr marL="171450" indent="-171450">
              <a:buFont typeface="Arial" panose="020B0604020202020204" pitchFamily="34" charset="0"/>
              <a:buChar char="•"/>
            </a:pPr>
            <a:r>
              <a:rPr lang="fi-FI" sz="1200" b="0" i="0" kern="1200" dirty="0">
                <a:solidFill>
                  <a:schemeClr val="tx1"/>
                </a:solidFill>
                <a:effectLst/>
                <a:latin typeface="+mn-lt"/>
                <a:ea typeface="+mn-ea"/>
                <a:cs typeface="+mn-cs"/>
              </a:rPr>
              <a:t>Toisessa komplikaatiossa bakteerit pääsevät verenkiertoon, jolloin infektio voi levitä muihin elimiin. Tämä voi aiheuttaa sepsiksen ja kuoleman.</a:t>
            </a:r>
          </a:p>
          <a:p>
            <a:endParaRPr lang="en-US" sz="1200" b="0" i="0" kern="1200" dirty="0">
              <a:solidFill>
                <a:schemeClr val="tx1"/>
              </a:solidFill>
              <a:effectLst/>
              <a:latin typeface="+mn-lt"/>
              <a:ea typeface="+mn-ea"/>
              <a:cs typeface="+mn-cs"/>
            </a:endParaRPr>
          </a:p>
          <a:p>
            <a:r>
              <a:rPr lang="fi-FI" sz="1200" b="0" i="0" kern="1200" dirty="0">
                <a:solidFill>
                  <a:schemeClr val="tx1"/>
                </a:solidFill>
                <a:effectLst/>
                <a:latin typeface="+mn-lt"/>
                <a:ea typeface="+mn-ea"/>
                <a:cs typeface="+mn-cs"/>
              </a:rPr>
              <a:t>Urosepsis voi joissakin vakavissa tapauksissa johtaa vaikeaan sepsikseen, septiseen sokkiin tai usean eri elimen vajaatoimintaan. Vaikeasta sepsiksestä kärsivät potilaat tuottavat vain vähän tai ei lainkaan virtsaa, ja heillä voi olla hengitysvaikeuksia ja sydänoireita. </a:t>
            </a:r>
            <a:r>
              <a:rPr lang="fi-FI" sz="1200" b="0" i="0" u="none" strike="noStrike" kern="1200" dirty="0">
                <a:solidFill>
                  <a:schemeClr val="tx1"/>
                </a:solidFill>
                <a:effectLst/>
                <a:latin typeface="+mn-lt"/>
                <a:ea typeface="+mn-ea"/>
                <a:cs typeface="+mn-cs"/>
              </a:rPr>
              <a:t>Verenpaine</a:t>
            </a:r>
            <a:r>
              <a:rPr lang="fi-FI" sz="1200" b="0" i="0" kern="1200" dirty="0">
                <a:solidFill>
                  <a:schemeClr val="tx1"/>
                </a:solidFill>
                <a:effectLst/>
                <a:latin typeface="+mn-lt"/>
                <a:ea typeface="+mn-ea"/>
                <a:cs typeface="+mn-cs"/>
              </a:rPr>
              <a:t> laskee erittäin matalaksi, jolloin elimet eivät saa happea ja voivat lakata lopulta toimimasta. Nämä oireet ovat hengenvaarallisia ja vaativat välitöntä lääkärin hoitoa.</a:t>
            </a:r>
          </a:p>
          <a:p>
            <a:endParaRPr lang="en-US" sz="1200" b="0" i="0" kern="1200" dirty="0">
              <a:solidFill>
                <a:schemeClr val="tx1"/>
              </a:solidFill>
              <a:effectLst/>
              <a:latin typeface="+mn-lt"/>
              <a:ea typeface="+mn-ea"/>
              <a:cs typeface="+mn-cs"/>
            </a:endParaRPr>
          </a:p>
          <a:p>
            <a:r>
              <a:rPr lang="fi-FI" sz="1200" b="0" i="0" kern="1200" dirty="0">
                <a:solidFill>
                  <a:schemeClr val="tx1"/>
                </a:solidFill>
                <a:effectLst/>
                <a:latin typeface="+mn-lt"/>
                <a:ea typeface="+mn-ea"/>
                <a:cs typeface="+mn-cs"/>
              </a:rPr>
              <a:t>Urosepsiksen hoito on haastavaa, sillä pelkät antibiootit eivät välttämättä riitä. Useimmiten lääkäri aloittaa hoidon antibiooteilla, sillä alkuperäisen virtsatieinfektion aiheuttaneiden bakteerien eliminointi on välttämätöntä. Lisäksi saatetaan tarvita happea, suonensisäistä nesteytystä ja joidenkin potilaiden kohdalla myös leikkausta, jotta infektion lähteestä päästään kokonaan eroon.</a:t>
            </a:r>
          </a:p>
          <a:p>
            <a:r>
              <a:rPr lang="fi-FI" sz="1200" b="0" i="0" kern="1200" dirty="0">
                <a:solidFill>
                  <a:schemeClr val="tx1"/>
                </a:solidFill>
                <a:effectLst/>
                <a:latin typeface="+mn-lt"/>
                <a:ea typeface="+mn-ea"/>
                <a:cs typeface="+mn-cs"/>
              </a:rPr>
              <a:t>O</a:t>
            </a:r>
            <a:r>
              <a:rPr lang="fi-FI" dirty="0"/>
              <a:t>ngelmat voivat jatkua vielä pitkään akuutista vaiheesta toipumisen jälkeenkin.  </a:t>
            </a:r>
          </a:p>
          <a:p>
            <a:endParaRPr lang="en-US" sz="1200" b="0" i="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7</a:t>
            </a:fld>
            <a:endParaRPr lang="en-US" dirty="0"/>
          </a:p>
        </p:txBody>
      </p:sp>
    </p:spTree>
    <p:extLst>
      <p:ext uri="{BB962C8B-B14F-4D97-AF65-F5344CB8AC3E}">
        <p14:creationId xmlns:p14="http://schemas.microsoft.com/office/powerpoint/2010/main" val="4213555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018D2-26EA-4626-92F2-1F10E443FD0D}" type="slidenum">
              <a:rPr lang="en-US" smtClean="0"/>
              <a:t>8</a:t>
            </a:fld>
            <a:endParaRPr lang="en-US" dirty="0"/>
          </a:p>
        </p:txBody>
      </p:sp>
    </p:spTree>
    <p:extLst>
      <p:ext uri="{BB962C8B-B14F-4D97-AF65-F5344CB8AC3E}">
        <p14:creationId xmlns:p14="http://schemas.microsoft.com/office/powerpoint/2010/main" val="2668035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i="1" kern="1200" dirty="0">
                <a:solidFill>
                  <a:schemeClr val="tx1"/>
                </a:solidFill>
                <a:effectLst/>
                <a:latin typeface="+mn-lt"/>
                <a:ea typeface="+mn-ea"/>
                <a:cs typeface="+mn-cs"/>
              </a:rPr>
              <a:t>Useimmiten virtsatieinfektion aiheuttaa E. coli</a:t>
            </a:r>
            <a:r>
              <a:rPr lang="fi-FI" sz="1200" kern="12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0" i="0" kern="1200" dirty="0">
                <a:solidFill>
                  <a:schemeClr val="tx1"/>
                </a:solidFill>
                <a:effectLst/>
                <a:latin typeface="+mn-lt"/>
                <a:ea typeface="+mn-ea"/>
                <a:cs typeface="+mn-cs"/>
              </a:rPr>
              <a:t>Bakteerien ”virulenssitekijät” vaikuttavat merkittävästi bakteerien tunkeutumiseen virtsateihin sekä infektion tasoon.</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0" i="0" kern="1200" dirty="0" err="1">
                <a:solidFill>
                  <a:schemeClr val="tx1"/>
                </a:solidFill>
                <a:effectLst/>
                <a:latin typeface="+mn-lt"/>
                <a:ea typeface="+mn-ea"/>
                <a:cs typeface="+mn-cs"/>
              </a:rPr>
              <a:t>Suolistossa esiintyvillä uropatogeenisillä E. </a:t>
            </a:r>
            <a:r>
              <a:rPr lang="fi-FI" sz="1200" b="0" i="0" kern="1200" dirty="0">
                <a:solidFill>
                  <a:schemeClr val="tx1"/>
                </a:solidFill>
                <a:effectLst/>
                <a:latin typeface="+mn-lt"/>
                <a:ea typeface="+mn-ea"/>
                <a:cs typeface="+mn-cs"/>
              </a:rPr>
              <a:t>coli -bakteereilla on spesifisiä virulenssitekijöitä, jotka auttavat bakteeria kiinnittymään virtsarakon pintaan ja lisääntymään alemmissa virtsateissä, mikä tekee niistä haitallisia. </a:t>
            </a:r>
            <a:br>
              <a:rPr lang="fi-FI" sz="1200" b="0" i="0" kern="1200" dirty="0">
                <a:solidFill>
                  <a:schemeClr val="tx1"/>
                </a:solidFill>
                <a:effectLst/>
                <a:latin typeface="+mn-lt"/>
                <a:ea typeface="+mn-ea"/>
                <a:cs typeface="+mn-cs"/>
              </a:rPr>
            </a:br>
            <a:r>
              <a:rPr lang="fi-FI" sz="1200" b="0" i="0" kern="1200" dirty="0">
                <a:solidFill>
                  <a:schemeClr val="tx1"/>
                </a:solidFill>
                <a:effectLst/>
                <a:latin typeface="+mn-lt"/>
                <a:ea typeface="+mn-ea"/>
                <a:cs typeface="+mn-cs"/>
              </a:rPr>
              <a:t>Muita virtsatieinfektioita yleisesti aiheuttavia bakteereja ovat klebsiella, enterococcus faefacalis ja proteus.</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9</a:t>
            </a:fld>
            <a:endParaRPr lang="en-US" dirty="0"/>
          </a:p>
        </p:txBody>
      </p:sp>
    </p:spTree>
    <p:extLst>
      <p:ext uri="{BB962C8B-B14F-4D97-AF65-F5344CB8AC3E}">
        <p14:creationId xmlns:p14="http://schemas.microsoft.com/office/powerpoint/2010/main" val="2780119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9985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5" name="Grupp 16">
            <a:extLst>
              <a:ext uri="{FF2B5EF4-FFF2-40B4-BE49-F238E27FC236}">
                <a16:creationId xmlns:a16="http://schemas.microsoft.com/office/drawing/2014/main" id="{C1F49781-9DF2-FF40-ADC3-52AB03A70DA3}"/>
              </a:ext>
            </a:extLst>
          </p:cNvPr>
          <p:cNvGrpSpPr/>
          <p:nvPr userDrawn="1"/>
        </p:nvGrpSpPr>
        <p:grpSpPr>
          <a:xfrm>
            <a:off x="9620252" y="6146006"/>
            <a:ext cx="2246312" cy="331788"/>
            <a:chOff x="4335631" y="-809425"/>
            <a:chExt cx="2246312" cy="331788"/>
          </a:xfrm>
        </p:grpSpPr>
        <p:sp>
          <p:nvSpPr>
            <p:cNvPr id="6" name="Freeform 5">
              <a:extLst>
                <a:ext uri="{FF2B5EF4-FFF2-40B4-BE49-F238E27FC236}">
                  <a16:creationId xmlns:a16="http://schemas.microsoft.com/office/drawing/2014/main" id="{C714B355-9D6A-C14D-A4A6-C2F93AE1F922}"/>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a:extLst>
                <a:ext uri="{FF2B5EF4-FFF2-40B4-BE49-F238E27FC236}">
                  <a16:creationId xmlns:a16="http://schemas.microsoft.com/office/drawing/2014/main" id="{102AF156-1944-1D4B-A9EC-799656F5B817}"/>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978627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59536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294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627390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 name="Grupp 16">
            <a:extLst>
              <a:ext uri="{FF2B5EF4-FFF2-40B4-BE49-F238E27FC236}">
                <a16:creationId xmlns:a16="http://schemas.microsoft.com/office/drawing/2014/main" id="{3868ACAD-8487-DC49-9F0C-C4957C833D91}"/>
              </a:ext>
            </a:extLst>
          </p:cNvPr>
          <p:cNvGrpSpPr/>
          <p:nvPr userDrawn="1"/>
        </p:nvGrpSpPr>
        <p:grpSpPr>
          <a:xfrm>
            <a:off x="9620252" y="6146006"/>
            <a:ext cx="2246312" cy="331788"/>
            <a:chOff x="4335631" y="-809425"/>
            <a:chExt cx="2246312" cy="331788"/>
          </a:xfrm>
        </p:grpSpPr>
        <p:sp>
          <p:nvSpPr>
            <p:cNvPr id="6" name="Freeform 5">
              <a:extLst>
                <a:ext uri="{FF2B5EF4-FFF2-40B4-BE49-F238E27FC236}">
                  <a16:creationId xmlns:a16="http://schemas.microsoft.com/office/drawing/2014/main" id="{B3A08ADA-1E6C-2E4E-A57F-56A68510D4B8}"/>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a:extLst>
                <a:ext uri="{FF2B5EF4-FFF2-40B4-BE49-F238E27FC236}">
                  <a16:creationId xmlns:a16="http://schemas.microsoft.com/office/drawing/2014/main" id="{B24920D7-097F-4446-ADD8-1653EC2E8B99}"/>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0021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794775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00005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63067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60565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061165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9014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0374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28214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8250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23808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850040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3795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513412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774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6201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48366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endParaRPr lang="en-US" dirty="0"/>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8939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96143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73475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626168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341921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62948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321784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153303"/>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97736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918151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5484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320967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08996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592912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6068618"/>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19902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055141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688133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2657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249397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794372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4877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3616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8"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rgbClr val="60248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dirty="0">
              <a:solidFill>
                <a:srgbClr val="000000"/>
              </a:solidFill>
            </a:endParaRPr>
          </a:p>
        </p:txBody>
      </p:sp>
    </p:spTree>
    <p:extLst>
      <p:ext uri="{BB962C8B-B14F-4D97-AF65-F5344CB8AC3E}">
        <p14:creationId xmlns:p14="http://schemas.microsoft.com/office/powerpoint/2010/main" val="38671480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AFBD97D-C04A-4418-A8EB-468221CA48B5}" type="datetimeFigureOut">
              <a:rPr lang="it-IT" smtClean="0">
                <a:solidFill>
                  <a:prstClr val="black">
                    <a:tint val="75000"/>
                  </a:prstClr>
                </a:solidFill>
              </a:rPr>
              <a:pPr/>
              <a:t>23/03/2022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EBA9C3A-82E0-4FC1-8343-13FC122D852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5527206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3AFBD97D-C04A-4418-A8EB-468221CA48B5}" type="datetimeFigureOut">
              <a:rPr lang="it-IT" smtClean="0">
                <a:solidFill>
                  <a:prstClr val="black">
                    <a:tint val="75000"/>
                  </a:prstClr>
                </a:solidFill>
              </a:rPr>
              <a:pPr/>
              <a:t>23/03/2022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EBA9C3A-82E0-4FC1-8343-13FC122D852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11488169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3AFBD97D-C04A-4418-A8EB-468221CA48B5}" type="datetimeFigureOut">
              <a:rPr lang="it-IT" smtClean="0">
                <a:solidFill>
                  <a:prstClr val="black">
                    <a:tint val="75000"/>
                  </a:prstClr>
                </a:solidFill>
              </a:rPr>
              <a:pPr/>
              <a:t>23/03/2022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EBA9C3A-82E0-4FC1-8343-13FC122D852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4243117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3AFBD97D-C04A-4418-A8EB-468221CA48B5}" type="datetimeFigureOut">
              <a:rPr lang="it-IT" smtClean="0">
                <a:solidFill>
                  <a:prstClr val="black">
                    <a:tint val="75000"/>
                  </a:prstClr>
                </a:solidFill>
              </a:rPr>
              <a:pPr/>
              <a:t>23/03/2022</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CEBA9C3A-82E0-4FC1-8343-13FC122D852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42469748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3AFBD97D-C04A-4418-A8EB-468221CA48B5}" type="datetimeFigureOut">
              <a:rPr lang="it-IT" smtClean="0">
                <a:solidFill>
                  <a:prstClr val="black">
                    <a:tint val="75000"/>
                  </a:prstClr>
                </a:solidFill>
              </a:rPr>
              <a:pPr/>
              <a:t>23/03/2022</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CEBA9C3A-82E0-4FC1-8343-13FC122D852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5561469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AFBD97D-C04A-4418-A8EB-468221CA48B5}" type="datetimeFigureOut">
              <a:rPr lang="it-IT" smtClean="0">
                <a:solidFill>
                  <a:prstClr val="black">
                    <a:tint val="75000"/>
                  </a:prstClr>
                </a:solidFill>
              </a:rPr>
              <a:pPr/>
              <a:t>23/03/2022</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CEBA9C3A-82E0-4FC1-8343-13FC122D852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12088765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3AFBD97D-C04A-4418-A8EB-468221CA48B5}" type="datetimeFigureOut">
              <a:rPr lang="it-IT" smtClean="0">
                <a:solidFill>
                  <a:prstClr val="black">
                    <a:tint val="75000"/>
                  </a:prstClr>
                </a:solidFill>
              </a:rPr>
              <a:pPr/>
              <a:t>23/03/2022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EBA9C3A-82E0-4FC1-8343-13FC122D852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29397052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3AFBD97D-C04A-4418-A8EB-468221CA48B5}" type="datetimeFigureOut">
              <a:rPr lang="it-IT" smtClean="0">
                <a:solidFill>
                  <a:prstClr val="black">
                    <a:tint val="75000"/>
                  </a:prstClr>
                </a:solidFill>
              </a:rPr>
              <a:pPr/>
              <a:t>23/03/2022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EBA9C3A-82E0-4FC1-8343-13FC122D852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36927436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AFBD97D-C04A-4418-A8EB-468221CA48B5}" type="datetimeFigureOut">
              <a:rPr lang="it-IT" smtClean="0">
                <a:solidFill>
                  <a:prstClr val="black">
                    <a:tint val="75000"/>
                  </a:prstClr>
                </a:solidFill>
              </a:rPr>
              <a:pPr/>
              <a:t>23/03/2022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EBA9C3A-82E0-4FC1-8343-13FC122D852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3135412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08637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AFBD97D-C04A-4418-A8EB-468221CA48B5}" type="datetimeFigureOut">
              <a:rPr lang="it-IT" smtClean="0">
                <a:solidFill>
                  <a:prstClr val="black">
                    <a:tint val="75000"/>
                  </a:prstClr>
                </a:solidFill>
              </a:rPr>
              <a:pPr/>
              <a:t>23/03/2022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EBA9C3A-82E0-4FC1-8343-13FC122D852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39803417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50570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552825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35277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649449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74393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endParaRPr lang="en-US" dirty="0"/>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82149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607279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724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endParaRPr lang="en-US" dirty="0"/>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9508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040313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Blank page">
    <p:spTree>
      <p:nvGrpSpPr>
        <p:cNvPr id="1" name=""/>
        <p:cNvGrpSpPr/>
        <p:nvPr/>
      </p:nvGrpSpPr>
      <p:grpSpPr>
        <a:xfrm>
          <a:off x="0" y="0"/>
          <a:ext cx="0" cy="0"/>
          <a:chOff x="0" y="0"/>
          <a:chExt cx="0" cy="0"/>
        </a:xfrm>
      </p:grpSpPr>
      <p:sp>
        <p:nvSpPr>
          <p:cNvPr id="2" name="Freeform 15">
            <a:extLst>
              <a:ext uri="{FF2B5EF4-FFF2-40B4-BE49-F238E27FC236}">
                <a16:creationId xmlns:a16="http://schemas.microsoft.com/office/drawing/2014/main" id="{4021C46D-9780-48E4-9CE4-2E8D9C12F0F6}"/>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2B55B4"/>
              </a:solidFill>
            </a:endParaRPr>
          </a:p>
        </p:txBody>
      </p:sp>
      <p:sp>
        <p:nvSpPr>
          <p:cNvPr id="3" name="Freeform 5">
            <a:extLst>
              <a:ext uri="{FF2B5EF4-FFF2-40B4-BE49-F238E27FC236}">
                <a16:creationId xmlns:a16="http://schemas.microsoft.com/office/drawing/2014/main" id="{6EDB5BB1-096F-4056-AFD5-2A463DBA87BD}"/>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solidFill>
                <a:srgbClr val="2B55B4"/>
              </a:solidFill>
            </a:endParaRPr>
          </a:p>
        </p:txBody>
      </p:sp>
    </p:spTree>
    <p:extLst>
      <p:ext uri="{BB962C8B-B14F-4D97-AF65-F5344CB8AC3E}">
        <p14:creationId xmlns:p14="http://schemas.microsoft.com/office/powerpoint/2010/main" val="1005996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926097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124751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endParaRPr lang="en-US" dirty="0"/>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2844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7193597"/>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82404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17.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5" Type="http://schemas.openxmlformats.org/officeDocument/2006/relationships/theme" Target="../theme/theme20.xml"/><Relationship Id="rId4" Type="http://schemas.openxmlformats.org/officeDocument/2006/relationships/slideLayout" Target="../slideLayouts/slideLayout70.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4" Type="http://schemas.openxmlformats.org/officeDocument/2006/relationships/theme" Target="../theme/theme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4.xml"/><Relationship Id="rId4"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15">
            <a:extLst>
              <a:ext uri="{FF2B5EF4-FFF2-40B4-BE49-F238E27FC236}">
                <a16:creationId xmlns:a16="http://schemas.microsoft.com/office/drawing/2014/main" id="{F3BD6E87-CA0C-438D-96A7-6C57D98FBB29}"/>
              </a:ext>
            </a:extLst>
          </p:cNvPr>
          <p:cNvSpPr>
            <a:spLocks/>
          </p:cNvSpPr>
          <p:nvPr/>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9525"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5">
            <a:extLst>
              <a:ext uri="{FF2B5EF4-FFF2-40B4-BE49-F238E27FC236}">
                <a16:creationId xmlns:a16="http://schemas.microsoft.com/office/drawing/2014/main" id="{9D44FDAC-07C9-4888-8618-7FDEFF1ADA78}"/>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15">
            <a:extLst>
              <a:ext uri="{FF2B5EF4-FFF2-40B4-BE49-F238E27FC236}">
                <a16:creationId xmlns:a16="http://schemas.microsoft.com/office/drawing/2014/main" id="{F3BD6E87-CA0C-438D-96A7-6C57D98FBB29}"/>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9525"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5">
            <a:extLst>
              <a:ext uri="{FF2B5EF4-FFF2-40B4-BE49-F238E27FC236}">
                <a16:creationId xmlns:a16="http://schemas.microsoft.com/office/drawing/2014/main" id="{7713221E-6E72-488C-A20B-C6CF1C88823B}"/>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5">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8233104"/>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7" name="Grupp 16">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6886064"/>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upp 16">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20347675"/>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upp 3">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51013374"/>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5">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3116092"/>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upp 15">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64339095"/>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upp 12">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542999098"/>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FBD97D-C04A-4418-A8EB-468221CA48B5}" type="datetimeFigureOut">
              <a:rPr lang="it-IT" smtClean="0">
                <a:solidFill>
                  <a:prstClr val="black">
                    <a:tint val="75000"/>
                  </a:prstClr>
                </a:solidFill>
              </a:rPr>
              <a:pPr/>
              <a:t>23/03/2022</a:t>
            </a:fld>
            <a:endParaRPr lang="it-IT">
              <a:solidFill>
                <a:prstClr val="black">
                  <a:tint val="75000"/>
                </a:prstClr>
              </a:solidFill>
            </a:endParaRP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BA9C3A-82E0-4FC1-8343-13FC122D852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259764081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reeform 5">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Tree>
    <p:extLst>
      <p:ext uri="{BB962C8B-B14F-4D97-AF65-F5344CB8AC3E}">
        <p14:creationId xmlns:p14="http://schemas.microsoft.com/office/powerpoint/2010/main" val="2619029509"/>
      </p:ext>
    </p:extLst>
  </p:cSld>
  <p:clrMap bg1="dk1" tx1="lt1" bg2="dk2" tx2="lt2" accent1="accent1" accent2="accent2" accent3="accent3" accent4="accent4" accent5="accent5" accent6="accent6" hlink="hlink" folHlink="folHlink"/>
  <p:sldLayoutIdLst>
    <p:sldLayoutId id="2147483741" r:id="rId1"/>
    <p:sldLayoutId id="2147483742" r:id="rId2"/>
    <p:sldLayoutId id="2147483743"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2B55B4"/>
              </a:solidFill>
            </a:endParaRPr>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reeform 5">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solidFill>
                <a:srgbClr val="2B55B4"/>
              </a:solidFill>
            </a:endParaRPr>
          </a:p>
        </p:txBody>
      </p:sp>
    </p:spTree>
    <p:extLst>
      <p:ext uri="{BB962C8B-B14F-4D97-AF65-F5344CB8AC3E}">
        <p14:creationId xmlns:p14="http://schemas.microsoft.com/office/powerpoint/2010/main" val="113838353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5">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561097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2B55B4"/>
              </a:solidFill>
            </a:endParaRPr>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reeform 5">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solidFill>
                <a:srgbClr val="2B55B4"/>
              </a:solidFill>
            </a:endParaRPr>
          </a:p>
        </p:txBody>
      </p:sp>
    </p:spTree>
    <p:extLst>
      <p:ext uri="{BB962C8B-B14F-4D97-AF65-F5344CB8AC3E}">
        <p14:creationId xmlns:p14="http://schemas.microsoft.com/office/powerpoint/2010/main" val="217852386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15">
            <a:extLst>
              <a:ext uri="{FF2B5EF4-FFF2-40B4-BE49-F238E27FC236}">
                <a16:creationId xmlns:a16="http://schemas.microsoft.com/office/drawing/2014/main" id="{F3BD6E87-CA0C-438D-96A7-6C57D98FBB29}"/>
              </a:ext>
            </a:extLst>
          </p:cNvPr>
          <p:cNvSpPr>
            <a:spLocks/>
          </p:cNvSpPr>
          <p:nvPr/>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9525"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5">
            <a:extLst>
              <a:ext uri="{FF2B5EF4-FFF2-40B4-BE49-F238E27FC236}">
                <a16:creationId xmlns:a16="http://schemas.microsoft.com/office/drawing/2014/main" id="{9D44FDAC-07C9-4888-8618-7FDEFF1ADA78}"/>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15">
            <a:extLst>
              <a:ext uri="{FF2B5EF4-FFF2-40B4-BE49-F238E27FC236}">
                <a16:creationId xmlns:a16="http://schemas.microsoft.com/office/drawing/2014/main" id="{F3BD6E87-CA0C-438D-96A7-6C57D98FBB29}"/>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9525"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5">
            <a:extLst>
              <a:ext uri="{FF2B5EF4-FFF2-40B4-BE49-F238E27FC236}">
                <a16:creationId xmlns:a16="http://schemas.microsoft.com/office/drawing/2014/main" id="{7713221E-6E72-488C-A20B-C6CF1C88823B}"/>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02695912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7" name="Grupp 16">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50339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148813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753" r:id="rId3"/>
    <p:sldLayoutId id="2147483680" r:id="rId4"/>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upp 3">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5944203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5">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2106707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upp 15">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02708195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upp 12">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40245701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15">
            <a:extLst>
              <a:ext uri="{FF2B5EF4-FFF2-40B4-BE49-F238E27FC236}">
                <a16:creationId xmlns:a16="http://schemas.microsoft.com/office/drawing/2014/main" id="{F3BD6E87-CA0C-438D-96A7-6C57D98FBB29}"/>
              </a:ext>
            </a:extLst>
          </p:cNvPr>
          <p:cNvSpPr>
            <a:spLocks/>
          </p:cNvSpPr>
          <p:nvPr/>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9525"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09444315"/>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0.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0.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0.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0.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0.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0.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0.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70.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70.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70.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70.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70.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70.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70.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0.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Picture 8" descr="A picture containing text, water, aquatic mammal&#10;&#10;Description automatically generated">
            <a:extLst>
              <a:ext uri="{FF2B5EF4-FFF2-40B4-BE49-F238E27FC236}">
                <a16:creationId xmlns:a16="http://schemas.microsoft.com/office/drawing/2014/main" id="{DA9D33F4-818A-461C-ADB3-3ECB55271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545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0AE34629-FAA4-48BD-9CD1-A5014207B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68726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imeline&#10;&#10;Description automatically generated">
            <a:extLst>
              <a:ext uri="{FF2B5EF4-FFF2-40B4-BE49-F238E27FC236}">
                <a16:creationId xmlns:a16="http://schemas.microsoft.com/office/drawing/2014/main" id="{DB5CE5B1-691E-4F77-914A-BE1C8B09B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20476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10;&#10;Description automatically generated">
            <a:extLst>
              <a:ext uri="{FF2B5EF4-FFF2-40B4-BE49-F238E27FC236}">
                <a16:creationId xmlns:a16="http://schemas.microsoft.com/office/drawing/2014/main" id="{6472DD99-9DF7-478C-A984-0176EA27C0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91155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10;&#10;Description automatically generated">
            <a:extLst>
              <a:ext uri="{FF2B5EF4-FFF2-40B4-BE49-F238E27FC236}">
                <a16:creationId xmlns:a16="http://schemas.microsoft.com/office/drawing/2014/main" id="{1E371E02-D38E-4797-8333-7B04B31E8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10686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able&#10;&#10;Description automatically generated">
            <a:extLst>
              <a:ext uri="{FF2B5EF4-FFF2-40B4-BE49-F238E27FC236}">
                <a16:creationId xmlns:a16="http://schemas.microsoft.com/office/drawing/2014/main" id="{F7BACBFE-E63C-479C-A532-6D6557F54D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4229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imeline&#10;&#10;Description automatically generated">
            <a:extLst>
              <a:ext uri="{FF2B5EF4-FFF2-40B4-BE49-F238E27FC236}">
                <a16:creationId xmlns:a16="http://schemas.microsoft.com/office/drawing/2014/main" id="{9C6D7BE9-7149-449E-8995-D73917D9A0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01515316"/>
      </p:ext>
    </p:extLst>
  </p:cSld>
  <p:clrMapOvr>
    <a:masterClrMapping/>
  </p:clrMapOvr>
  <p:transition spd="slow">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33B8D89E-8FD1-40F3-872A-DF1A563BE8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90372816"/>
      </p:ext>
    </p:extLst>
  </p:cSld>
  <p:clrMapOvr>
    <a:masterClrMapping/>
  </p:clrMapOvr>
  <p:transition spd="slow">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application, email&#10;&#10;Description automatically generated">
            <a:extLst>
              <a:ext uri="{FF2B5EF4-FFF2-40B4-BE49-F238E27FC236}">
                <a16:creationId xmlns:a16="http://schemas.microsoft.com/office/drawing/2014/main" id="{5AA7B1BD-339C-4459-8E12-EE01D2B7FA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47521285"/>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imeline&#10;&#10;Description automatically generated">
            <a:extLst>
              <a:ext uri="{FF2B5EF4-FFF2-40B4-BE49-F238E27FC236}">
                <a16:creationId xmlns:a16="http://schemas.microsoft.com/office/drawing/2014/main" id="{8659292A-EDD9-47F3-B782-B4B9368695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38061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411FE274-FAA0-470B-B97E-5645682A22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93858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Picture 9" descr="Graphical user interface&#10;&#10;Description automatically generated">
            <a:extLst>
              <a:ext uri="{FF2B5EF4-FFF2-40B4-BE49-F238E27FC236}">
                <a16:creationId xmlns:a16="http://schemas.microsoft.com/office/drawing/2014/main" id="{694484C4-9171-4C4E-B2F5-46CB05A16C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5594426"/>
      </p:ext>
    </p:extLst>
  </p:cSld>
  <p:clrMapOvr>
    <a:masterClrMapping/>
  </p:clrMapOvr>
  <p:transition spd="slow">
    <p:wipe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ABA6E5CD-DBAC-4368-A346-2C217DDD75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5187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10;&#10;Description automatically generated">
            <a:extLst>
              <a:ext uri="{FF2B5EF4-FFF2-40B4-BE49-F238E27FC236}">
                <a16:creationId xmlns:a16="http://schemas.microsoft.com/office/drawing/2014/main" id="{729E0A5B-1351-4DBF-B97E-A0ECF985F7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22363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imeline&#10;&#10;Description automatically generated">
            <a:extLst>
              <a:ext uri="{FF2B5EF4-FFF2-40B4-BE49-F238E27FC236}">
                <a16:creationId xmlns:a16="http://schemas.microsoft.com/office/drawing/2014/main" id="{E86826D8-7B3F-48CC-BBA7-2A8E72125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73739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able&#10;&#10;Description automatically generated">
            <a:extLst>
              <a:ext uri="{FF2B5EF4-FFF2-40B4-BE49-F238E27FC236}">
                <a16:creationId xmlns:a16="http://schemas.microsoft.com/office/drawing/2014/main" id="{D8A0239A-A961-44CA-BE0B-8057BB626E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39123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imeline&#10;&#10;Description automatically generated">
            <a:extLst>
              <a:ext uri="{FF2B5EF4-FFF2-40B4-BE49-F238E27FC236}">
                <a16:creationId xmlns:a16="http://schemas.microsoft.com/office/drawing/2014/main" id="{C8043598-82E6-4A2F-A9C5-01D1FB451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906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with medium confidence">
            <a:extLst>
              <a:ext uri="{FF2B5EF4-FFF2-40B4-BE49-F238E27FC236}">
                <a16:creationId xmlns:a16="http://schemas.microsoft.com/office/drawing/2014/main" id="{BBFCB89A-9EDC-48F8-9A9A-11CBB60C5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557355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 timeline&#10;&#10;Description automatically generated">
            <a:extLst>
              <a:ext uri="{FF2B5EF4-FFF2-40B4-BE49-F238E27FC236}">
                <a16:creationId xmlns:a16="http://schemas.microsoft.com/office/drawing/2014/main" id="{C9575988-EA4F-42DB-A2BB-F2AC0F6FC0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02940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text&#10;&#10;Description automatically generated">
            <a:extLst>
              <a:ext uri="{FF2B5EF4-FFF2-40B4-BE49-F238E27FC236}">
                <a16:creationId xmlns:a16="http://schemas.microsoft.com/office/drawing/2014/main" id="{34913596-413D-40B7-9E62-CE3902324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47258363"/>
      </p:ext>
    </p:extLst>
  </p:cSld>
  <p:clrMapOvr>
    <a:masterClrMapping/>
  </p:clrMapOvr>
  <p:transition spd="slow">
    <p:wipe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8A7FDB8F-A4F5-4D79-84D6-D3D468EBC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2437004"/>
      </p:ext>
    </p:extLst>
  </p:cSld>
  <p:clrMapOvr>
    <a:masterClrMapping/>
  </p:clrMapOvr>
  <p:transition spd="slow">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application&#10;&#10;Description automatically generated">
            <a:extLst>
              <a:ext uri="{FF2B5EF4-FFF2-40B4-BE49-F238E27FC236}">
                <a16:creationId xmlns:a16="http://schemas.microsoft.com/office/drawing/2014/main" id="{BA54A8E4-B041-41A1-829F-AD11855AE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8432875"/>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able&#10;&#10;Description automatically generated">
            <a:extLst>
              <a:ext uri="{FF2B5EF4-FFF2-40B4-BE49-F238E27FC236}">
                <a16:creationId xmlns:a16="http://schemas.microsoft.com/office/drawing/2014/main" id="{4661FCBE-7B11-45E1-8998-DD1CD352B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87307678"/>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imeline&#10;&#10;Description automatically generated">
            <a:extLst>
              <a:ext uri="{FF2B5EF4-FFF2-40B4-BE49-F238E27FC236}">
                <a16:creationId xmlns:a16="http://schemas.microsoft.com/office/drawing/2014/main" id="{70F2DF8E-F8F6-459E-8BBE-E2CAC96AC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42803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49BE474A-8429-4A72-BDB0-97FFA257C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299200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10;&#10;Description automatically generated">
            <a:extLst>
              <a:ext uri="{FF2B5EF4-FFF2-40B4-BE49-F238E27FC236}">
                <a16:creationId xmlns:a16="http://schemas.microsoft.com/office/drawing/2014/main" id="{662601C6-DB0B-4E82-BCB9-4EEBE80333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31345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4B599C30-87A9-4850-BD9E-EA15B12AC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231841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application&#10;&#10;Description automatically generated">
            <a:extLst>
              <a:ext uri="{FF2B5EF4-FFF2-40B4-BE49-F238E27FC236}">
                <a16:creationId xmlns:a16="http://schemas.microsoft.com/office/drawing/2014/main" id="{C823EFF1-B68D-4127-BD66-16559F4563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066711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A169CF68-720F-4141-9736-5664D02C02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15386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meline&#10;&#10;Description automatically generated">
            <a:extLst>
              <a:ext uri="{FF2B5EF4-FFF2-40B4-BE49-F238E27FC236}">
                <a16:creationId xmlns:a16="http://schemas.microsoft.com/office/drawing/2014/main" id="{42997D88-11CB-4BCF-916D-47A935A404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89896987"/>
      </p:ext>
    </p:extLst>
  </p:cSld>
  <p:clrMapOvr>
    <a:masterClrMapping/>
  </p:clrMapOvr>
  <p:transition spd="slow">
    <p:wipe dir="d"/>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A8ECAD5F-8DF7-4355-BF89-9336D4E156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806227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54B5F8C8-42CD-4C40-BA7D-83F020D656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72446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6576B848-38FE-498C-9969-1433A325B8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80628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able&#10;&#10;Description automatically generated">
            <a:extLst>
              <a:ext uri="{FF2B5EF4-FFF2-40B4-BE49-F238E27FC236}">
                <a16:creationId xmlns:a16="http://schemas.microsoft.com/office/drawing/2014/main" id="{DD0BB384-B488-4B8B-87E5-89805A563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9645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Diagram&#10;&#10;Description automatically generated">
            <a:extLst>
              <a:ext uri="{FF2B5EF4-FFF2-40B4-BE49-F238E27FC236}">
                <a16:creationId xmlns:a16="http://schemas.microsoft.com/office/drawing/2014/main" id="{D1D0BD7E-DD6A-4285-9D2B-CAD7E1A36A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98354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AE81064B-38F2-4EE9-A81E-5F8F3F81CD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8737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imeline&#10;&#10;Description automatically generated">
            <a:extLst>
              <a:ext uri="{FF2B5EF4-FFF2-40B4-BE49-F238E27FC236}">
                <a16:creationId xmlns:a16="http://schemas.microsoft.com/office/drawing/2014/main" id="{B98CDDA4-F5AC-499E-A02D-D2E197BFC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25627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aphical user interface&#10;&#10;Description automatically generated with medium confidence">
            <a:extLst>
              <a:ext uri="{FF2B5EF4-FFF2-40B4-BE49-F238E27FC236}">
                <a16:creationId xmlns:a16="http://schemas.microsoft.com/office/drawing/2014/main" id="{001F6B33-9B8D-432B-A182-D222B584C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7654794"/>
      </p:ext>
    </p:extLst>
  </p:cSld>
  <p:clrMapOvr>
    <a:masterClrMapping/>
  </p:clrMapOvr>
</p:sld>
</file>

<file path=ppt/theme/theme1.xml><?xml version="1.0" encoding="utf-8"?>
<a:theme xmlns:a="http://schemas.openxmlformats.org/drawingml/2006/main" name="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98081DA4-C94B-4E55-9A57-E71359F1919C}"/>
    </a:ext>
  </a:extLst>
</a:theme>
</file>

<file path=ppt/theme/theme10.xml><?xml version="1.0" encoding="utf-8"?>
<a:theme xmlns:a="http://schemas.openxmlformats.org/drawingml/2006/main" name="LoFric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666FA293-C403-47C3-9B91-D7DD2C06FA54}"/>
    </a:ext>
  </a:extLst>
</a:theme>
</file>

<file path=ppt/theme/theme11.xml><?xml version="1.0" encoding="utf-8"?>
<a:theme xmlns:a="http://schemas.openxmlformats.org/drawingml/2006/main" name="LoFric Origo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22C62B68-C573-4674-8809-8B1BECC0B54A}"/>
    </a:ext>
  </a:extLst>
</a:theme>
</file>

<file path=ppt/theme/theme12.xml><?xml version="1.0" encoding="utf-8"?>
<a:theme xmlns:a="http://schemas.openxmlformats.org/drawingml/2006/main" name="LoFric Sens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41CAF09E-0592-4F12-85D4-E46DD84E2D68}"/>
    </a:ext>
  </a:extLst>
</a:theme>
</file>

<file path=ppt/theme/theme13.xml><?xml version="1.0" encoding="utf-8"?>
<a:theme xmlns:a="http://schemas.openxmlformats.org/drawingml/2006/main" name="LoFric Hydro-Kit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98EE5130-C657-4317-980C-4C863D03B743}"/>
    </a:ext>
  </a:extLst>
</a:theme>
</file>

<file path=ppt/theme/theme14.xml><?xml version="1.0" encoding="utf-8"?>
<a:theme xmlns:a="http://schemas.openxmlformats.org/drawingml/2006/main" name="Navina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1E762387-ECF2-41CE-9D58-564EB5FAAA04}"/>
    </a:ext>
  </a:extLst>
</a:theme>
</file>

<file path=ppt/theme/theme15.xml><?xml version="1.0" encoding="utf-8"?>
<a:theme xmlns:a="http://schemas.openxmlformats.org/drawingml/2006/main" name="Navina Smart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25CD1DF1-9ECD-4DED-A699-C02D3AE8095E}"/>
    </a:ext>
  </a:extLst>
</a:theme>
</file>

<file path=ppt/theme/theme16.xml><?xml version="1.0" encoding="utf-8"?>
<a:theme xmlns:a="http://schemas.openxmlformats.org/drawingml/2006/main" name="Navina Classic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C7E9AD2E-FA57-4131-9CAB-57AB557F94B9}"/>
    </a:ext>
  </a:extLst>
</a:theme>
</file>

<file path=ppt/theme/theme17.xml><?xml version="1.0" encoding="utf-8"?>
<a:theme xmlns:a="http://schemas.openxmlformats.org/drawingml/2006/main" name="Personalizza struttur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_Corporate - neg">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owerPoint Template.potx" id="{D1DC860E-B5AF-487F-9484-277260CFA11A}" vid="{7604182D-BC59-4F68-8CAA-C11E3D0364E1}"/>
    </a:ext>
  </a:extLst>
</a:theme>
</file>

<file path=ppt/theme/theme19.xml><?xml version="1.0" encoding="utf-8"?>
<a:theme xmlns:a="http://schemas.openxmlformats.org/drawingml/2006/main" name="1_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owerPoint Template.potx" id="{D1DC860E-B5AF-487F-9484-277260CFA11A}" vid="{39D07603-ED71-4D88-8B7A-4C094EECE1D9}"/>
    </a:ext>
  </a:extLst>
</a:theme>
</file>

<file path=ppt/theme/theme2.xml><?xml version="1.0" encoding="utf-8"?>
<a:theme xmlns:a="http://schemas.openxmlformats.org/drawingml/2006/main" name="LoFric">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FEEC97F3-8CDF-43DC-8FA7-14316ECC0C61}"/>
    </a:ext>
  </a:extLst>
</a:theme>
</file>

<file path=ppt/theme/theme20.xml><?xml version="1.0" encoding="utf-8"?>
<a:theme xmlns:a="http://schemas.openxmlformats.org/drawingml/2006/main" name="2_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B03E501-4C96-4157-8266-4C47BA0C4DF1}" vid="{890AEE19-553A-4C46-8DBB-D45B8D64A639}"/>
    </a:ext>
  </a:extLst>
</a:theme>
</file>

<file path=ppt/theme/theme21.xml><?xml version="1.0" encoding="utf-8"?>
<a:theme xmlns:a="http://schemas.openxmlformats.org/drawingml/2006/main" name="3_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98081DA4-C94B-4E55-9A57-E71359F1919C}"/>
    </a:ext>
  </a:extLst>
</a:theme>
</file>

<file path=ppt/theme/theme2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oFric Origo">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C18B12C8-A77A-42CC-A0F5-6955409F1A25}"/>
    </a:ext>
  </a:extLst>
</a:theme>
</file>

<file path=ppt/theme/theme4.xml><?xml version="1.0" encoding="utf-8"?>
<a:theme xmlns:a="http://schemas.openxmlformats.org/drawingml/2006/main" name="LoFric Sens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B255ADAF-F375-4A9E-8BFE-68AFFE206458}"/>
    </a:ext>
  </a:extLst>
</a:theme>
</file>

<file path=ppt/theme/theme5.xml><?xml version="1.0" encoding="utf-8"?>
<a:theme xmlns:a="http://schemas.openxmlformats.org/drawingml/2006/main" name="LoFric Hydro-Kit">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3A333CF6-8481-4071-8886-034C918B0308}"/>
    </a:ext>
  </a:extLst>
</a:theme>
</file>

<file path=ppt/theme/theme6.xml><?xml version="1.0" encoding="utf-8"?>
<a:theme xmlns:a="http://schemas.openxmlformats.org/drawingml/2006/main" name="Navina">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193702B7-5F72-413E-AA57-B7A231751777}"/>
    </a:ext>
  </a:extLst>
</a:theme>
</file>

<file path=ppt/theme/theme7.xml><?xml version="1.0" encoding="utf-8"?>
<a:theme xmlns:a="http://schemas.openxmlformats.org/drawingml/2006/main" name="Navina Smart">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F981F0E5-315C-40F9-AF27-5E3ED5B8DCB1}"/>
    </a:ext>
  </a:extLst>
</a:theme>
</file>

<file path=ppt/theme/theme8.xml><?xml version="1.0" encoding="utf-8"?>
<a:theme xmlns:a="http://schemas.openxmlformats.org/drawingml/2006/main" name="Navina Classic">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5D17DB3A-A73E-481B-8FE5-B33B4C8F48C1}"/>
    </a:ext>
  </a:extLst>
</a:theme>
</file>

<file path=ppt/theme/theme9.xml><?xml version="1.0" encoding="utf-8"?>
<a:theme xmlns:a="http://schemas.openxmlformats.org/drawingml/2006/main" name="Corporate - neg">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37A9A5CE-58BC-4973-8DE4-D0333861499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755CDB87953C24E80765EEDEAD4FDA4" ma:contentTypeVersion="12" ma:contentTypeDescription="Create a new document." ma:contentTypeScope="" ma:versionID="4bec6afa4f4780da515d6aa013f33e2b">
  <xsd:schema xmlns:xsd="http://www.w3.org/2001/XMLSchema" xmlns:xs="http://www.w3.org/2001/XMLSchema" xmlns:p="http://schemas.microsoft.com/office/2006/metadata/properties" xmlns:ns2="e36f2201-6998-4fe1-9097-f47f55ea788e" xmlns:ns3="fc4a65d8-3370-4642-9d46-8e8a4077b185" targetNamespace="http://schemas.microsoft.com/office/2006/metadata/properties" ma:root="true" ma:fieldsID="d2d0718fe1869ac8fc01117fce0740c9" ns2:_="" ns3:_="">
    <xsd:import namespace="e36f2201-6998-4fe1-9097-f47f55ea788e"/>
    <xsd:import namespace="fc4a65d8-3370-4642-9d46-8e8a4077b18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6f2201-6998-4fe1-9097-f47f55ea78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c4a65d8-3370-4642-9d46-8e8a4077b18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F4727C2-1010-46F2-94FE-B5981D200A2E}">
  <ds:schemaRefs>
    <ds:schemaRef ds:uri="http://schemas.microsoft.com/sharepoint/v3/contenttype/forms"/>
  </ds:schemaRefs>
</ds:datastoreItem>
</file>

<file path=customXml/itemProps2.xml><?xml version="1.0" encoding="utf-8"?>
<ds:datastoreItem xmlns:ds="http://schemas.openxmlformats.org/officeDocument/2006/customXml" ds:itemID="{8C46D1C9-1CBD-4786-A3C5-ED389963E9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6f2201-6998-4fe1-9097-f47f55ea788e"/>
    <ds:schemaRef ds:uri="fc4a65d8-3370-4642-9d46-8e8a4077b1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020D4C3-3011-433A-A9D2-F38B64A51B91}">
  <ds:schemaRefs>
    <ds:schemaRef ds:uri="http://www.w3.org/XML/1998/namespace"/>
    <ds:schemaRef ds:uri="http://schemas.microsoft.com/office/infopath/2007/PartnerControls"/>
    <ds:schemaRef ds:uri="http://schemas.microsoft.com/office/2006/documentManagement/types"/>
    <ds:schemaRef ds:uri="http://purl.org/dc/elements/1.1/"/>
    <ds:schemaRef ds:uri="http://purl.org/dc/terms/"/>
    <ds:schemaRef ds:uri="http://schemas.microsoft.com/office/2006/metadata/properties"/>
    <ds:schemaRef ds:uri="http://schemas.openxmlformats.org/package/2006/metadata/core-properties"/>
    <ds:schemaRef ds:uri="fc4a65d8-3370-4642-9d46-8e8a4077b185"/>
    <ds:schemaRef ds:uri="e36f2201-6998-4fe1-9097-f47f55ea788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3165</Words>
  <Application>Microsoft Office PowerPoint</Application>
  <PresentationFormat>Widescreen</PresentationFormat>
  <Paragraphs>181</Paragraphs>
  <Slides>38</Slides>
  <Notes>37</Notes>
  <HiddenSlides>0</HiddenSlides>
  <MMClips>0</MMClips>
  <ScaleCrop>false</ScaleCrop>
  <HeadingPairs>
    <vt:vector size="6" baseType="variant">
      <vt:variant>
        <vt:lpstr>Fonts Used</vt:lpstr>
      </vt:variant>
      <vt:variant>
        <vt:i4>3</vt:i4>
      </vt:variant>
      <vt:variant>
        <vt:lpstr>Theme</vt:lpstr>
      </vt:variant>
      <vt:variant>
        <vt:i4>21</vt:i4>
      </vt:variant>
      <vt:variant>
        <vt:lpstr>Slide Titles</vt:lpstr>
      </vt:variant>
      <vt:variant>
        <vt:i4>38</vt:i4>
      </vt:variant>
    </vt:vector>
  </HeadingPairs>
  <TitlesOfParts>
    <vt:vector size="62" baseType="lpstr">
      <vt:lpstr>Arial</vt:lpstr>
      <vt:lpstr>Calibri</vt:lpstr>
      <vt:lpstr>Calibri Light</vt:lpstr>
      <vt:lpstr>Corporate</vt:lpstr>
      <vt:lpstr>LoFric</vt:lpstr>
      <vt:lpstr>LoFric Origo</vt:lpstr>
      <vt:lpstr>LoFric Sense</vt:lpstr>
      <vt:lpstr>LoFric Hydro-Kit</vt:lpstr>
      <vt:lpstr>Navina</vt:lpstr>
      <vt:lpstr>Navina Smart</vt:lpstr>
      <vt:lpstr>Navina Classic</vt:lpstr>
      <vt:lpstr>Corporate - neg</vt:lpstr>
      <vt:lpstr>LoFric - neg</vt:lpstr>
      <vt:lpstr>LoFric Origo - neg</vt:lpstr>
      <vt:lpstr>LoFric Sense - neg</vt:lpstr>
      <vt:lpstr>LoFric Hydro-Kit - neg</vt:lpstr>
      <vt:lpstr>Navina - neg</vt:lpstr>
      <vt:lpstr>Navina Smart - neg</vt:lpstr>
      <vt:lpstr>Navina Classic - neg</vt:lpstr>
      <vt:lpstr>Personalizza struttura</vt:lpstr>
      <vt:lpstr>1_Corporate - neg</vt:lpstr>
      <vt:lpstr>1_Corporate</vt:lpstr>
      <vt:lpstr>2_Corporate</vt:lpstr>
      <vt:lpstr>3_Corporate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2020-06-05T12:35:31Z</dcterms:created>
  <dcterms:modified xsi:type="dcterms:W3CDTF">2022-03-23T07:42:45Z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0x0101008755CDB87953C24E80765EEDEAD4FDA4</vt:lpwstr>
  </property>
</Properties>
</file>