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73" r:id="rId22"/>
    <p:sldId id="275" r:id="rId23"/>
    <p:sldId id="274" r:id="rId24"/>
    <p:sldId id="276" r:id="rId25"/>
    <p:sldId id="277" r:id="rId26"/>
    <p:sldId id="291" r:id="rId27"/>
    <p:sldId id="280" r:id="rId28"/>
    <p:sldId id="296" r:id="rId29"/>
    <p:sldId id="278" r:id="rId30"/>
    <p:sldId id="287" r:id="rId31"/>
    <p:sldId id="279" r:id="rId32"/>
    <p:sldId id="293" r:id="rId33"/>
    <p:sldId id="281" r:id="rId34"/>
    <p:sldId id="294"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CB8630-A3B1-3CD8-5C4D-FD85643D0BC8}" name="Lenneras, Maria" initials="LM" userId="S::maria.lenneras@wellspect.com::4806f46b-6018-4561-b596-2f0399ba205e"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3D9F4AC1-8BAE-D358-4E56-ECE5A0FF2A2A}" name="Carrin, Ann" initials="CA" userId="S::Ann.Carrin@wellspect.com::6d76ecf7-acec-4ccf-b849-854e78b505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5F5F5"/>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0"/>
    <p:restoredTop sz="64244" autoAdjust="0"/>
  </p:normalViewPr>
  <p:slideViewPr>
    <p:cSldViewPr snapToGrid="0">
      <p:cViewPr varScale="1">
        <p:scale>
          <a:sx n="112" d="100"/>
          <a:sy n="112" d="100"/>
        </p:scale>
        <p:origin x="4314"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9/12/2024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9/12/2024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solidFill>
                  <a:schemeClr val="accent3"/>
                </a:solidFill>
              </a:rPr>
              <a:t>Tämä materiaali on kehitetty yhdessä Ruotsin, Tanskan, Italian ja Espanjan terveydenhuollon ammattilaisten kanssa, ja siinä noudatetaan </a:t>
            </a:r>
            <a:r>
              <a:rPr lang="fi-FI" dirty="0" err="1">
                <a:solidFill>
                  <a:schemeClr val="accent3"/>
                </a:solidFill>
              </a:rPr>
              <a:t>EAUN:n</a:t>
            </a:r>
            <a:r>
              <a:rPr lang="fi-FI" dirty="0">
                <a:solidFill>
                  <a:schemeClr val="accent3"/>
                </a:solidFill>
              </a:rPr>
              <a:t> vuoden 2024 toistokatetrointiohjeita.</a:t>
            </a:r>
          </a:p>
          <a:p>
            <a:r>
              <a:rPr lang="fi-FI" dirty="0">
                <a:solidFill>
                  <a:schemeClr val="accent3"/>
                </a:solidFill>
              </a:rPr>
              <a:t>Se on suunnattu terveydenhuollon ammattilaisille, jotka tapaavat potilaita, joilla on toistuvia virtsatietulehduksia, ja jotka myös toistokatetroivat.</a:t>
            </a:r>
          </a:p>
          <a:p>
            <a:r>
              <a:rPr lang="fi-FI" dirty="0">
                <a:solidFill>
                  <a:schemeClr val="accent3"/>
                </a:solidFill>
              </a:rPr>
              <a:t>Tavoitteena on helpottaa terveydenhuollon ammattilaisia löytämään paras hoitopolku ja käyttää materiaalia tarkistuslistana.</a:t>
            </a:r>
            <a:endParaRPr lang="en-US" dirty="0">
              <a:solidFill>
                <a:schemeClr val="accent3"/>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fi-FI" dirty="0"/>
              <a:t>Vasemmassa sarakkeessa on virtsatieinfektioiden ensisijainen tutkimus, joka käydään läpi vaiheittain ja jossa on hyperlinkkejä syventäviä tietoja varten.</a:t>
            </a:r>
          </a:p>
          <a:p>
            <a:pPr lvl="0"/>
            <a:r>
              <a:rPr lang="fi-FI" dirty="0"/>
              <a:t>Oikeanpuoleisessa sarakkeessa on alueita, joita on tarvittaessa tutkittava tarkemmin. </a:t>
            </a:r>
            <a:r>
              <a:rPr lang="en" dirty="0"/>
              <a:t> </a:t>
            </a:r>
          </a:p>
          <a:p>
            <a:pPr lvl="0"/>
            <a:endParaRPr lang="sv-SE" dirty="0"/>
          </a:p>
          <a:p>
            <a:pPr lvl="0"/>
            <a:r>
              <a:rPr lang="fi-FI" dirty="0"/>
              <a:t>Tarkempia tutkimuksia suositellaan, jos jokin seuraavista ilmenee:</a:t>
            </a:r>
          </a:p>
          <a:p>
            <a:pPr lvl="0"/>
            <a:r>
              <a:rPr lang="en" dirty="0"/>
              <a:t>- </a:t>
            </a:r>
            <a:r>
              <a:rPr lang="fi-FI" dirty="0"/>
              <a:t>Potilaan virtsaviljelytulos on negatiivinen, ja samalla hänellä on virtsateiden oireita.</a:t>
            </a:r>
            <a:endParaRPr lang="en" dirty="0"/>
          </a:p>
          <a:p>
            <a:pPr lvl="0"/>
            <a:r>
              <a:rPr lang="en" dirty="0"/>
              <a:t>- </a:t>
            </a:r>
            <a:r>
              <a:rPr lang="fi-FI" dirty="0"/>
              <a:t>Potilaalla on toistuvia oireita, ja hän on saanut antibiootteja, jotka eivät ole tehonneet.</a:t>
            </a:r>
            <a:endParaRPr lang="en" dirty="0"/>
          </a:p>
          <a:p>
            <a:pPr lvl="0"/>
            <a:r>
              <a:rPr lang="en" dirty="0"/>
              <a:t>- Jos epäillään virtsarakko- tai munuaiskiviä.</a:t>
            </a:r>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US" sz="1200" b="1" noProof="0" dirty="0" err="1">
                <a:latin typeface="Calibri"/>
                <a:ea typeface="Calibri"/>
                <a:cs typeface="Calibri"/>
              </a:rPr>
              <a:t>Katetrin</a:t>
            </a:r>
            <a:r>
              <a:rPr lang="en-US" sz="1200" b="1" noProof="0" dirty="0">
                <a:latin typeface="Calibri"/>
                <a:ea typeface="Calibri"/>
                <a:cs typeface="Calibri"/>
              </a:rPr>
              <a:t> </a:t>
            </a:r>
            <a:r>
              <a:rPr lang="en-US" sz="1200" b="1" noProof="0" dirty="0" err="1">
                <a:latin typeface="Calibri"/>
                <a:ea typeface="Calibri"/>
                <a:cs typeface="Calibri"/>
              </a:rPr>
              <a:t>valinta</a:t>
            </a:r>
            <a:r>
              <a:rPr lang="en-US" sz="1200" b="1" noProof="0" dirty="0">
                <a:latin typeface="Calibri"/>
                <a:ea typeface="Calibri"/>
                <a:cs typeface="Calibri"/>
              </a:rPr>
              <a:t>: </a:t>
            </a:r>
            <a:r>
              <a:rPr lang="fi-FI" sz="1200" noProof="0" dirty="0">
                <a:latin typeface="Calibri"/>
                <a:ea typeface="Calibri"/>
                <a:cs typeface="Calibri"/>
              </a:rPr>
              <a:t>Tarkastele katetrivaihtoehtoja yhdessä potilaan kanssa. </a:t>
            </a:r>
            <a:r>
              <a:rPr lang="en-US" dirty="0">
                <a:latin typeface="Calibri"/>
                <a:ea typeface="Calibri"/>
                <a:cs typeface="Calibri"/>
              </a:rPr>
              <a:t> </a:t>
            </a:r>
            <a:endParaRPr lang="en-US" sz="1200" noProof="0" dirty="0">
              <a:latin typeface="Calibri" pitchFamily="34"/>
              <a:cs typeface="Times New Roman" pitchFamily="18"/>
            </a:endParaRPr>
          </a:p>
          <a:p>
            <a:pPr lvl="0">
              <a:lnSpc>
                <a:spcPct val="105000"/>
              </a:lnSpc>
              <a:spcAft>
                <a:spcPts val="800"/>
              </a:spcAft>
            </a:pPr>
            <a:r>
              <a:rPr lang="fi-FI" sz="1200" noProof="0" dirty="0">
                <a:latin typeface="Calibri"/>
                <a:ea typeface="Calibri"/>
                <a:cs typeface="Calibri"/>
              </a:rPr>
              <a:t>Varmista, että käytetään </a:t>
            </a:r>
            <a:r>
              <a:rPr lang="fi-FI" sz="1200" b="1" noProof="0" dirty="0">
                <a:latin typeface="Calibri"/>
                <a:ea typeface="Calibri"/>
                <a:cs typeface="Calibri"/>
              </a:rPr>
              <a:t>oikean pituista katetria</a:t>
            </a:r>
            <a:r>
              <a:rPr lang="fi-FI" sz="1200" noProof="0" dirty="0">
                <a:latin typeface="Calibri"/>
                <a:ea typeface="Calibri"/>
                <a:cs typeface="Calibri"/>
              </a:rPr>
              <a:t>, jotta ehkäistään virtsan jääminen virtsarakkoon.</a:t>
            </a:r>
            <a:r>
              <a:rPr lang="fi-FI" sz="1200" b="1" noProof="0" dirty="0">
                <a:latin typeface="Calibri"/>
                <a:ea typeface="Calibri"/>
                <a:cs typeface="Calibri"/>
              </a:rPr>
              <a:t> Suuremmalla </a:t>
            </a:r>
            <a:r>
              <a:rPr lang="fi-FI" sz="1200" b="1" noProof="0" dirty="0" err="1">
                <a:latin typeface="Calibri"/>
                <a:ea typeface="Calibri"/>
                <a:cs typeface="Calibri"/>
              </a:rPr>
              <a:t>charrière</a:t>
            </a:r>
            <a:r>
              <a:rPr lang="fi-FI" sz="1200" b="1" noProof="0" dirty="0">
                <a:latin typeface="Calibri"/>
                <a:ea typeface="Calibri"/>
                <a:cs typeface="Calibri"/>
              </a:rPr>
              <a:t>-koolla</a:t>
            </a:r>
            <a:r>
              <a:rPr lang="fi-FI" sz="1200" noProof="0" dirty="0">
                <a:latin typeface="Calibri"/>
                <a:ea typeface="Calibri"/>
                <a:cs typeface="Calibri"/>
              </a:rPr>
              <a:t> saadaan suurempi virtaus, tarkista, että katetrin halkaisija on optimaalinen. Saattaa olla tarpeen arvioida potilasta katetroinnin jälkeisellä virtsarakon tähystyksellä sen varmistamiseksi, että virtsarakko on täysin tyhjä.</a:t>
            </a:r>
          </a:p>
          <a:p>
            <a:pPr lvl="0">
              <a:lnSpc>
                <a:spcPct val="105000"/>
              </a:lnSpc>
              <a:spcAft>
                <a:spcPts val="800"/>
              </a:spcAft>
            </a:pPr>
            <a:r>
              <a:rPr lang="fi-FI" sz="1200" dirty="0"/>
              <a:t>Elämäntapaan </a:t>
            </a:r>
            <a:r>
              <a:rPr lang="fi-FI" sz="1200" b="1" dirty="0"/>
              <a:t>sovittaminen</a:t>
            </a:r>
            <a:r>
              <a:rPr lang="fi-FI" sz="1200" dirty="0"/>
              <a:t> tarkoittaa yleensä sitä, että erityyppisiä katetreja käytetään eri tilanteissa, esimerkiksi kotona, työssä, matkoilla tai harjoittelun aikana. Katetrin valinnan tulisi olla yksilöllinen ja tilanteeseen mukautettu, jotta potilas voi käyttää parempaa tekniikkaa ja noudattaa rutiinia. </a:t>
            </a:r>
          </a:p>
          <a:p>
            <a:pPr lvl="0">
              <a:lnSpc>
                <a:spcPct val="105000"/>
              </a:lnSpc>
              <a:spcAft>
                <a:spcPts val="800"/>
              </a:spcAft>
            </a:pPr>
            <a:r>
              <a:rPr lang="fi-FI" b="1" dirty="0"/>
              <a:t>Katetrointitiheys: </a:t>
            </a:r>
            <a:r>
              <a:rPr lang="fi-FI" b="0" dirty="0"/>
              <a:t>Katetrointien määrä päivässä vaihtelee. Aikuisilla yleissääntönä on katetroida riittävän usein, jotta virtsarakon tilavuus ei kasva yli 400 ml:n. Ohjeistusta antavat myös </a:t>
            </a:r>
            <a:r>
              <a:rPr lang="fi-FI" b="0" dirty="0" err="1"/>
              <a:t>urodynaamiset</a:t>
            </a:r>
            <a:r>
              <a:rPr lang="fi-FI" b="0" dirty="0"/>
              <a:t> löydökset, kuten virtsarakon tilavuus, </a:t>
            </a:r>
            <a:r>
              <a:rPr lang="fi-FI" b="0" dirty="0" err="1"/>
              <a:t>detrusorin</a:t>
            </a:r>
            <a:r>
              <a:rPr lang="fi-FI" b="0" dirty="0"/>
              <a:t> paineet täytön yhteydessä, </a:t>
            </a:r>
            <a:r>
              <a:rPr lang="fi-FI" b="0" dirty="0" err="1"/>
              <a:t>refluksin</a:t>
            </a:r>
            <a:r>
              <a:rPr lang="fi-FI" b="0" dirty="0"/>
              <a:t> esiintyminen ja munuaisten toiminta. Lisää katetrointitiheyttä, jos potilaalla on edelleen virtsaamisen tarvetta tai jos hänellä on motorista levottomuutta tai spastisuutta</a:t>
            </a:r>
            <a:r>
              <a:rPr lang="fi-FI" b="1" dirty="0"/>
              <a:t>.</a:t>
            </a:r>
            <a:r>
              <a:rPr lang="en-US" sz="1800" b="0" i="0" u="none" strike="noStrike" baseline="0" dirty="0">
                <a:latin typeface="Roboto-Regular"/>
              </a:rPr>
              <a:t> </a:t>
            </a:r>
            <a:r>
              <a:rPr lang="en-US" sz="1800" b="0" i="1" u="none" strike="noStrike" baseline="0" dirty="0">
                <a:solidFill>
                  <a:schemeClr val="bg1">
                    <a:lumMod val="50000"/>
                  </a:schemeClr>
                </a:solidFill>
                <a:latin typeface="Roboto-Regular"/>
              </a:rPr>
              <a:t>(EAUN guidelines 2024)</a:t>
            </a:r>
            <a:endParaRPr lang="en-US" i="1" dirty="0">
              <a:solidFill>
                <a:schemeClr val="bg1">
                  <a:lumMod val="50000"/>
                </a:schemeClr>
              </a:solidFill>
            </a:endParaRPr>
          </a:p>
          <a:p>
            <a:pPr>
              <a:lnSpc>
                <a:spcPct val="105000"/>
              </a:lnSpc>
              <a:spcAft>
                <a:spcPts val="800"/>
              </a:spcAft>
            </a:pPr>
            <a:r>
              <a:rPr lang="fi-FI" sz="1200" noProof="0" dirty="0">
                <a:latin typeface="Calibri"/>
                <a:ea typeface="Calibri"/>
                <a:cs typeface="Calibri"/>
              </a:rPr>
              <a:t>Onko katetrin käytöstä </a:t>
            </a:r>
            <a:r>
              <a:rPr lang="fi-FI" sz="1200" b="1" noProof="0" dirty="0">
                <a:latin typeface="Calibri"/>
                <a:ea typeface="Calibri"/>
                <a:cs typeface="Calibri"/>
              </a:rPr>
              <a:t>kliinistä näyttöä</a:t>
            </a:r>
            <a:r>
              <a:rPr lang="fi-FI" sz="1200" noProof="0" dirty="0">
                <a:latin typeface="Calibri"/>
                <a:ea typeface="Calibri"/>
                <a:cs typeface="Calibri"/>
              </a:rPr>
              <a:t> myös pitkäaikaisessa käytössä? </a:t>
            </a: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en" sz="1200" b="1" dirty="0"/>
              <a:t>Tuotteen käsittely: </a:t>
            </a:r>
          </a:p>
          <a:p>
            <a:pPr lvl="0">
              <a:lnSpc>
                <a:spcPct val="105000"/>
              </a:lnSpc>
              <a:spcAft>
                <a:spcPts val="800"/>
              </a:spcAft>
            </a:pPr>
            <a:r>
              <a:rPr lang="fi-FI" sz="1200" b="0" dirty="0"/>
              <a:t>Katso/tarkista, miten potilas käsittelee katetria ja suorittaa toistokatetroinnin.</a:t>
            </a:r>
          </a:p>
          <a:p>
            <a:pPr lvl="0">
              <a:lnSpc>
                <a:spcPct val="105000"/>
              </a:lnSpc>
              <a:spcAft>
                <a:spcPts val="800"/>
              </a:spcAft>
            </a:pPr>
            <a:r>
              <a:rPr lang="fi-FI" sz="1200" dirty="0"/>
              <a:t>Valitse helppokäyttöinen katetri, avaa pakkaus oikein ja noudata </a:t>
            </a:r>
            <a:r>
              <a:rPr lang="fi-FI" sz="1200" b="1" dirty="0"/>
              <a:t>annettuja ohjeita</a:t>
            </a:r>
            <a:r>
              <a:rPr lang="fi-FI" sz="1200" dirty="0"/>
              <a:t>. </a:t>
            </a:r>
          </a:p>
          <a:p>
            <a:pPr lvl="0">
              <a:lnSpc>
                <a:spcPct val="105000"/>
              </a:lnSpc>
              <a:spcAft>
                <a:spcPts val="800"/>
              </a:spcAft>
            </a:pPr>
            <a:r>
              <a:rPr lang="fi-FI" dirty="0"/>
              <a:t>Onko se </a:t>
            </a:r>
            <a:r>
              <a:rPr lang="fi-FI" b="1" dirty="0"/>
              <a:t>oikeanlainen katetri</a:t>
            </a:r>
            <a:r>
              <a:rPr lang="fi-FI" dirty="0"/>
              <a:t> yksilöllisiin tarpeisiin? Katetrin valinnan on oltava yksilöllinen ja sovitettava potilaan elämäntyyliin, työtilanteeseen jne.</a:t>
            </a:r>
          </a:p>
          <a:p>
            <a:pPr lvl="0">
              <a:lnSpc>
                <a:spcPct val="105000"/>
              </a:lnSpc>
              <a:spcAft>
                <a:spcPts val="800"/>
              </a:spcAft>
            </a:pPr>
            <a:r>
              <a:rPr lang="fi-FI" sz="1200" b="1" dirty="0"/>
              <a:t>Pidetäänkö</a:t>
            </a:r>
            <a:r>
              <a:rPr lang="fi-FI" sz="1200" b="0" dirty="0"/>
              <a:t> katetri </a:t>
            </a:r>
            <a:r>
              <a:rPr lang="fi-FI" sz="1200" b="1" dirty="0"/>
              <a:t>puhtaana</a:t>
            </a:r>
            <a:r>
              <a:rPr lang="fi-FI" sz="1200" b="0" dirty="0"/>
              <a:t> katetroinnin aikana? Katetrin steriiliys on säilytettävä toimenpiteen aikana, ja siinä on käytettävä siihen tarkoitettuja asettamisapuvälineitä. Tuotteessa oleva kahva voi auttaa saamaan vakaan otteen ja auttaa välttämään käden joutumista vessanpönttöön. </a:t>
            </a:r>
            <a:r>
              <a:rPr lang="fi-FI" sz="1200" b="0" dirty="0" err="1"/>
              <a:t>LoFric</a:t>
            </a:r>
            <a:r>
              <a:rPr lang="fi-FI" sz="1200" b="0" dirty="0"/>
              <a:t> Elle mahdollistaa hygieenisemmän katetrointitekniikan ja paremman </a:t>
            </a:r>
            <a:r>
              <a:rPr lang="fi-FI" sz="1200" b="0" dirty="0" err="1"/>
              <a:t>ylttämisen</a:t>
            </a:r>
            <a:r>
              <a:rPr lang="fi-FI" sz="1200" b="0" dirty="0"/>
              <a:t> sekä näkyvyyden katetrin asettamiseen. </a:t>
            </a:r>
            <a:r>
              <a:rPr lang="en" sz="1200" dirty="0"/>
              <a:t> </a:t>
            </a:r>
          </a:p>
          <a:p>
            <a:pPr lvl="0">
              <a:lnSpc>
                <a:spcPct val="105000"/>
              </a:lnSpc>
              <a:spcAft>
                <a:spcPts val="800"/>
              </a:spcAft>
            </a:pPr>
            <a:r>
              <a:rPr lang="fi-FI" sz="1200" noProof="0" dirty="0">
                <a:latin typeface="Calibri" pitchFamily="34"/>
                <a:cs typeface="Times New Roman" pitchFamily="18"/>
              </a:rPr>
              <a:t>Onko katetrissa </a:t>
            </a:r>
            <a:r>
              <a:rPr lang="fi-FI" sz="1200" b="1" noProof="0" dirty="0">
                <a:latin typeface="Calibri" pitchFamily="34"/>
                <a:cs typeface="Times New Roman" pitchFamily="18"/>
              </a:rPr>
              <a:t>hydrofiilinen pinta</a:t>
            </a:r>
            <a:r>
              <a:rPr lang="fi-FI" sz="1200" noProof="0" dirty="0">
                <a:latin typeface="Calibri" pitchFamily="34"/>
                <a:cs typeface="Times New Roman" pitchFamily="18"/>
              </a:rPr>
              <a:t>, joka pysyy liukkaana sekä katetrin asettamisen että poistamisen aikana?</a:t>
            </a:r>
          </a:p>
          <a:p>
            <a:pPr lvl="0">
              <a:lnSpc>
                <a:spcPct val="105000"/>
              </a:lnSpc>
              <a:spcAft>
                <a:spcPts val="800"/>
              </a:spcAft>
            </a:pPr>
            <a:r>
              <a:rPr lang="fi-FI" sz="1200" noProof="0" dirty="0">
                <a:latin typeface="Calibri" pitchFamily="34"/>
                <a:cs typeface="Times New Roman" pitchFamily="18"/>
              </a:rPr>
              <a:t>Hydrofiiliset katetrit vähentävät kliinisissä tutkimuksissa todistetusti virtsatietulehduksen riskiä 64 %:</a:t>
            </a:r>
            <a:r>
              <a:rPr lang="fi-FI" sz="1200" noProof="0" dirty="0" err="1">
                <a:latin typeface="Calibri" pitchFamily="34"/>
                <a:cs typeface="Times New Roman" pitchFamily="18"/>
              </a:rPr>
              <a:t>lla</a:t>
            </a:r>
            <a:r>
              <a:rPr lang="fi-FI" sz="1200" noProof="0" dirty="0">
                <a:latin typeface="Calibri" pitchFamily="34"/>
                <a:cs typeface="Times New Roman" pitchFamily="18"/>
              </a:rPr>
              <a:t>.</a:t>
            </a:r>
            <a:r>
              <a:rPr lang="en-US" sz="1200" noProof="0" dirty="0">
                <a:latin typeface="Calibri" pitchFamily="34"/>
                <a:cs typeface="Times New Roman" pitchFamily="18"/>
              </a:rPr>
              <a:t> </a:t>
            </a:r>
            <a:r>
              <a:rPr lang="en-US" sz="1200" i="1" noProof="0" dirty="0">
                <a:solidFill>
                  <a:schemeClr val="bg1">
                    <a:lumMod val="50000"/>
                  </a:schemeClr>
                </a:solidFill>
                <a:latin typeface="Calibri" pitchFamily="34"/>
                <a:cs typeface="Times New Roman" pitchFamily="18"/>
              </a:rPr>
              <a:t>(Li et al 2013)</a:t>
            </a: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fi-FI" sz="1200" b="1" dirty="0"/>
              <a:t>Kosketukseton tekniikka: </a:t>
            </a:r>
            <a:r>
              <a:rPr lang="fi-FI" sz="1200" b="0" dirty="0"/>
              <a:t>Varmista, että katetrissa on helppokäyttöinen kahva, joka auttaa käyttäjää pitämään katetria ilman, että hänen tarvitsee koskettaa katetrin pintaa ennen katetrointia. Tämä antaa käyttäjälle paremman hallinnan ja helpottaa katetrin asettamista virtsaputkeen. Lisäksi se auttaa käyttäjää välttämään katetrin letkun koskettamista, mikä tekee toimenpiteestä hygieenisemmän ja vähentää vieraiden bakteerien kulkeutumisen riskiä. </a:t>
            </a:r>
            <a:r>
              <a:rPr lang="en" b="0" i="1" dirty="0">
                <a:solidFill>
                  <a:srgbClr val="191919"/>
                </a:solidFill>
                <a:effectLst/>
                <a:latin typeface="Gotham SSm A"/>
              </a:rPr>
              <a:t>(EAUN </a:t>
            </a:r>
            <a:r>
              <a:rPr lang="en" i="1" dirty="0">
                <a:solidFill>
                  <a:srgbClr val="191919"/>
                </a:solidFill>
                <a:latin typeface="Gotham SSm A"/>
              </a:rPr>
              <a:t>IC guidelines</a:t>
            </a:r>
            <a:r>
              <a:rPr lang="en" b="0" i="1" dirty="0">
                <a:solidFill>
                  <a:srgbClr val="191919"/>
                </a:solidFill>
                <a:effectLst/>
                <a:latin typeface="Gotham SSm A"/>
              </a:rPr>
              <a:t> 2024)</a:t>
            </a:r>
            <a:endParaRPr lang="sv-SE" sz="1200" b="0" i="1"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fi-FI" b="1" dirty="0"/>
              <a:t>Pese kädet</a:t>
            </a:r>
            <a:r>
              <a:rPr lang="fi-FI" b="0" dirty="0"/>
              <a:t> saippualla ja vedellä ennen katetrointia ja sen jälkeen. Kiinnitä huomiota siihen, miten tämä voidaan ratkaista, jos lavuaari on wc:n ulkopuolella (julkiset </a:t>
            </a:r>
            <a:r>
              <a:rPr lang="fi-FI" b="0" dirty="0" err="1"/>
              <a:t>wc:t</a:t>
            </a:r>
            <a:r>
              <a:rPr lang="fi-FI" b="0" dirty="0"/>
              <a:t>) ja erityisesti jos henkilö on pyörätuolissa (likainen lattia ja hänen on kosketettava pyöriä käsienpesun jälkeen) varmistaen, että kädet pysyvät puhtaina ennen katetrointia.</a:t>
            </a:r>
            <a:r>
              <a:rPr lang="fi-FI" b="1" dirty="0"/>
              <a:t> </a:t>
            </a:r>
          </a:p>
          <a:p>
            <a:r>
              <a:rPr lang="fi-FI" dirty="0"/>
              <a:t>Käsien desinfiointiainetta on käytettävä ennen katetrointia julkisessa wc:ssä.</a:t>
            </a:r>
          </a:p>
          <a:p>
            <a:r>
              <a:rPr lang="fi-FI" dirty="0"/>
              <a:t>Pese päivittäin </a:t>
            </a:r>
            <a:r>
              <a:rPr lang="fi-FI" b="1" dirty="0"/>
              <a:t>sukupuolielimet</a:t>
            </a:r>
            <a:r>
              <a:rPr lang="fi-FI" dirty="0"/>
              <a:t> käyttämällä hajustamatonta saippuaa (ei antibakteerista saippuaa) tai vain haaleaa vettä, jotta limakalvot eivät kuivu/ muuta pH:ta/ häiritse normaalia bakteeriflooraa. Pese väliliha tarvittaessa (esim. ulosteen karkailun tai suuren virtsankarkailun jälkeen). </a:t>
            </a:r>
          </a:p>
          <a:p>
            <a:r>
              <a:rPr lang="fi-FI" b="1" dirty="0"/>
              <a:t>Naiset </a:t>
            </a:r>
            <a:r>
              <a:rPr lang="fi-FI" b="0" dirty="0"/>
              <a:t>pesevät aina edestä taaksepäin</a:t>
            </a:r>
            <a:r>
              <a:rPr lang="fi-FI" b="1" dirty="0"/>
              <a:t>.</a:t>
            </a:r>
          </a:p>
          <a:p>
            <a:r>
              <a:rPr lang="fi-FI" b="1" dirty="0"/>
              <a:t>Miehillä</a:t>
            </a:r>
            <a:r>
              <a:rPr lang="fi-FI" dirty="0"/>
              <a:t> on myös tärkeää pestä esinahan alta.</a:t>
            </a:r>
            <a:endParaRPr lang="en" sz="1200" dirty="0">
              <a:solidFill>
                <a:srgbClr val="1E1E1E"/>
              </a:solidFill>
              <a:latin typeface="Lato"/>
              <a:ea typeface="Lato"/>
              <a:cs typeface="Lato"/>
            </a:endParaRP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fi-FI" sz="1200" dirty="0">
                <a:latin typeface="Calibri"/>
                <a:cs typeface="Calibri"/>
              </a:rPr>
              <a:t>Varmista, että </a:t>
            </a:r>
            <a:r>
              <a:rPr lang="fi-FI" sz="1200" b="1" dirty="0">
                <a:latin typeface="Calibri"/>
                <a:cs typeface="Calibri"/>
              </a:rPr>
              <a:t>katetrointitekniikk</a:t>
            </a:r>
            <a:r>
              <a:rPr lang="fi-FI" sz="1200" dirty="0">
                <a:latin typeface="Calibri"/>
                <a:cs typeface="Calibri"/>
              </a:rPr>
              <a:t>a on oikea ja että katetria ei poisteta liian nopeasti. Uusilla käyttäjillä voi käydä niin, että katetri poistetaan ennen kuin tyhjennys on valmis.</a:t>
            </a:r>
          </a:p>
          <a:p>
            <a:pPr marL="0" marR="0" lvl="0" indent="0" algn="l" defTabSz="914400" rtl="0" eaLnBrk="1" fontAlgn="auto" latinLnBrk="0" hangingPunct="1">
              <a:lnSpc>
                <a:spcPct val="105000"/>
              </a:lnSpc>
              <a:spcBef>
                <a:spcPts val="0"/>
              </a:spcBef>
              <a:spcAft>
                <a:spcPts val="800"/>
              </a:spcAft>
              <a:buClrTx/>
              <a:buSzTx/>
              <a:buFontTx/>
              <a:buNone/>
              <a:tabLst/>
              <a:defRPr/>
            </a:pPr>
            <a:r>
              <a:rPr lang="fi-FI" sz="1200" dirty="0">
                <a:latin typeface="Calibri"/>
                <a:cs typeface="Calibri"/>
              </a:rPr>
              <a:t>Vaihda asentoa saadaksesi paremman tyhjenemien varmistamiseksi.  Virtsarakon </a:t>
            </a:r>
            <a:r>
              <a:rPr lang="fi-FI" sz="1200" dirty="0" err="1">
                <a:latin typeface="Calibri"/>
                <a:cs typeface="Calibri"/>
              </a:rPr>
              <a:t>divertikkelit</a:t>
            </a:r>
            <a:r>
              <a:rPr lang="fi-FI" sz="1200" dirty="0">
                <a:latin typeface="Calibri"/>
                <a:cs typeface="Calibri"/>
              </a:rPr>
              <a:t> voivat aiheuttaa epätäydellisen tyhjenemisen. Jotkin katetrit ovat </a:t>
            </a:r>
            <a:r>
              <a:rPr lang="fi-FI" sz="1200" b="1" dirty="0">
                <a:latin typeface="Calibri"/>
                <a:cs typeface="Calibri"/>
              </a:rPr>
              <a:t>liian lyhyitä</a:t>
            </a:r>
            <a:r>
              <a:rPr lang="fi-FI" sz="1200" dirty="0">
                <a:latin typeface="Calibri"/>
                <a:cs typeface="Calibri"/>
              </a:rPr>
              <a:t> tyhjentämään virtsarakon kokonaan, ja silmäaukot eivät ulotu kokonaan virtsarakkoon, koska virtsarakko romahtaa tyhjennyksen aikana.</a:t>
            </a:r>
          </a:p>
          <a:p>
            <a:pPr marL="0" marR="0" lvl="0" indent="0" algn="l" defTabSz="914400" rtl="0" eaLnBrk="1" fontAlgn="auto" latinLnBrk="0" hangingPunct="1">
              <a:lnSpc>
                <a:spcPct val="105000"/>
              </a:lnSpc>
              <a:spcBef>
                <a:spcPts val="0"/>
              </a:spcBef>
              <a:spcAft>
                <a:spcPts val="800"/>
              </a:spcAft>
              <a:buClrTx/>
              <a:buSzTx/>
              <a:buFontTx/>
              <a:buNone/>
              <a:tabLst/>
              <a:defRPr/>
            </a:pPr>
            <a:r>
              <a:rPr lang="fi-FI" sz="1200" dirty="0">
                <a:latin typeface="Calibri"/>
                <a:cs typeface="Calibri"/>
              </a:rPr>
              <a:t>Joskus on tarpeen suurentaa katetrin </a:t>
            </a:r>
            <a:r>
              <a:rPr lang="fi-FI" sz="1200" b="1" dirty="0" err="1">
                <a:latin typeface="Calibri"/>
                <a:cs typeface="Calibri"/>
              </a:rPr>
              <a:t>charrière</a:t>
            </a:r>
            <a:r>
              <a:rPr lang="fi-FI" sz="1200" b="1" dirty="0">
                <a:latin typeface="Calibri"/>
                <a:cs typeface="Calibri"/>
              </a:rPr>
              <a:t>-kokoa</a:t>
            </a:r>
            <a:r>
              <a:rPr lang="fi-FI" sz="1200" dirty="0">
                <a:latin typeface="Calibri"/>
                <a:cs typeface="Calibri"/>
              </a:rPr>
              <a:t>. </a:t>
            </a:r>
          </a:p>
          <a:p>
            <a:pPr marL="0" marR="0" lvl="0" indent="0" algn="l" defTabSz="914400" rtl="0" eaLnBrk="1" fontAlgn="auto" latinLnBrk="0" hangingPunct="1">
              <a:lnSpc>
                <a:spcPct val="105000"/>
              </a:lnSpc>
              <a:spcBef>
                <a:spcPts val="0"/>
              </a:spcBef>
              <a:spcAft>
                <a:spcPts val="800"/>
              </a:spcAft>
              <a:buClrTx/>
              <a:buSzTx/>
              <a:buFontTx/>
              <a:buNone/>
              <a:tabLst/>
              <a:defRPr/>
            </a:pPr>
            <a:r>
              <a:rPr lang="fi-FI" sz="1200" dirty="0">
                <a:latin typeface="Calibri"/>
                <a:cs typeface="Calibri"/>
              </a:rPr>
              <a:t>Varmista, että katetrointiasento on optimaalinen, esim. henkilöt, jotka katetroivat sängyssä, virtsarakko ei välttämättä tyhjene kokonaan. Nostamalla sängyn päätyä saadaan parempi asento. Onko työpaikan wc sovitettu siten, että täydellinen tyhjennys on mahdollista?</a:t>
            </a:r>
          </a:p>
          <a:p>
            <a:pPr marL="0" marR="0" lvl="0" indent="0" algn="l" defTabSz="914400" rtl="0" eaLnBrk="1" fontAlgn="auto" latinLnBrk="0" hangingPunct="1">
              <a:lnSpc>
                <a:spcPct val="105000"/>
              </a:lnSpc>
              <a:spcBef>
                <a:spcPts val="0"/>
              </a:spcBef>
              <a:spcAft>
                <a:spcPts val="800"/>
              </a:spcAft>
              <a:buClrTx/>
              <a:buSzTx/>
              <a:buFontTx/>
              <a:buNone/>
              <a:tabLst/>
              <a:defRPr/>
            </a:pPr>
            <a:r>
              <a:rPr lang="fi-FI" dirty="0"/>
              <a:t>Ota huomioon, että ylipainoisen henkilön voi olla hankalampi </a:t>
            </a:r>
            <a:r>
              <a:rPr lang="fi-FI" dirty="0" err="1"/>
              <a:t>ylttää</a:t>
            </a:r>
            <a:r>
              <a:rPr lang="fi-FI" dirty="0"/>
              <a:t>. Suurempi elopaino saattaa vaatia pidemmän katetrin, jotta katetrointi voidaan suorittaa asianmukaisesti. </a:t>
            </a:r>
          </a:p>
          <a:p>
            <a:pPr marL="0" marR="0" lvl="0" indent="0" algn="l" defTabSz="914400" rtl="0" eaLnBrk="1" fontAlgn="auto" latinLnBrk="0" hangingPunct="1">
              <a:lnSpc>
                <a:spcPct val="105000"/>
              </a:lnSpc>
              <a:spcBef>
                <a:spcPts val="0"/>
              </a:spcBef>
              <a:spcAft>
                <a:spcPts val="800"/>
              </a:spcAft>
              <a:buClrTx/>
              <a:buSzTx/>
              <a:buFontTx/>
              <a:buNone/>
              <a:tabLst/>
              <a:defRPr/>
            </a:pPr>
            <a:r>
              <a:rPr lang="fi-FI" dirty="0"/>
              <a:t>Saattaa olla tarpeen arvioida, onko katetroinnin jälkeen jäännösvirtsaa, käyttämällä virtsarakkoskanneria.</a:t>
            </a:r>
            <a:endParaRPr lang="sv-SE" dirty="0"/>
          </a:p>
          <a:p>
            <a:pPr lvl="0"/>
            <a:endParaRPr lang="sv-SE" dirty="0"/>
          </a:p>
          <a:p>
            <a:pPr lvl="0"/>
            <a:endParaRPr lang="sv-SE" dirty="0"/>
          </a:p>
          <a:p>
            <a:pPr lvl="0"/>
            <a:endParaRPr lang="sv-SE" dirty="0"/>
          </a:p>
          <a:p>
            <a:pPr lvl="0">
              <a:lnSpc>
                <a:spcPct val="105000"/>
              </a:lnSpc>
              <a:spcAft>
                <a:spcPts val="800"/>
              </a:spcAft>
            </a:pPr>
            <a:endParaRPr lang="sv-SE" sz="1200" dirty="0">
              <a:latin typeface="Calibri" pitchFamily="34"/>
              <a:cs typeface="Times New Roman" pitchFamily="18"/>
            </a:endParaRPr>
          </a:p>
          <a:p>
            <a:endParaRPr lang="sv-SE" dirty="0"/>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fi-FI" sz="1200" b="1" dirty="0">
                <a:latin typeface="Calibri" pitchFamily="34"/>
              </a:rPr>
              <a:t>Positiivinen nitriittipitoisuus:</a:t>
            </a:r>
          </a:p>
          <a:p>
            <a:pPr lvl="0">
              <a:lnSpc>
                <a:spcPct val="105000"/>
              </a:lnSpc>
              <a:spcAft>
                <a:spcPts val="800"/>
              </a:spcAft>
            </a:pPr>
            <a:r>
              <a:rPr lang="fi-FI" sz="1200" b="0" dirty="0">
                <a:latin typeface="Calibri" pitchFamily="34"/>
              </a:rPr>
              <a:t>Positiivinen nitriittipitoisuus esiintyy yleisimpien </a:t>
            </a:r>
            <a:r>
              <a:rPr lang="fi-FI" sz="1200" b="0" dirty="0" err="1">
                <a:latin typeface="Calibri" pitchFamily="34"/>
              </a:rPr>
              <a:t>gramnegatiivisten</a:t>
            </a:r>
            <a:r>
              <a:rPr lang="fi-FI" sz="1200" b="0" dirty="0">
                <a:latin typeface="Calibri" pitchFamily="34"/>
              </a:rPr>
              <a:t> </a:t>
            </a:r>
            <a:r>
              <a:rPr lang="fi-FI" sz="1200" b="0" dirty="0" err="1">
                <a:latin typeface="Calibri" pitchFamily="34"/>
              </a:rPr>
              <a:t>uropatogeenien</a:t>
            </a:r>
            <a:r>
              <a:rPr lang="fi-FI" sz="1200" b="0" dirty="0">
                <a:latin typeface="Calibri" pitchFamily="34"/>
              </a:rPr>
              <a:t> aiheuttamissa infektioissa.</a:t>
            </a:r>
            <a:r>
              <a:rPr lang="en" sz="1200" b="0" dirty="0">
                <a:latin typeface="Calibri" pitchFamily="34"/>
              </a:rPr>
              <a:t> (</a:t>
            </a:r>
            <a:r>
              <a:rPr lang="en" sz="1200" b="0" i="1" dirty="0">
                <a:latin typeface="Calibri" pitchFamily="34"/>
              </a:rPr>
              <a:t>E. Coli , Proteus , Klebsiella</a:t>
            </a:r>
            <a:r>
              <a:rPr lang="en" sz="1200" b="0" dirty="0">
                <a:latin typeface="Calibri" pitchFamily="34"/>
              </a:rPr>
              <a:t>)</a:t>
            </a:r>
          </a:p>
          <a:p>
            <a:pPr lvl="0">
              <a:lnSpc>
                <a:spcPct val="105000"/>
              </a:lnSpc>
              <a:spcAft>
                <a:spcPts val="800"/>
              </a:spcAft>
            </a:pPr>
            <a:r>
              <a:rPr lang="fi-FI" sz="1200" b="0" dirty="0">
                <a:latin typeface="Calibri" pitchFamily="34"/>
              </a:rPr>
              <a:t>Sitä vastoin nitriittipitoisuus on negatiivinen </a:t>
            </a:r>
            <a:r>
              <a:rPr lang="fi-FI" sz="1200" b="0" dirty="0" err="1">
                <a:latin typeface="Calibri" pitchFamily="34"/>
              </a:rPr>
              <a:t>grampositiivisissa</a:t>
            </a:r>
            <a:r>
              <a:rPr lang="fi-FI" sz="1200" b="0" dirty="0">
                <a:latin typeface="Calibri" pitchFamily="34"/>
              </a:rPr>
              <a:t> infektioissa (tyypillisesti stafylokokkien, streptokokkien ja enterokokkien aiheuttamat) ja </a:t>
            </a:r>
            <a:r>
              <a:rPr lang="fi-FI" sz="1200" b="0" dirty="0" err="1">
                <a:latin typeface="Calibri" pitchFamily="34"/>
              </a:rPr>
              <a:t>pseudomonas</a:t>
            </a:r>
            <a:r>
              <a:rPr lang="fi-FI" sz="1200" b="0" dirty="0">
                <a:latin typeface="Calibri" pitchFamily="34"/>
              </a:rPr>
              <a:t>-infektioissa.</a:t>
            </a:r>
          </a:p>
          <a:p>
            <a:pPr lvl="0">
              <a:lnSpc>
                <a:spcPct val="105000"/>
              </a:lnSpc>
              <a:spcAft>
                <a:spcPts val="800"/>
              </a:spcAft>
            </a:pPr>
            <a:endParaRPr lang="fi-FI" sz="1200" b="0" dirty="0">
              <a:latin typeface="Calibri" pitchFamily="34"/>
            </a:endParaRPr>
          </a:p>
          <a:p>
            <a:pPr lvl="0">
              <a:lnSpc>
                <a:spcPct val="105000"/>
              </a:lnSpc>
              <a:spcAft>
                <a:spcPts val="800"/>
              </a:spcAft>
            </a:pPr>
            <a:r>
              <a:rPr lang="fi-FI" sz="1200" b="1" dirty="0">
                <a:latin typeface="Calibri" pitchFamily="34"/>
              </a:rPr>
              <a:t>Leukosyytit:</a:t>
            </a:r>
            <a:endParaRPr lang="en" sz="1200" b="1" dirty="0">
              <a:latin typeface="Calibri" pitchFamily="34"/>
            </a:endParaRPr>
          </a:p>
          <a:p>
            <a:pPr lvl="0">
              <a:lnSpc>
                <a:spcPct val="105000"/>
              </a:lnSpc>
              <a:spcAft>
                <a:spcPts val="800"/>
              </a:spcAft>
            </a:pPr>
            <a:r>
              <a:rPr lang="fi-FI" sz="1200" b="0" dirty="0">
                <a:latin typeface="Calibri" pitchFamily="34"/>
              </a:rPr>
              <a:t>Jos nitriittitesti on negatiivinen, leukosyyttitesti on tärkein, ja se viittaa virtsarakon tulehdukseen.</a:t>
            </a:r>
          </a:p>
          <a:p>
            <a:pPr lvl="0">
              <a:lnSpc>
                <a:spcPct val="105000"/>
              </a:lnSpc>
              <a:spcAft>
                <a:spcPts val="800"/>
              </a:spcAft>
            </a:pPr>
            <a:endParaRPr lang="fi-FI" sz="1200" b="0" dirty="0">
              <a:latin typeface="Calibri" pitchFamily="34"/>
            </a:endParaRPr>
          </a:p>
          <a:p>
            <a:pPr lvl="0">
              <a:lnSpc>
                <a:spcPct val="105000"/>
              </a:lnSpc>
              <a:spcAft>
                <a:spcPts val="800"/>
              </a:spcAft>
            </a:pPr>
            <a:r>
              <a:rPr lang="sv-SE" sz="1200" b="1" dirty="0" err="1">
                <a:latin typeface="Calibri" pitchFamily="34"/>
              </a:rPr>
              <a:t>Glukoosia</a:t>
            </a:r>
            <a:r>
              <a:rPr lang="sv-SE" sz="1200" b="1" dirty="0">
                <a:latin typeface="Calibri" pitchFamily="34"/>
              </a:rPr>
              <a:t> </a:t>
            </a:r>
            <a:r>
              <a:rPr lang="sv-SE" sz="1200" b="1" dirty="0" err="1">
                <a:latin typeface="Calibri" pitchFamily="34"/>
              </a:rPr>
              <a:t>virtsassa</a:t>
            </a:r>
            <a:r>
              <a:rPr lang="sv-SE" sz="1200" b="1" dirty="0">
                <a:latin typeface="Calibri" pitchFamily="34"/>
              </a:rPr>
              <a:t>:</a:t>
            </a:r>
          </a:p>
          <a:p>
            <a:pPr lvl="0">
              <a:lnSpc>
                <a:spcPct val="105000"/>
              </a:lnSpc>
              <a:spcAft>
                <a:spcPts val="800"/>
              </a:spcAft>
            </a:pPr>
            <a:r>
              <a:rPr lang="fi-FI" sz="1200" b="0" dirty="0">
                <a:latin typeface="Calibri" pitchFamily="34"/>
              </a:rPr>
              <a:t>Diagnosoimaton diabetes tai huonosti säädelty verensokeri edellyttää, että potilas lähetetään lisätutkimuksiin. </a:t>
            </a:r>
          </a:p>
          <a:p>
            <a:pPr lvl="0">
              <a:lnSpc>
                <a:spcPct val="105000"/>
              </a:lnSpc>
              <a:spcAft>
                <a:spcPts val="800"/>
              </a:spcAft>
            </a:pPr>
            <a:r>
              <a:rPr lang="fi-FI" sz="1200" b="0" dirty="0">
                <a:latin typeface="Calibri" pitchFamily="34"/>
              </a:rPr>
              <a:t>Huomaa, että lääkkeet, jotka lisäävät glukoosin erittymistä virtsaan, kuten laihdutuslääkkeet, voivat vaikuttaa virtsatietulehduksen riskiin, virtsassa oleva sokeri toimii ravintona bakteereille ja tehostaa niitä.</a:t>
            </a:r>
          </a:p>
          <a:p>
            <a:pPr lvl="0">
              <a:lnSpc>
                <a:spcPct val="105000"/>
              </a:lnSpc>
              <a:spcAft>
                <a:spcPts val="800"/>
              </a:spcAft>
            </a:pPr>
            <a:endParaRPr lang="fi-FI" sz="1200" dirty="0">
              <a:latin typeface="Calibri" pitchFamily="34"/>
            </a:endParaRPr>
          </a:p>
          <a:p>
            <a:pPr lvl="0">
              <a:lnSpc>
                <a:spcPct val="105000"/>
              </a:lnSpc>
              <a:spcAft>
                <a:spcPts val="800"/>
              </a:spcAft>
            </a:pPr>
            <a:r>
              <a:rPr lang="fi-FI" sz="1200" b="1" dirty="0" err="1">
                <a:latin typeface="Calibri" pitchFamily="34"/>
              </a:rPr>
              <a:t>Hematuria</a:t>
            </a:r>
            <a:r>
              <a:rPr lang="fi-FI" sz="1200" b="1" dirty="0">
                <a:latin typeface="Calibri" pitchFamily="34"/>
              </a:rPr>
              <a:t>:</a:t>
            </a:r>
          </a:p>
          <a:p>
            <a:pPr lvl="0">
              <a:lnSpc>
                <a:spcPct val="105000"/>
              </a:lnSpc>
              <a:spcAft>
                <a:spcPts val="800"/>
              </a:spcAft>
            </a:pPr>
            <a:r>
              <a:rPr lang="fi-FI" sz="1200" dirty="0">
                <a:latin typeface="Calibri" pitchFamily="34"/>
              </a:rPr>
              <a:t>Testiliuskassa näkyvä </a:t>
            </a:r>
            <a:r>
              <a:rPr lang="fi-FI" sz="1200" dirty="0" err="1">
                <a:latin typeface="Calibri" pitchFamily="34"/>
              </a:rPr>
              <a:t>hematuria</a:t>
            </a:r>
            <a:r>
              <a:rPr lang="fi-FI" sz="1200" dirty="0">
                <a:latin typeface="Calibri" pitchFamily="34"/>
              </a:rPr>
              <a:t> (joka ei näy paljaalla silmällä) voi johtua katetrointitoimenpiteestä. </a:t>
            </a:r>
          </a:p>
          <a:p>
            <a:pPr lvl="0">
              <a:lnSpc>
                <a:spcPct val="105000"/>
              </a:lnSpc>
              <a:spcAft>
                <a:spcPts val="800"/>
              </a:spcAft>
            </a:pPr>
            <a:endParaRPr lang="en" sz="1200" dirty="0">
              <a:latin typeface="Calibri" pitchFamily="34"/>
            </a:endParaRPr>
          </a:p>
          <a:p>
            <a:pPr lvl="0">
              <a:lnSpc>
                <a:spcPct val="105000"/>
              </a:lnSpc>
              <a:spcAft>
                <a:spcPts val="800"/>
              </a:spcAft>
            </a:pPr>
            <a:endParaRPr lang="sv-SE" sz="1200" dirty="0">
              <a:latin typeface="Calibri" pitchFamily="34"/>
            </a:endParaRP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fi-FI" sz="1200" b="0" dirty="0">
                <a:latin typeface="Calibri" pitchFamily="34"/>
              </a:rPr>
              <a:t>Virtsaviljely olisi tehtävä aina, kun antibioottihoito on aiheellinen. Näin määritetään bakteerilajit ja resistenssiominaisuudet. Erityisesti katetroiville henkilöille, jotka kärsivät virtsatieinfektiosta, tämän pitäisi olla vakiotoimenpide. </a:t>
            </a:r>
          </a:p>
          <a:p>
            <a:pPr lvl="0">
              <a:lnSpc>
                <a:spcPct val="105000"/>
              </a:lnSpc>
              <a:spcAft>
                <a:spcPts val="800"/>
              </a:spcAft>
            </a:pPr>
            <a:r>
              <a:rPr lang="en" sz="1200" b="0" dirty="0">
                <a:latin typeface="Calibri" pitchFamily="34"/>
              </a:rPr>
              <a:t>Myös seuraavissa tapauksissa:</a:t>
            </a:r>
            <a:endParaRPr lang="sv-SE" sz="1200" b="0" dirty="0">
              <a:latin typeface="Calibri" pitchFamily="34"/>
            </a:endParaRPr>
          </a:p>
          <a:p>
            <a:pPr lvl="0">
              <a:lnSpc>
                <a:spcPct val="105000"/>
              </a:lnSpc>
              <a:spcAft>
                <a:spcPts val="800"/>
              </a:spcAft>
            </a:pPr>
            <a:r>
              <a:rPr lang="en" sz="1200" b="0" dirty="0">
                <a:latin typeface="Calibri" pitchFamily="34"/>
              </a:rPr>
              <a:t>-</a:t>
            </a:r>
            <a:r>
              <a:rPr lang="fi-FI" sz="1200" b="0" dirty="0">
                <a:latin typeface="Calibri" pitchFamily="34"/>
              </a:rPr>
              <a:t>Virtsatieinfektio, johon liittyy tunnettuja tai epäiltyjä antibioottiresistenssiongelmia. </a:t>
            </a:r>
            <a:endParaRPr lang="en" sz="1200" b="0" dirty="0">
              <a:latin typeface="Calibri" pitchFamily="34"/>
            </a:endParaRPr>
          </a:p>
          <a:p>
            <a:pPr lvl="0">
              <a:lnSpc>
                <a:spcPct val="105000"/>
              </a:lnSpc>
              <a:spcAft>
                <a:spcPts val="800"/>
              </a:spcAft>
            </a:pPr>
            <a:r>
              <a:rPr lang="en" sz="1200" b="0" dirty="0">
                <a:latin typeface="Calibri" pitchFamily="34"/>
              </a:rPr>
              <a:t>-Kuumeinen virtsatieinfektio</a:t>
            </a:r>
          </a:p>
          <a:p>
            <a:pPr lvl="0">
              <a:lnSpc>
                <a:spcPct val="105000"/>
              </a:lnSpc>
              <a:spcAft>
                <a:spcPts val="800"/>
              </a:spcAft>
            </a:pPr>
            <a:r>
              <a:rPr lang="en" sz="1200" b="0" dirty="0">
                <a:latin typeface="Calibri" pitchFamily="34"/>
              </a:rPr>
              <a:t>-</a:t>
            </a:r>
            <a:r>
              <a:rPr lang="fi-FI" sz="1200" b="0" dirty="0">
                <a:latin typeface="Calibri" pitchFamily="34"/>
              </a:rPr>
              <a:t>Virtsatieinfektio miehillä</a:t>
            </a:r>
            <a:endParaRPr lang="en" sz="1200" b="0" dirty="0">
              <a:latin typeface="Calibri" pitchFamily="34"/>
            </a:endParaRPr>
          </a:p>
          <a:p>
            <a:pPr lvl="0">
              <a:lnSpc>
                <a:spcPct val="105000"/>
              </a:lnSpc>
              <a:spcAft>
                <a:spcPts val="800"/>
              </a:spcAft>
            </a:pPr>
            <a:r>
              <a:rPr lang="en" sz="1200" b="0" dirty="0">
                <a:latin typeface="Calibri" pitchFamily="34"/>
              </a:rPr>
              <a:t>-</a:t>
            </a:r>
            <a:r>
              <a:rPr lang="fi-FI" sz="1200" b="0" dirty="0">
                <a:latin typeface="Calibri" pitchFamily="34"/>
              </a:rPr>
              <a:t>Virtsatieinfektio raskaana olevilla naisilla</a:t>
            </a:r>
            <a:endParaRPr lang="en" sz="1200" b="0" dirty="0">
              <a:latin typeface="Calibri" pitchFamily="34"/>
            </a:endParaRPr>
          </a:p>
          <a:p>
            <a:pPr lvl="0">
              <a:lnSpc>
                <a:spcPct val="105000"/>
              </a:lnSpc>
              <a:spcAft>
                <a:spcPts val="800"/>
              </a:spcAft>
            </a:pPr>
            <a:r>
              <a:rPr lang="en" sz="1200" b="0" dirty="0">
                <a:latin typeface="Calibri" pitchFamily="34"/>
              </a:rPr>
              <a:t>-</a:t>
            </a:r>
            <a:r>
              <a:rPr lang="fi-FI" sz="1200" b="0" dirty="0">
                <a:latin typeface="Calibri" pitchFamily="34"/>
              </a:rPr>
              <a:t>Hoidon epäonnistuminen virtsatieinfektion antibioottihoidossa</a:t>
            </a:r>
            <a:endParaRPr lang="en" sz="1200" b="0" dirty="0">
              <a:latin typeface="Calibri" pitchFamily="34"/>
            </a:endParaRPr>
          </a:p>
          <a:p>
            <a:pPr lvl="0">
              <a:lnSpc>
                <a:spcPct val="105000"/>
              </a:lnSpc>
              <a:spcAft>
                <a:spcPts val="800"/>
              </a:spcAft>
            </a:pPr>
            <a:r>
              <a:rPr lang="en" sz="1200" b="0" dirty="0">
                <a:latin typeface="Calibri" pitchFamily="34"/>
              </a:rPr>
              <a:t>-</a:t>
            </a:r>
            <a:r>
              <a:rPr lang="fi-FI" sz="1200" b="0" dirty="0" err="1">
                <a:latin typeface="Calibri" pitchFamily="34"/>
              </a:rPr>
              <a:t>ABU:n</a:t>
            </a:r>
            <a:r>
              <a:rPr lang="fi-FI" sz="1200" b="0" dirty="0">
                <a:latin typeface="Calibri" pitchFamily="34"/>
              </a:rPr>
              <a:t> seulonta raskauden aikana ja ennen tiettyjä urologisia toimenpiteitä.</a:t>
            </a:r>
            <a:endParaRPr lang="en" sz="1200" b="0" dirty="0">
              <a:latin typeface="Calibri" pitchFamily="34"/>
            </a:endParaRPr>
          </a:p>
          <a:p>
            <a:pPr lvl="0">
              <a:lnSpc>
                <a:spcPct val="105000"/>
              </a:lnSpc>
              <a:spcAft>
                <a:spcPts val="800"/>
              </a:spcAft>
            </a:pPr>
            <a:r>
              <a:rPr lang="en" sz="1200" b="0" dirty="0">
                <a:latin typeface="Calibri" pitchFamily="34"/>
              </a:rPr>
              <a:t>-</a:t>
            </a:r>
            <a:r>
              <a:rPr lang="fi-FI" sz="1200" b="0" dirty="0">
                <a:latin typeface="Calibri" pitchFamily="34"/>
              </a:rPr>
              <a:t>Virtsaviljelyn indikaatiot hoidon päättymisen jälkeen, jos infektion aiheuttavat </a:t>
            </a:r>
            <a:r>
              <a:rPr lang="fi-FI" sz="1200" b="0" dirty="0" err="1">
                <a:latin typeface="Calibri" pitchFamily="34"/>
              </a:rPr>
              <a:t>ureaasipositiiviset</a:t>
            </a:r>
            <a:r>
              <a:rPr lang="fi-FI" sz="1200" b="0" dirty="0">
                <a:latin typeface="Calibri" pitchFamily="34"/>
              </a:rPr>
              <a:t> bakteerit.</a:t>
            </a:r>
          </a:p>
          <a:p>
            <a:pPr lvl="0">
              <a:lnSpc>
                <a:spcPct val="105000"/>
              </a:lnSpc>
              <a:spcAft>
                <a:spcPts val="800"/>
              </a:spcAft>
            </a:pPr>
            <a:endParaRPr lang="en" sz="1800" b="0" dirty="0"/>
          </a:p>
          <a:p>
            <a:pPr lvl="0">
              <a:lnSpc>
                <a:spcPct val="105000"/>
              </a:lnSpc>
              <a:spcAft>
                <a:spcPts val="800"/>
              </a:spcAft>
            </a:pPr>
            <a:r>
              <a:rPr lang="fi-FI" sz="1200" dirty="0">
                <a:latin typeface="Calibri" pitchFamily="34"/>
              </a:rPr>
              <a:t>Lähetteessä on mainittava seuraavat seikat:</a:t>
            </a:r>
          </a:p>
          <a:p>
            <a:pPr lvl="0">
              <a:lnSpc>
                <a:spcPct val="105000"/>
              </a:lnSpc>
              <a:spcAft>
                <a:spcPts val="800"/>
              </a:spcAft>
            </a:pPr>
            <a:r>
              <a:rPr lang="en" sz="1200" dirty="0">
                <a:latin typeface="Calibri" pitchFamily="34"/>
              </a:rPr>
              <a:t>-</a:t>
            </a:r>
            <a:r>
              <a:rPr lang="fi-FI" sz="1200" dirty="0">
                <a:latin typeface="Calibri" pitchFamily="34"/>
              </a:rPr>
              <a:t>Onko antibioottihoito käynnissä, äskettäin päättynyt tai suunnitteilla.</a:t>
            </a:r>
            <a:endParaRPr lang="en" sz="1200" dirty="0">
              <a:latin typeface="Calibri" pitchFamily="34"/>
            </a:endParaRPr>
          </a:p>
          <a:p>
            <a:pPr lvl="0">
              <a:lnSpc>
                <a:spcPct val="105000"/>
              </a:lnSpc>
              <a:spcAft>
                <a:spcPts val="800"/>
              </a:spcAft>
            </a:pPr>
            <a:r>
              <a:rPr lang="en" sz="1200" dirty="0">
                <a:latin typeface="Calibri" pitchFamily="34"/>
              </a:rPr>
              <a:t>-</a:t>
            </a:r>
            <a:r>
              <a:rPr lang="fi-FI" sz="1200" dirty="0">
                <a:latin typeface="Calibri" pitchFamily="34"/>
              </a:rPr>
              <a:t>Tiedot siitä, onko potilaan yleistila heikentynyt.</a:t>
            </a:r>
            <a:endParaRPr lang="en" sz="1200" dirty="0">
              <a:latin typeface="Calibri" pitchFamily="34"/>
            </a:endParaRPr>
          </a:p>
          <a:p>
            <a:pPr>
              <a:lnSpc>
                <a:spcPct val="105000"/>
              </a:lnSpc>
              <a:spcAft>
                <a:spcPts val="800"/>
              </a:spcAft>
              <a:defRPr/>
            </a:pPr>
            <a:r>
              <a:rPr lang="en" sz="1200" dirty="0">
                <a:latin typeface="Calibri"/>
                <a:ea typeface="Calibri"/>
                <a:cs typeface="Calibri"/>
              </a:rPr>
              <a:t>-</a:t>
            </a:r>
            <a:r>
              <a:rPr lang="fi-FI" sz="1200" dirty="0">
                <a:latin typeface="Calibri"/>
                <a:ea typeface="Calibri"/>
                <a:cs typeface="Calibri"/>
              </a:rPr>
              <a:t>Miten virtsanäyte kerättiin (päivämäärä/kellonaika; virtsan keskisuihku vai ei) </a:t>
            </a:r>
            <a:endParaRPr lang="en" dirty="0">
              <a:latin typeface="Calibri"/>
              <a:ea typeface="Calibri"/>
              <a:cs typeface="Calibri"/>
            </a:endParaRPr>
          </a:p>
          <a:p>
            <a:pPr>
              <a:lnSpc>
                <a:spcPct val="105000"/>
              </a:lnSpc>
              <a:spcAft>
                <a:spcPts val="800"/>
              </a:spcAft>
              <a:defRPr/>
            </a:pPr>
            <a:r>
              <a:rPr lang="en" dirty="0">
                <a:latin typeface="Calibri"/>
                <a:ea typeface="Calibri"/>
                <a:cs typeface="Calibri"/>
              </a:rPr>
              <a:t>-</a:t>
            </a:r>
            <a:r>
              <a:rPr lang="fi-FI" dirty="0">
                <a:latin typeface="Calibri"/>
                <a:ea typeface="Calibri"/>
                <a:cs typeface="Calibri"/>
              </a:rPr>
              <a:t>Kerätyn virtsan määrä</a:t>
            </a:r>
            <a:endParaRPr lang="en" sz="1200" dirty="0">
              <a:latin typeface="Calibri" pitchFamily="34"/>
              <a:ea typeface="Calibri"/>
              <a:cs typeface="Calibri"/>
            </a:endParaRPr>
          </a:p>
          <a:p>
            <a:pPr lvl="0">
              <a:lnSpc>
                <a:spcPct val="105000"/>
              </a:lnSpc>
              <a:spcAft>
                <a:spcPts val="800"/>
              </a:spcAft>
            </a:pPr>
            <a:r>
              <a:rPr lang="en" sz="1200" dirty="0">
                <a:latin typeface="Calibri" pitchFamily="34"/>
              </a:rPr>
              <a:t>-</a:t>
            </a:r>
            <a:r>
              <a:rPr lang="fi-FI" sz="1200" dirty="0">
                <a:latin typeface="Calibri" pitchFamily="34"/>
              </a:rPr>
              <a:t>Epäilläänkö munuaiskiviä</a:t>
            </a:r>
            <a:endParaRPr lang="en" sz="1200" dirty="0">
              <a:latin typeface="Calibri" pitchFamily="34"/>
            </a:endParaRPr>
          </a:p>
          <a:p>
            <a:pPr lvl="0">
              <a:lnSpc>
                <a:spcPct val="105000"/>
              </a:lnSpc>
              <a:spcAft>
                <a:spcPts val="800"/>
              </a:spcAft>
            </a:pPr>
            <a:r>
              <a:rPr lang="en" sz="1200" dirty="0">
                <a:latin typeface="Calibri" pitchFamily="34"/>
              </a:rPr>
              <a:t>-</a:t>
            </a:r>
            <a:r>
              <a:rPr lang="fi-FI" sz="1200" dirty="0">
                <a:latin typeface="Calibri" pitchFamily="34"/>
              </a:rPr>
              <a:t>Tiedot tunnetusta antibioottiallergiasta.</a:t>
            </a:r>
            <a:endParaRPr lang="en" sz="1200" dirty="0">
              <a:latin typeface="Calibri" pitchFamily="34"/>
            </a:endParaRPr>
          </a:p>
          <a:p>
            <a:pPr lvl="0">
              <a:lnSpc>
                <a:spcPct val="105000"/>
              </a:lnSpc>
              <a:spcAft>
                <a:spcPts val="800"/>
              </a:spcAft>
            </a:pPr>
            <a:endParaRPr lang="en" sz="1200" dirty="0">
              <a:latin typeface="Calibri" pitchFamily="34"/>
            </a:endParaRPr>
          </a:p>
          <a:p>
            <a:pPr lvl="0">
              <a:lnSpc>
                <a:spcPct val="105000"/>
              </a:lnSpc>
              <a:spcAft>
                <a:spcPts val="800"/>
              </a:spcAft>
            </a:pPr>
            <a:r>
              <a:rPr lang="fi-FI" sz="1200" dirty="0">
                <a:latin typeface="Calibri" pitchFamily="34"/>
              </a:rPr>
              <a:t>Edellä esitetyistä tiedoista tehdään kliininen arviointi sen määrittämiseksi, mitä bakteerilajeja ja määriä pidetään merkityksellisinä.</a:t>
            </a:r>
          </a:p>
          <a:p>
            <a:pPr lvl="0">
              <a:lnSpc>
                <a:spcPct val="105000"/>
              </a:lnSpc>
              <a:spcAft>
                <a:spcPts val="800"/>
              </a:spcAft>
            </a:pPr>
            <a:endParaRPr lang="sv-SE" sz="1200" dirty="0">
              <a:latin typeface="Calibri" pitchFamily="34"/>
            </a:endParaRPr>
          </a:p>
          <a:p>
            <a:pPr lvl="0">
              <a:lnSpc>
                <a:spcPct val="105000"/>
              </a:lnSpc>
              <a:spcAft>
                <a:spcPts val="800"/>
              </a:spcAft>
            </a:pPr>
            <a:r>
              <a:rPr lang="en" sz="1200" b="1" dirty="0">
                <a:latin typeface="Calibri" pitchFamily="34"/>
              </a:rPr>
              <a:t>Näytteenotto toistokatetrointi</a:t>
            </a:r>
          </a:p>
          <a:p>
            <a:pPr lvl="0">
              <a:lnSpc>
                <a:spcPct val="105000"/>
              </a:lnSpc>
              <a:spcAft>
                <a:spcPts val="800"/>
              </a:spcAft>
            </a:pPr>
            <a:r>
              <a:rPr lang="fi-FI" sz="1200" dirty="0">
                <a:latin typeface="Calibri" pitchFamily="34"/>
              </a:rPr>
              <a:t>Pyri keräämään virtsaa, joka on ollut virtsarakossa pitkään, mieluiten aamuvirtsaa. Toistokatetroinnilla kerätty virtsanäyte on otettava keskisuihkunäytteenä. Suorita katetrointi suositellun rutiinin mukaisesti:</a:t>
            </a:r>
          </a:p>
          <a:p>
            <a:pPr lvl="0">
              <a:lnSpc>
                <a:spcPct val="105000"/>
              </a:lnSpc>
              <a:spcAft>
                <a:spcPts val="800"/>
              </a:spcAft>
            </a:pPr>
            <a:endParaRPr lang="en" sz="1200" dirty="0">
              <a:latin typeface="Calibri" pitchFamily="34"/>
            </a:endParaRPr>
          </a:p>
          <a:p>
            <a:pPr lvl="0">
              <a:lnSpc>
                <a:spcPct val="105000"/>
              </a:lnSpc>
              <a:spcAft>
                <a:spcPts val="800"/>
              </a:spcAft>
            </a:pPr>
            <a:r>
              <a:rPr lang="en" sz="1200" dirty="0">
                <a:latin typeface="Calibri" pitchFamily="34"/>
              </a:rPr>
              <a:t>1.</a:t>
            </a:r>
            <a:r>
              <a:rPr lang="fi-FI" sz="1200" dirty="0">
                <a:latin typeface="Calibri" pitchFamily="34"/>
              </a:rPr>
              <a:t> Tyhjennä ensimmäinen virtsamäärä wc:hen/ vastaavaan.</a:t>
            </a:r>
            <a:endParaRPr lang="en" sz="1200" dirty="0">
              <a:latin typeface="Calibri" pitchFamily="34"/>
            </a:endParaRPr>
          </a:p>
          <a:p>
            <a:pPr lvl="0">
              <a:lnSpc>
                <a:spcPct val="105000"/>
              </a:lnSpc>
              <a:spcAft>
                <a:spcPts val="800"/>
              </a:spcAft>
            </a:pPr>
            <a:r>
              <a:rPr lang="en" sz="1200" dirty="0">
                <a:latin typeface="Calibri" pitchFamily="34"/>
              </a:rPr>
              <a:t>2. </a:t>
            </a:r>
            <a:r>
              <a:rPr lang="fi-FI" sz="1200" dirty="0">
                <a:latin typeface="Calibri" pitchFamily="34"/>
              </a:rPr>
              <a:t>Kerää keskisuihkun virtsa keräysastian avulla.</a:t>
            </a:r>
            <a:endParaRPr lang="en" sz="1200" dirty="0">
              <a:latin typeface="Calibri" pitchFamily="34"/>
            </a:endParaRPr>
          </a:p>
          <a:p>
            <a:pPr lvl="0">
              <a:lnSpc>
                <a:spcPct val="105000"/>
              </a:lnSpc>
              <a:spcAft>
                <a:spcPts val="800"/>
              </a:spcAft>
            </a:pPr>
            <a:r>
              <a:rPr lang="en" sz="1200" dirty="0">
                <a:latin typeface="Calibri" pitchFamily="34"/>
              </a:rPr>
              <a:t>3. </a:t>
            </a:r>
            <a:r>
              <a:rPr lang="fi-FI" sz="1200" dirty="0">
                <a:latin typeface="Calibri" pitchFamily="34"/>
              </a:rPr>
              <a:t>Tyhjennä virtsarakko kokonaan.</a:t>
            </a:r>
            <a:r>
              <a:rPr lang="en" sz="1200" dirty="0">
                <a:latin typeface="Calibri" pitchFamily="34"/>
              </a:rPr>
              <a:t> </a:t>
            </a:r>
          </a:p>
          <a:p>
            <a:pPr lvl="0">
              <a:lnSpc>
                <a:spcPct val="105000"/>
              </a:lnSpc>
              <a:spcAft>
                <a:spcPts val="800"/>
              </a:spcAft>
            </a:pPr>
            <a:r>
              <a:rPr lang="en" sz="1200" dirty="0">
                <a:latin typeface="Calibri" pitchFamily="34"/>
              </a:rPr>
              <a:t>4. </a:t>
            </a:r>
            <a:r>
              <a:rPr lang="fi-FI" sz="1200" dirty="0">
                <a:latin typeface="Calibri" pitchFamily="34"/>
              </a:rPr>
              <a:t>Poista katetri. </a:t>
            </a:r>
            <a:endParaRPr lang="en" sz="1200" dirty="0">
              <a:latin typeface="Calibri" pitchFamily="34"/>
            </a:endParaRPr>
          </a:p>
          <a:p>
            <a:pPr lvl="0">
              <a:lnSpc>
                <a:spcPct val="105000"/>
              </a:lnSpc>
              <a:spcAft>
                <a:spcPts val="800"/>
              </a:spcAft>
            </a:pPr>
            <a:r>
              <a:rPr lang="en" sz="1200" dirty="0">
                <a:latin typeface="Calibri" pitchFamily="34"/>
              </a:rPr>
              <a:t>5. </a:t>
            </a:r>
            <a:r>
              <a:rPr lang="fi-FI" sz="1200" dirty="0">
                <a:latin typeface="Calibri" pitchFamily="34"/>
              </a:rPr>
              <a:t>Sulje näytteenottoastia.</a:t>
            </a:r>
            <a:endParaRPr lang="en" sz="1200" b="0" dirty="0">
              <a:latin typeface="Calibri" pitchFamily="34"/>
            </a:endParaRPr>
          </a:p>
          <a:p>
            <a:pPr lvl="0">
              <a:lnSpc>
                <a:spcPct val="105000"/>
              </a:lnSpc>
              <a:spcAft>
                <a:spcPts val="800"/>
              </a:spcAft>
            </a:pPr>
            <a:r>
              <a:rPr lang="en" sz="1200" b="0" dirty="0">
                <a:latin typeface="Calibri" pitchFamily="34"/>
              </a:rPr>
              <a:t>6. </a:t>
            </a:r>
            <a:r>
              <a:rPr lang="fi-FI" sz="1200" b="0" dirty="0">
                <a:latin typeface="Calibri" pitchFamily="34"/>
              </a:rPr>
              <a:t>Kirjoita lähetteeseen arvioitu aika, jonka virtsa on ollut virtsarakossa, onko se säilytetty kylmässä, täsmennä potilaan diagnoosi, kuten munuaiskivet, pahanhajuinen virtsa, </a:t>
            </a:r>
            <a:r>
              <a:rPr lang="fi-FI" sz="1200" b="0" dirty="0" err="1">
                <a:latin typeface="Calibri" pitchFamily="34"/>
              </a:rPr>
              <a:t>hematuria</a:t>
            </a:r>
            <a:r>
              <a:rPr lang="fi-FI" sz="1200" b="0" dirty="0">
                <a:latin typeface="Calibri" pitchFamily="34"/>
              </a:rPr>
              <a:t> jne.</a:t>
            </a:r>
            <a:endParaRPr lang="en" sz="1200" b="0" dirty="0">
              <a:latin typeface="Calibri" pitchFamily="34"/>
            </a:endParaRPr>
          </a:p>
          <a:p>
            <a:pPr lvl="0">
              <a:lnSpc>
                <a:spcPct val="105000"/>
              </a:lnSpc>
              <a:spcAft>
                <a:spcPts val="800"/>
              </a:spcAft>
            </a:pPr>
            <a:r>
              <a:rPr lang="fi-FI" sz="1200" dirty="0">
                <a:latin typeface="Calibri" pitchFamily="34"/>
              </a:rPr>
              <a:t>Huomaa, että virtsaa, jossa on ollut testiliuska, ei saa koskaan lähettää virtsaviljelyyn.</a:t>
            </a:r>
          </a:p>
          <a:p>
            <a:pPr lvl="0">
              <a:lnSpc>
                <a:spcPct val="105000"/>
              </a:lnSpc>
              <a:spcAft>
                <a:spcPts val="800"/>
              </a:spcAft>
            </a:pPr>
            <a:endParaRPr lang="sv-SE" sz="1200" dirty="0">
              <a:latin typeface="Calibri" pitchFamily="34"/>
            </a:endParaRPr>
          </a:p>
          <a:p>
            <a:pPr lvl="0">
              <a:lnSpc>
                <a:spcPct val="105000"/>
              </a:lnSpc>
              <a:spcAft>
                <a:spcPts val="800"/>
              </a:spcAft>
            </a:pPr>
            <a:r>
              <a:rPr lang="en" sz="1200" b="0" dirty="0">
                <a:latin typeface="Calibri" pitchFamily="34"/>
              </a:rPr>
              <a:t>-</a:t>
            </a:r>
            <a:r>
              <a:rPr lang="fi-FI" sz="1200" b="0" dirty="0">
                <a:latin typeface="Calibri" pitchFamily="34"/>
              </a:rPr>
              <a:t>Tarkista aiempi virtsaviljelyvaste (riskitekijöiden, esim. kivien muodostumisen, välttämiseksi).</a:t>
            </a:r>
            <a:endParaRPr lang="en" sz="1200" b="0" dirty="0">
              <a:latin typeface="Calibri" pitchFamily="34"/>
            </a:endParaRPr>
          </a:p>
          <a:p>
            <a:pPr lvl="0">
              <a:lnSpc>
                <a:spcPct val="105000"/>
              </a:lnSpc>
              <a:spcAft>
                <a:spcPts val="800"/>
              </a:spcAft>
            </a:pPr>
            <a:r>
              <a:rPr lang="en" sz="1200" b="0" dirty="0">
                <a:latin typeface="Calibri" pitchFamily="34"/>
              </a:rPr>
              <a:t>-</a:t>
            </a:r>
            <a:r>
              <a:rPr lang="fi-FI" sz="1200" b="0" dirty="0">
                <a:latin typeface="Calibri" pitchFamily="34"/>
              </a:rPr>
              <a:t>Tarkista edellisen virtsatieinfektion bakteerityyppi. </a:t>
            </a:r>
            <a:endParaRPr lang="en" sz="1200" b="0" dirty="0">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en" sz="1200" b="0" dirty="0">
                <a:latin typeface="Calibri" pitchFamily="34"/>
              </a:rPr>
              <a:t>-</a:t>
            </a:r>
            <a:r>
              <a:rPr lang="fi-FI" sz="1200" b="0" dirty="0">
                <a:latin typeface="Calibri" pitchFamily="34"/>
              </a:rPr>
              <a:t>Tarkista tämänhetkinen virtsaviljelyvaste</a:t>
            </a:r>
            <a:endParaRPr lang="en" sz="1200" b="0" dirty="0">
              <a:latin typeface="Calibri" pitchFamily="34"/>
            </a:endParaRPr>
          </a:p>
          <a:p>
            <a:pPr lvl="0">
              <a:lnSpc>
                <a:spcPct val="105000"/>
              </a:lnSpc>
              <a:spcAft>
                <a:spcPts val="800"/>
              </a:spcAft>
            </a:pPr>
            <a:endParaRPr lang="sv-SE" sz="1200" b="0" dirty="0">
              <a:latin typeface="Calibri" pitchFamily="34"/>
            </a:endParaRPr>
          </a:p>
          <a:p>
            <a:pPr lvl="0">
              <a:lnSpc>
                <a:spcPct val="105000"/>
              </a:lnSpc>
              <a:spcAft>
                <a:spcPts val="800"/>
              </a:spcAft>
            </a:pPr>
            <a:r>
              <a:rPr lang="en" sz="1200" b="1" dirty="0">
                <a:latin typeface="Calibri" pitchFamily="34"/>
              </a:rPr>
              <a:t>Virtsakiviä muodostavat </a:t>
            </a:r>
            <a:r>
              <a:rPr lang="en" sz="1200" b="0" dirty="0">
                <a:latin typeface="Calibri" pitchFamily="34"/>
              </a:rPr>
              <a:t>bakteerit virtsassa:</a:t>
            </a:r>
          </a:p>
          <a:p>
            <a:pPr lvl="0">
              <a:lnSpc>
                <a:spcPct val="105000"/>
              </a:lnSpc>
              <a:spcAft>
                <a:spcPts val="800"/>
              </a:spcAft>
            </a:pPr>
            <a:r>
              <a:rPr lang="fi-FI" sz="1200" dirty="0">
                <a:latin typeface="Calibri" pitchFamily="34"/>
              </a:rPr>
              <a:t>Syynä voi olla jäännösvirtsa tai toistokatetroinnin aikana virtsarakkoon joutunut vierasesine (esim. hiukset, hiukkaset jne.). </a:t>
            </a:r>
          </a:p>
          <a:p>
            <a:pPr lvl="0">
              <a:lnSpc>
                <a:spcPct val="105000"/>
              </a:lnSpc>
              <a:spcAft>
                <a:spcPts val="800"/>
              </a:spcAft>
            </a:pPr>
            <a:r>
              <a:rPr lang="fi-FI" sz="1200" dirty="0">
                <a:latin typeface="Calibri" pitchFamily="34"/>
              </a:rPr>
              <a:t>Jotkin bakteerityypit muodostavat virtsakiviä, esimerkiksi </a:t>
            </a:r>
            <a:r>
              <a:rPr lang="fi-FI" sz="1200" dirty="0" err="1">
                <a:latin typeface="Calibri" pitchFamily="34"/>
              </a:rPr>
              <a:t>Klebsiella</a:t>
            </a:r>
            <a:r>
              <a:rPr lang="fi-FI" sz="1200" dirty="0">
                <a:latin typeface="Calibri" pitchFamily="34"/>
              </a:rPr>
              <a:t> ja </a:t>
            </a:r>
            <a:r>
              <a:rPr lang="fi-FI" sz="1200" dirty="0" err="1">
                <a:latin typeface="Calibri" pitchFamily="34"/>
              </a:rPr>
              <a:t>Proteus</a:t>
            </a:r>
            <a:r>
              <a:rPr lang="fi-FI" sz="1200" dirty="0">
                <a:latin typeface="Calibri" pitchFamily="34"/>
              </a:rPr>
              <a:t>. Oireita voivat olla toistuvat virtsatieinfektiot, virtsankarkailu ja/tai veri virtsassa.</a:t>
            </a:r>
            <a:endParaRPr lang="en" sz="1200" dirty="0">
              <a:latin typeface="Calibri" pitchFamily="34"/>
            </a:endParaRPr>
          </a:p>
          <a:p>
            <a:pPr marL="0" marR="0" lvl="0" indent="0" algn="l" defTabSz="914400" rtl="0" eaLnBrk="1" fontAlgn="auto" latinLnBrk="0" hangingPunct="1">
              <a:lnSpc>
                <a:spcPct val="105000"/>
              </a:lnSpc>
              <a:spcBef>
                <a:spcPts val="0"/>
              </a:spcBef>
              <a:spcAft>
                <a:spcPts val="800"/>
              </a:spcAft>
              <a:buClrTx/>
              <a:buSzTx/>
              <a:buFontTx/>
              <a:buNone/>
              <a:tabLst/>
              <a:defRPr/>
            </a:pPr>
            <a:r>
              <a:rPr lang="fi-FI" sz="1200" dirty="0">
                <a:latin typeface="Calibri" pitchFamily="34"/>
              </a:rPr>
              <a:t>Jos tämänhetkinen virtsaviljelyvaste osoittaa, että infektion aiheuttavat samat bakteerit kuin edellisellä kerralla:</a:t>
            </a:r>
          </a:p>
          <a:p>
            <a:pPr marL="0" marR="0" lvl="0" indent="0" algn="l" defTabSz="914400" rtl="0" eaLnBrk="1" fontAlgn="auto" latinLnBrk="0" hangingPunct="1">
              <a:lnSpc>
                <a:spcPct val="105000"/>
              </a:lnSpc>
              <a:spcBef>
                <a:spcPts val="0"/>
              </a:spcBef>
              <a:spcAft>
                <a:spcPts val="800"/>
              </a:spcAft>
              <a:buClrTx/>
              <a:buSzTx/>
              <a:buFontTx/>
              <a:buNone/>
              <a:tabLst/>
              <a:defRPr/>
            </a:pPr>
            <a:r>
              <a:rPr lang="en" sz="1200" dirty="0">
                <a:latin typeface="Calibri" pitchFamily="34"/>
              </a:rPr>
              <a:t>-</a:t>
            </a:r>
            <a:r>
              <a:rPr lang="fi-FI" sz="1200" dirty="0">
                <a:latin typeface="Calibri" pitchFamily="34"/>
              </a:rPr>
              <a:t>se voi johtua siitä, että potilasta ei ole hoidettu valituilla antibiooteilla (liian lyhyt aika) tai </a:t>
            </a:r>
            <a:endParaRPr lang="en" sz="1200" dirty="0">
              <a:latin typeface="Calibri" pitchFamily="34"/>
            </a:endParaRPr>
          </a:p>
          <a:p>
            <a:pPr lvl="0">
              <a:lnSpc>
                <a:spcPct val="105000"/>
              </a:lnSpc>
              <a:spcAft>
                <a:spcPts val="800"/>
              </a:spcAft>
            </a:pPr>
            <a:r>
              <a:rPr lang="en" sz="1200" dirty="0">
                <a:latin typeface="Calibri" pitchFamily="34"/>
              </a:rPr>
              <a:t>-</a:t>
            </a:r>
            <a:r>
              <a:rPr lang="fi-FI" sz="1200" dirty="0">
                <a:latin typeface="Calibri" pitchFamily="34"/>
              </a:rPr>
              <a:t>vierasesineen läsnäolo, joka edistää biofilmin muodostumista (bakteerit ja lima muodostavat suojan antibiootteja vastaan).</a:t>
            </a:r>
          </a:p>
          <a:p>
            <a:pPr lvl="0">
              <a:lnSpc>
                <a:spcPct val="105000"/>
              </a:lnSpc>
              <a:spcAft>
                <a:spcPts val="800"/>
              </a:spcAft>
            </a:pPr>
            <a:r>
              <a:rPr lang="fi-FI" sz="1200" dirty="0">
                <a:latin typeface="Calibri" pitchFamily="34"/>
              </a:rPr>
              <a:t>Tämä vaatii lisätutkimuksia.</a:t>
            </a:r>
          </a:p>
          <a:p>
            <a:pPr lvl="0">
              <a:lnSpc>
                <a:spcPct val="105000"/>
              </a:lnSpc>
              <a:spcAft>
                <a:spcPts val="800"/>
              </a:spcAft>
            </a:pP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lang="fi-FI" dirty="0"/>
              <a:t>Virtsanmittaustaulukko voi auttaa </a:t>
            </a:r>
            <a:r>
              <a:rPr lang="fi-FI" b="1" dirty="0"/>
              <a:t>havainnollistamaan, kuinka paljon potilas juo ja virtsaa.</a:t>
            </a:r>
            <a:r>
              <a:rPr lang="fi-FI" dirty="0"/>
              <a:t> On tärkeää mitata sekä katetrin avulla tyhjennetty virtsa että normaalin virtsaamisen määrät. </a:t>
            </a:r>
          </a:p>
          <a:p>
            <a:pPr>
              <a:defRPr/>
            </a:pPr>
            <a:r>
              <a:rPr lang="fi-FI" dirty="0"/>
              <a:t>Virtsarakon </a:t>
            </a:r>
            <a:r>
              <a:rPr lang="fi-FI" b="1" dirty="0"/>
              <a:t>säännöllinen tyhjennys</a:t>
            </a:r>
            <a:r>
              <a:rPr lang="fi-FI" dirty="0"/>
              <a:t> päivän aikana on tärkeää, ja </a:t>
            </a:r>
            <a:r>
              <a:rPr lang="fi-FI" dirty="0" err="1"/>
              <a:t>EAUN:n</a:t>
            </a:r>
            <a:r>
              <a:rPr lang="fi-FI" dirty="0"/>
              <a:t> ohjeissa suositellaan, että virtsaa tyhjennetään 4-6 kertaa päivässä ja että virtsamäärä ei saa ylittää 400 </a:t>
            </a:r>
            <a:r>
              <a:rPr lang="fi-FI" dirty="0" err="1"/>
              <a:t>ml:aa</a:t>
            </a:r>
            <a:r>
              <a:rPr lang="fi-FI" dirty="0"/>
              <a:t> kerrallaan (aamuvirtsan määrä on usein suurempi).</a:t>
            </a:r>
          </a:p>
          <a:p>
            <a:pPr>
              <a:defRPr/>
            </a:pPr>
            <a:r>
              <a:rPr lang="fi-FI" noProof="0" dirty="0">
                <a:solidFill>
                  <a:schemeClr val="bg1"/>
                </a:solidFill>
              </a:rPr>
              <a:t>Virtsan kokonaismäärä on tyypillisesti 1000-2000 ml/vrk.</a:t>
            </a:r>
          </a:p>
          <a:p>
            <a:pPr>
              <a:defRPr/>
            </a:pPr>
            <a:r>
              <a:rPr lang="fi-FI" dirty="0"/>
              <a:t>Nesteen saannin tulisi olla vähintään 1500 ml ja sitä tulisi lisätä virtsatieinfektion yhteydessä.</a:t>
            </a:r>
          </a:p>
          <a:p>
            <a:pPr>
              <a:defRPr/>
            </a:pPr>
            <a:r>
              <a:rPr lang="fi-FI" dirty="0"/>
              <a:t>Virtsanmittaustaulukkoa voidaan käyttää </a:t>
            </a:r>
            <a:r>
              <a:rPr lang="fi-FI" b="1" dirty="0"/>
              <a:t>opetusapuvälineenä</a:t>
            </a:r>
            <a:r>
              <a:rPr lang="fi-FI" dirty="0"/>
              <a:t> seurannan aikana, ja se on erinomainen perusta </a:t>
            </a:r>
            <a:r>
              <a:rPr lang="fi-FI" b="1" dirty="0"/>
              <a:t>keskusteluille</a:t>
            </a:r>
            <a:r>
              <a:rPr lang="fi-FI" dirty="0"/>
              <a:t> juomis- ja virtsaamistottumuksista.</a:t>
            </a:r>
            <a:endParaRPr lang="sv-SE" dirty="0"/>
          </a:p>
          <a:p>
            <a:pPr lvl="0"/>
            <a:endParaRPr lang="sv-SE" dirty="0"/>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Tee potilas tietoiseksi ongelmasta hyvällä tavalla, jotta </a:t>
            </a:r>
            <a:r>
              <a:rPr lang="fi-FI" b="1" dirty="0"/>
              <a:t>nestemääriä ja katetrointikertoja </a:t>
            </a:r>
            <a:r>
              <a:rPr lang="fi-FI" dirty="0"/>
              <a:t>voidaan tarvittaessa säätää arvioidun virtsanmittaustaulukon perusteella.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Noudattaako potilas</a:t>
            </a:r>
            <a:r>
              <a:rPr lang="fi-FI" b="1" dirty="0"/>
              <a:t> katetrointikertoja</a:t>
            </a:r>
            <a:r>
              <a:rPr lang="fi-FI" dirty="0"/>
              <a:t> koskevia ohjeita?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Joskus tarvitaan </a:t>
            </a:r>
            <a:r>
              <a:rPr lang="fi-FI" b="1" dirty="0"/>
              <a:t>perheenjäsenten tukea</a:t>
            </a:r>
            <a:r>
              <a:rPr lang="fi-FI" dirty="0"/>
              <a:t> tai muistutuksia, jotta muistetaan riittävä nesteen saanti.</a:t>
            </a:r>
            <a:endParaRPr lang="en" dirty="0">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Seuraa näitä kolmea vaihetta, jotta interaktiivisen työkalun asetukset ovat oikeat.</a:t>
            </a:r>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pPr lvl="0"/>
            <a:r>
              <a:rPr lang="fi-FI" noProof="0" dirty="0"/>
              <a:t>Virtsarakko ja suoli ovat tiiviisti yhteydessä toisiinsa ja vaikuttavat toisiinsa. Virtsatietulehdusten esiintymistiheyden ja suolen tilan välillä on yhteys.</a:t>
            </a:r>
          </a:p>
          <a:p>
            <a:pPr lvl="0"/>
            <a:r>
              <a:rPr lang="fi-FI" noProof="0" dirty="0"/>
              <a:t>Tarkkoja syitä ei tiedetä, mutta uskotaan, että täysi peräsuoli estää virtsarakkoa tyhjenemästä kokonaan. Voi myös olla, että </a:t>
            </a:r>
            <a:r>
              <a:rPr lang="fi-FI" noProof="0" dirty="0" err="1"/>
              <a:t>E.Coli</a:t>
            </a:r>
            <a:r>
              <a:rPr lang="fi-FI" noProof="0" dirty="0"/>
              <a:t> kulkeutuu peräsuolesta helpommin, jos uloste on hyvin löysää (ripuli / ulosteinkontinenssi). </a:t>
            </a:r>
            <a:endParaRPr lang="en-US" noProof="0" dirty="0"/>
          </a:p>
          <a:p>
            <a:pPr lvl="0"/>
            <a:r>
              <a:rPr lang="fi-FI" noProof="0" dirty="0"/>
              <a:t>Tutki suolen tyhjenemisongelmien </a:t>
            </a:r>
            <a:r>
              <a:rPr lang="fi-FI" b="1" noProof="0" dirty="0"/>
              <a:t>syitä</a:t>
            </a:r>
            <a:r>
              <a:rPr lang="fi-FI" noProof="0" dirty="0"/>
              <a:t> parhaan hoitomuodon löytämiseksi</a:t>
            </a:r>
            <a:r>
              <a:rPr lang="en-US" noProof="0" dirty="0"/>
              <a:t>. </a:t>
            </a:r>
          </a:p>
          <a:p>
            <a:pPr lvl="0"/>
            <a:r>
              <a:rPr lang="fi-FI" noProof="0" dirty="0"/>
              <a:t>Onko kyse</a:t>
            </a:r>
            <a:r>
              <a:rPr lang="fi-FI" b="1" noProof="0" dirty="0"/>
              <a:t> ummetuksesta</a:t>
            </a:r>
            <a:r>
              <a:rPr lang="fi-FI" noProof="0" dirty="0"/>
              <a:t>, joka estää virtsarakon tyhjenemisen kokonaan ja siten lisää virtsatieinfektion riskiä?</a:t>
            </a:r>
          </a:p>
          <a:p>
            <a:pPr lvl="0"/>
            <a:r>
              <a:rPr lang="fi-FI" noProof="0" dirty="0"/>
              <a:t>Aiheuttaako </a:t>
            </a:r>
            <a:r>
              <a:rPr lang="fi-FI" b="1" noProof="0" dirty="0"/>
              <a:t>ulosteinkontinenssi</a:t>
            </a:r>
            <a:r>
              <a:rPr lang="fi-FI" noProof="0" dirty="0"/>
              <a:t> suolistobakteerien /(</a:t>
            </a:r>
            <a:r>
              <a:rPr lang="fi-FI" noProof="0" dirty="0" err="1"/>
              <a:t>E.Coli</a:t>
            </a:r>
            <a:r>
              <a:rPr lang="fi-FI" noProof="0" dirty="0"/>
              <a:t>) siirtymisen virtsateihin ja siten aiheuttavat virtsatieinfektion?</a:t>
            </a:r>
          </a:p>
          <a:p>
            <a:pPr lvl="0"/>
            <a:endParaRPr lang="en-US" noProof="0" dirty="0"/>
          </a:p>
          <a:p>
            <a:pPr marL="0" indent="0">
              <a:buNone/>
            </a:pPr>
            <a:r>
              <a:rPr lang="en-US" dirty="0" err="1"/>
              <a:t>Varmista</a:t>
            </a:r>
            <a:r>
              <a:rPr lang="en-US" dirty="0"/>
              <a:t> </a:t>
            </a:r>
            <a:r>
              <a:rPr lang="en-US" dirty="0" err="1"/>
              <a:t>hyvä</a:t>
            </a:r>
            <a:r>
              <a:rPr lang="en-US" dirty="0"/>
              <a:t> </a:t>
            </a:r>
            <a:r>
              <a:rPr lang="en-US" dirty="0" err="1"/>
              <a:t>suolentoimitusrutiini</a:t>
            </a:r>
            <a:r>
              <a:rPr lang="en-US" dirty="0"/>
              <a:t>.</a:t>
            </a:r>
          </a:p>
          <a:p>
            <a:pPr lvl="0"/>
            <a:endParaRPr lang="en-US" b="1" noProof="0" dirty="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Ummetus </a:t>
            </a:r>
            <a:r>
              <a:rPr lang="en" dirty="0"/>
              <a:t>on oire, ei sairaus.</a:t>
            </a:r>
          </a:p>
          <a:p>
            <a:r>
              <a:rPr lang="fi-FI" dirty="0"/>
              <a:t>Ummetus aiheuttaa painetta virtsarakkoon ja virtsaputkeen, mikä vaikuttaa toimintaan. Sekä virtsan varastointi- että tyhjennyskyky heikkenevät. Lisääntynyt jäännösvirtsa edistää virtsatieinfektioita.</a:t>
            </a:r>
          </a:p>
          <a:p>
            <a:r>
              <a:rPr lang="fi-FI" b="0" dirty="0"/>
              <a:t>Ummetuksen lääketieteellinen määritelmä (ROME IV -kriteerit)</a:t>
            </a:r>
          </a:p>
          <a:p>
            <a:r>
              <a:rPr lang="fi-FI" dirty="0"/>
              <a:t>Tarvitaan vähintään kaksi seuraavista kriteereistä, jotta se voidaan määritellä ummetukseksi: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dirty="0"/>
              <a:t>Ulostamiskertoja vähemmän kuin kolme kertaa viikossa.</a:t>
            </a:r>
          </a:p>
          <a:p>
            <a:pPr marL="171450" indent="-171450">
              <a:buFont typeface="Arial" panose="020B0604020202020204" pitchFamily="34" charset="0"/>
              <a:buChar char="•"/>
            </a:pPr>
            <a:r>
              <a:rPr lang="en" dirty="0"/>
              <a:t>Kovat ulosteet useammin kuin 1/4 ulostamiskerroista.</a:t>
            </a:r>
          </a:p>
          <a:p>
            <a:pPr marL="171450" indent="-171450">
              <a:buFont typeface="Arial" panose="020B0604020202020204" pitchFamily="34" charset="0"/>
              <a:buChar char="•"/>
            </a:pPr>
            <a:r>
              <a:rPr lang="en" dirty="0"/>
              <a:t>Korostettu kyykistyminen useammin kuin 1/4 ulostamiskerroista.</a:t>
            </a:r>
          </a:p>
          <a:p>
            <a:pPr marL="171450" indent="-171450">
              <a:buFont typeface="Arial" panose="020B0604020202020204" pitchFamily="34" charset="0"/>
              <a:buChar char="•"/>
            </a:pPr>
            <a:r>
              <a:rPr lang="en" dirty="0"/>
              <a:t>Epätäydellisen tyhjenemisen tunne useammin kuin 1/4 ulostamiskerroista.</a:t>
            </a:r>
          </a:p>
          <a:p>
            <a:pPr marL="171450" indent="-171450">
              <a:buFont typeface="Arial" panose="020B0604020202020204" pitchFamily="34" charset="0"/>
              <a:buChar char="•"/>
            </a:pPr>
            <a:r>
              <a:rPr lang="en" dirty="0"/>
              <a:t>Tunne peräaukon tukkeutumisesta useammin kuin 1/4 ulostamiskerroista.</a:t>
            </a:r>
          </a:p>
          <a:p>
            <a:pPr marL="171450" indent="-171450">
              <a:buFont typeface="Arial" panose="020B0604020202020204" pitchFamily="34" charset="0"/>
              <a:buChar char="•"/>
            </a:pPr>
            <a:r>
              <a:rPr lang="en" dirty="0"/>
              <a:t>Avustaa manuaalsesti (tuki välilihassa / emättimessä) useammin kuin 1/4 ulostamiskerroista.</a:t>
            </a:r>
          </a:p>
          <a:p>
            <a:pPr marL="0" indent="0">
              <a:buFont typeface="Arial" panose="020B0604020202020204" pitchFamily="34" charset="0"/>
              <a:buNone/>
            </a:pPr>
            <a:r>
              <a:rPr lang="fi-FI" dirty="0"/>
              <a:t>Edellytyksenä on, että epämukavuus on kestänyt kolme kuukautta viimeisen vuoden aikana, ja että potilas ei täytä IBS-kriteerejä eikä ripulia esiinny.</a:t>
            </a:r>
          </a:p>
          <a:p>
            <a:pPr marL="0" indent="0">
              <a:buFont typeface="Arial" panose="020B0604020202020204" pitchFamily="34" charset="0"/>
              <a:buNone/>
            </a:pPr>
            <a:endParaRPr lang="sv-SE" dirty="0"/>
          </a:p>
          <a:p>
            <a:pPr marL="0" indent="0">
              <a:buFont typeface="Arial" panose="020B0604020202020204" pitchFamily="34" charset="0"/>
              <a:buNone/>
            </a:pPr>
            <a:r>
              <a:rPr lang="fi-FI" dirty="0"/>
              <a:t>Useimmiten ummetus johtuu toiminnallisesta ongelmasta (miten suoli toimii tai miten suoli tyhjenee). Harvemmin se johtuu perussairaudesta.</a:t>
            </a:r>
          </a:p>
          <a:p>
            <a:pPr marL="0" indent="0">
              <a:buFont typeface="Arial" panose="020B0604020202020204" pitchFamily="34" charset="0"/>
              <a:buNone/>
            </a:pPr>
            <a:endParaRPr lang="sv-SE" b="1" dirty="0"/>
          </a:p>
          <a:p>
            <a:pPr marL="0" indent="0">
              <a:buFont typeface="Arial" panose="020B0604020202020204" pitchFamily="34" charset="0"/>
              <a:buNone/>
            </a:pPr>
            <a:r>
              <a:rPr lang="fi-FI" b="0" dirty="0"/>
              <a:t>Seuraavat ummetukseen liittyvät varoitusmerkit on aina tutkittava lääkärillä, jolla on tämä asiantuntemus</a:t>
            </a:r>
            <a:r>
              <a:rPr lang="en" b="0" dirty="0"/>
              <a:t>:</a:t>
            </a:r>
          </a:p>
          <a:p>
            <a:pPr marL="0" indent="0">
              <a:buFont typeface="Arial" panose="020B0604020202020204" pitchFamily="34" charset="0"/>
              <a:buNone/>
            </a:pPr>
            <a:endParaRPr lang="sv-SE" dirty="0"/>
          </a:p>
          <a:p>
            <a:pPr marL="0" indent="0">
              <a:buFont typeface="Arial" panose="020B0604020202020204" pitchFamily="34" charset="0"/>
              <a:buNone/>
            </a:pPr>
            <a:r>
              <a:rPr lang="en" dirty="0"/>
              <a:t>-</a:t>
            </a:r>
            <a:r>
              <a:rPr lang="fi-FI" dirty="0"/>
              <a:t>Verta ulosteessa</a:t>
            </a:r>
            <a:endParaRPr lang="en" dirty="0"/>
          </a:p>
          <a:p>
            <a:pPr marL="0" indent="0">
              <a:buFont typeface="Arial" panose="020B0604020202020204" pitchFamily="34" charset="0"/>
              <a:buNone/>
            </a:pPr>
            <a:r>
              <a:rPr lang="en" dirty="0"/>
              <a:t>-</a:t>
            </a:r>
            <a:r>
              <a:rPr lang="fi-FI" dirty="0"/>
              <a:t>Laihtuminen</a:t>
            </a:r>
            <a:endParaRPr lang="en" dirty="0"/>
          </a:p>
          <a:p>
            <a:pPr marL="0" indent="0">
              <a:buFont typeface="Arial" panose="020B0604020202020204" pitchFamily="34" charset="0"/>
              <a:buNone/>
            </a:pPr>
            <a:r>
              <a:rPr lang="fi-FI" dirty="0"/>
              <a:t>-Limaa ulosteessa</a:t>
            </a:r>
          </a:p>
          <a:p>
            <a:pPr marL="0" indent="0">
              <a:buFont typeface="Arial" panose="020B0604020202020204" pitchFamily="34" charset="0"/>
              <a:buNone/>
            </a:pPr>
            <a:r>
              <a:rPr lang="en" dirty="0"/>
              <a:t>-</a:t>
            </a:r>
            <a:r>
              <a:rPr lang="fi-FI" dirty="0"/>
              <a:t>Ruokahaluttomuus</a:t>
            </a:r>
            <a:endParaRPr lang="en" dirty="0"/>
          </a:p>
          <a:p>
            <a:pPr marL="0" indent="0">
              <a:buFont typeface="Arial" panose="020B0604020202020204" pitchFamily="34" charset="0"/>
              <a:buNone/>
            </a:pPr>
            <a:r>
              <a:rPr lang="en" dirty="0"/>
              <a:t>-</a:t>
            </a:r>
            <a:r>
              <a:rPr lang="fi-FI" dirty="0"/>
              <a:t>Vatsakipu</a:t>
            </a:r>
            <a:endParaRPr lang="en" dirty="0"/>
          </a:p>
          <a:p>
            <a:pPr marL="0" indent="0">
              <a:buFont typeface="Arial" panose="020B0604020202020204" pitchFamily="34" charset="0"/>
              <a:buNone/>
            </a:pPr>
            <a:r>
              <a:rPr lang="en" dirty="0"/>
              <a:t>-</a:t>
            </a:r>
            <a:r>
              <a:rPr lang="fi-FI" dirty="0"/>
              <a:t>Tyhjennykseen liittyvä kipu ja äkilliset muutokset suolen toiminnassa.</a:t>
            </a:r>
            <a:endParaRPr lang="en" dirty="0"/>
          </a:p>
          <a:p>
            <a:pPr marL="0" indent="0">
              <a:buFont typeface="Arial" panose="020B0604020202020204" pitchFamily="34" charset="0"/>
              <a:buNone/>
            </a:pPr>
            <a:r>
              <a:rPr lang="en" dirty="0"/>
              <a:t>-</a:t>
            </a:r>
            <a:r>
              <a:rPr lang="fi-FI" dirty="0"/>
              <a:t>Koska ummetus on yleinen paksusuolisyövän alkuoire, tämä on tutkittava.</a:t>
            </a:r>
            <a:endParaRPr lang="en" dirty="0"/>
          </a:p>
          <a:p>
            <a:endParaRPr lang="sv-SE" dirty="0"/>
          </a:p>
          <a:p>
            <a:r>
              <a:rPr lang="fi-FI" b="1" dirty="0"/>
              <a:t>Ulosteen karkailu</a:t>
            </a:r>
            <a:endParaRPr lang="sv-SE" dirty="0"/>
          </a:p>
          <a:p>
            <a:r>
              <a:rPr lang="fi-FI" dirty="0"/>
              <a:t>Ulosteinkontinenssin määritelmä on kaasujen, löysän tai kiinteän ulosteen tahaton karkailu, joka aiheuttaa yksilölle sosiaalisia ongelmia tai häiritseväksi koettuja hygieniaongelmia.</a:t>
            </a:r>
          </a:p>
          <a:p>
            <a:r>
              <a:rPr lang="fi-FI" dirty="0"/>
              <a:t>Ulosteinkontinenssin oireet voidaan luokitella kolmeen eri luokkaan:</a:t>
            </a:r>
          </a:p>
          <a:p>
            <a:pPr marL="171450" indent="-171450">
              <a:buFont typeface="Arial" panose="020B0604020202020204" pitchFamily="34" charset="0"/>
              <a:buChar char="•"/>
            </a:pPr>
            <a:r>
              <a:rPr lang="fi-FI" b="0" dirty="0">
                <a:solidFill>
                  <a:srgbClr val="000000"/>
                </a:solidFill>
              </a:rPr>
              <a:t>p</a:t>
            </a:r>
            <a:r>
              <a:rPr lang="en" b="0" dirty="0">
                <a:solidFill>
                  <a:srgbClr val="000000"/>
                </a:solidFill>
              </a:rPr>
              <a:t>assiivinen inkontinenssi</a:t>
            </a:r>
            <a:r>
              <a:rPr lang="en" b="1" dirty="0">
                <a:solidFill>
                  <a:srgbClr val="000000"/>
                </a:solidFill>
              </a:rPr>
              <a:t>: </a:t>
            </a:r>
            <a:r>
              <a:rPr lang="en" dirty="0">
                <a:solidFill>
                  <a:srgbClr val="000000"/>
                </a:solidFill>
              </a:rPr>
              <a:t>ulosteen tahaton karkailu ilman ulostamistarvetta,</a:t>
            </a:r>
            <a:endParaRPr lang="en" dirty="0">
              <a:solidFill>
                <a:srgbClr val="000000"/>
              </a:solidFill>
              <a:cs typeface="Calibri"/>
            </a:endParaRPr>
          </a:p>
          <a:p>
            <a:pPr marL="171450" indent="-171450">
              <a:buFont typeface="Arial" panose="020B0604020202020204" pitchFamily="34" charset="0"/>
              <a:buChar char="•"/>
            </a:pPr>
            <a:r>
              <a:rPr lang="en" dirty="0"/>
              <a:t>pakkoinkontinenssi: </a:t>
            </a:r>
            <a:r>
              <a:rPr lang="en" dirty="0">
                <a:solidFill>
                  <a:srgbClr val="000000"/>
                </a:solidFill>
              </a:rPr>
              <a:t>ulosteen tahaton karkailu huolimatta siitä, että yrittää pidätellä,</a:t>
            </a:r>
            <a:endParaRPr lang="en" dirty="0"/>
          </a:p>
          <a:p>
            <a:pPr marL="171450" indent="-171450">
              <a:buFont typeface="Arial" panose="020B0604020202020204" pitchFamily="34" charset="0"/>
              <a:buChar char="•"/>
            </a:pPr>
            <a:r>
              <a:rPr lang="en" dirty="0"/>
              <a:t>sekamuotoinen inkontinenssi: </a:t>
            </a:r>
            <a:r>
              <a:rPr lang="en" dirty="0">
                <a:solidFill>
                  <a:srgbClr val="000000"/>
                </a:solidFill>
              </a:rPr>
              <a:t>yhdistelmä passiivisen inkontinenssin ja pakkoinkontinenssin oireita.</a:t>
            </a:r>
            <a:endParaRPr lang="en" dirty="0"/>
          </a:p>
          <a:p>
            <a:endParaRPr lang="en" dirty="0"/>
          </a:p>
          <a:p>
            <a:r>
              <a:rPr lang="fi-FI" dirty="0"/>
              <a:t>Ulostamisinkontinenssin arviointi, diagnosointi ja hoito on mukautettava kullekin henkilölle yksilöllisesti.</a:t>
            </a:r>
          </a:p>
          <a:p>
            <a:r>
              <a:rPr lang="fi-FI" dirty="0"/>
              <a:t>Tutki tarvittaessa tarkemmin ja aloita suolen toimintahäiriön hoito.</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t>Suolen toiminnan päiväkirja </a:t>
            </a:r>
            <a:r>
              <a:rPr lang="en" dirty="0"/>
              <a:t>voi olla hyvä apuväline alustavassa tutkimuksessa.</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Suoli tyhjenee yleensä 3 kertaa päivässä -  3 kertaa viikossa.</a:t>
            </a:r>
          </a:p>
          <a:p>
            <a:pPr>
              <a:defRPr/>
            </a:pPr>
            <a:r>
              <a:rPr lang="en" dirty="0"/>
              <a:t>Käytä </a:t>
            </a:r>
            <a:r>
              <a:rPr lang="en" b="1" dirty="0"/>
              <a:t>Bristolin ulosteskaalaa </a:t>
            </a:r>
            <a:r>
              <a:rPr lang="en-US" dirty="0" err="1">
                <a:solidFill>
                  <a:srgbClr val="000000"/>
                </a:solidFill>
              </a:rPr>
              <a:t>helpottamaan</a:t>
            </a:r>
            <a:r>
              <a:rPr lang="en-US" dirty="0">
                <a:solidFill>
                  <a:srgbClr val="000000"/>
                </a:solidFill>
              </a:rPr>
              <a:t> </a:t>
            </a:r>
            <a:r>
              <a:rPr lang="en-US" dirty="0" err="1">
                <a:solidFill>
                  <a:srgbClr val="000000"/>
                </a:solidFill>
              </a:rPr>
              <a:t>keskustelua</a:t>
            </a:r>
            <a:r>
              <a:rPr lang="en-US" dirty="0">
                <a:solidFill>
                  <a:srgbClr val="000000"/>
                </a:solidFill>
              </a:rPr>
              <a:t> </a:t>
            </a:r>
            <a:r>
              <a:rPr lang="en-US" dirty="0" err="1">
                <a:solidFill>
                  <a:srgbClr val="000000"/>
                </a:solidFill>
              </a:rPr>
              <a:t>potilaan</a:t>
            </a:r>
            <a:r>
              <a:rPr lang="en-US" dirty="0">
                <a:solidFill>
                  <a:srgbClr val="000000"/>
                </a:solidFill>
              </a:rPr>
              <a:t> </a:t>
            </a:r>
            <a:r>
              <a:rPr lang="en-US" dirty="0" err="1">
                <a:solidFill>
                  <a:srgbClr val="000000"/>
                </a:solidFill>
              </a:rPr>
              <a:t>kanssa</a:t>
            </a:r>
            <a:r>
              <a:rPr lang="en-US" dirty="0">
                <a:solidFill>
                  <a:srgbClr val="000000"/>
                </a:solidFill>
              </a:rPr>
              <a:t> ja </a:t>
            </a:r>
            <a:r>
              <a:rPr lang="en-US" dirty="0" err="1">
                <a:solidFill>
                  <a:srgbClr val="000000"/>
                </a:solidFill>
              </a:rPr>
              <a:t>arvioi</a:t>
            </a:r>
            <a:r>
              <a:rPr lang="en-US" dirty="0">
                <a:solidFill>
                  <a:srgbClr val="000000"/>
                </a:solidFill>
              </a:rPr>
              <a:t>, </a:t>
            </a:r>
            <a:r>
              <a:rPr lang="en-US" dirty="0" err="1">
                <a:solidFill>
                  <a:srgbClr val="000000"/>
                </a:solidFill>
              </a:rPr>
              <a:t>ovatko</a:t>
            </a:r>
            <a:r>
              <a:rPr lang="en-US" dirty="0">
                <a:solidFill>
                  <a:srgbClr val="000000"/>
                </a:solidFill>
              </a:rPr>
              <a:t> </a:t>
            </a:r>
            <a:r>
              <a:rPr lang="en-US" dirty="0" err="1">
                <a:solidFill>
                  <a:srgbClr val="000000"/>
                </a:solidFill>
              </a:rPr>
              <a:t>ongelmat</a:t>
            </a:r>
            <a:r>
              <a:rPr lang="en-US" dirty="0">
                <a:solidFill>
                  <a:srgbClr val="000000"/>
                </a:solidFill>
              </a:rPr>
              <a:t> </a:t>
            </a:r>
            <a:r>
              <a:rPr lang="en-US" dirty="0" err="1">
                <a:solidFill>
                  <a:srgbClr val="000000"/>
                </a:solidFill>
              </a:rPr>
              <a:t>pääasiassa</a:t>
            </a:r>
            <a:r>
              <a:rPr lang="en-US" dirty="0">
                <a:solidFill>
                  <a:srgbClr val="000000"/>
                </a:solidFill>
              </a:rPr>
              <a:t> </a:t>
            </a:r>
            <a:r>
              <a:rPr lang="en-US" dirty="0" err="1">
                <a:solidFill>
                  <a:srgbClr val="000000"/>
                </a:solidFill>
              </a:rPr>
              <a:t>ummetusta</a:t>
            </a:r>
            <a:r>
              <a:rPr lang="en-US" dirty="0">
                <a:solidFill>
                  <a:srgbClr val="000000"/>
                </a:solidFill>
              </a:rPr>
              <a:t> </a:t>
            </a:r>
            <a:r>
              <a:rPr lang="en-US" dirty="0" err="1">
                <a:solidFill>
                  <a:srgbClr val="000000"/>
                </a:solidFill>
              </a:rPr>
              <a:t>vai</a:t>
            </a:r>
            <a:r>
              <a:rPr lang="en-US" dirty="0">
                <a:solidFill>
                  <a:srgbClr val="000000"/>
                </a:solidFill>
              </a:rPr>
              <a:t> </a:t>
            </a:r>
            <a:r>
              <a:rPr lang="en-US" dirty="0" err="1">
                <a:solidFill>
                  <a:srgbClr val="000000"/>
                </a:solidFill>
              </a:rPr>
              <a:t>ulosteinkontinenssia</a:t>
            </a:r>
            <a:r>
              <a:rPr lang="en-US" dirty="0">
                <a:solidFill>
                  <a:srgbClr val="000000"/>
                </a:solidFill>
              </a:rPr>
              <a:t>.</a:t>
            </a:r>
            <a:endParaRPr lang="en"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Times New Roman" panose="02020603050405020304" pitchFamily="18" charset="0"/>
              </a:rPr>
              <a:t>On tärkeää tarkistaa asento wc-istuimella ja käyttää jakkaraa aikuisille ja lapsille. Tämä parantaa jalkojen kulmaa, mikä parantaa ulosteen kulkua.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Times New Roman" panose="02020603050405020304" pitchFamily="18" charset="0"/>
              </a:rPr>
              <a:t>Selvitä suolen toimintahäiriön hoidon tarve ja aloita hoito.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2000" dirty="0"/>
          </a:p>
          <a:p>
            <a:r>
              <a:rPr lang="fi-FI" sz="2000" i="0" dirty="0" err="1">
                <a:solidFill>
                  <a:srgbClr val="191919"/>
                </a:solidFill>
                <a:effectLst/>
                <a:latin typeface="Gotham SSm A"/>
              </a:rPr>
              <a:t>Furuta</a:t>
            </a:r>
            <a:r>
              <a:rPr lang="fi-FI" sz="2000" i="0" dirty="0">
                <a:solidFill>
                  <a:srgbClr val="191919"/>
                </a:solidFill>
                <a:effectLst/>
                <a:latin typeface="Gotham SSm A"/>
              </a:rPr>
              <a:t> et al. 2021 tekemä kliininen tutkimus selkärankahalkiota sairastavilla lapsilla on osoittanut, että suolihuuhtelulla on myönteisiä vaikutuksia suolen toiminnan parantamiseen ja paksu- ja peräsuolen tyhjentämiseen, mikä vähentää </a:t>
            </a:r>
            <a:r>
              <a:rPr lang="fi-FI" sz="2000" i="1" dirty="0">
                <a:solidFill>
                  <a:srgbClr val="191919"/>
                </a:solidFill>
                <a:effectLst/>
                <a:latin typeface="Gotham SSm A"/>
              </a:rPr>
              <a:t>E. coli</a:t>
            </a:r>
            <a:r>
              <a:rPr lang="fi-FI" sz="2000" i="0" dirty="0">
                <a:solidFill>
                  <a:srgbClr val="191919"/>
                </a:solidFill>
                <a:effectLst/>
                <a:latin typeface="Gotham SSm A"/>
              </a:rPr>
              <a:t> -bakteerin aiheuttamaa virtsarakon kontaminaatioriskiä.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2000" b="0" i="0" dirty="0">
                <a:solidFill>
                  <a:srgbClr val="191919"/>
                </a:solidFill>
                <a:effectLst/>
                <a:latin typeface="Gotham SSm A"/>
              </a:rPr>
              <a:t>(</a:t>
            </a:r>
            <a:r>
              <a:rPr lang="en-US" sz="2000" i="0" dirty="0">
                <a:solidFill>
                  <a:srgbClr val="191919"/>
                </a:solidFill>
                <a:effectLst/>
                <a:latin typeface="Gotham SSm A"/>
              </a:rPr>
              <a:t>A clinical study by </a:t>
            </a:r>
            <a:r>
              <a:rPr lang="en-US" sz="2000" i="0" dirty="0" err="1">
                <a:solidFill>
                  <a:srgbClr val="191919"/>
                </a:solidFill>
                <a:effectLst/>
                <a:latin typeface="Gotham SSm A"/>
              </a:rPr>
              <a:t>Furuta</a:t>
            </a:r>
            <a:r>
              <a:rPr lang="en-US" sz="2000" i="0" dirty="0">
                <a:solidFill>
                  <a:srgbClr val="191919"/>
                </a:solidFill>
                <a:effectLst/>
                <a:latin typeface="Gotham SSm A"/>
              </a:rPr>
              <a:t> et al 2021 in children with spina bifida have shown positive effects of </a:t>
            </a:r>
            <a:r>
              <a:rPr lang="en-US" sz="2000" i="0" dirty="0" err="1">
                <a:solidFill>
                  <a:srgbClr val="191919"/>
                </a:solidFill>
                <a:effectLst/>
                <a:latin typeface="Gotham SSm A"/>
              </a:rPr>
              <a:t>transanal</a:t>
            </a:r>
            <a:r>
              <a:rPr lang="en-US" sz="2000" i="0" dirty="0">
                <a:solidFill>
                  <a:srgbClr val="191919"/>
                </a:solidFill>
                <a:effectLst/>
                <a:latin typeface="Gotham SSm A"/>
              </a:rPr>
              <a:t> irrigation (</a:t>
            </a:r>
            <a:r>
              <a:rPr lang="en-US" sz="2000" b="0" i="0" dirty="0">
                <a:solidFill>
                  <a:srgbClr val="191919"/>
                </a:solidFill>
                <a:effectLst/>
                <a:latin typeface="Gotham SSm A"/>
              </a:rPr>
              <a:t>TAI) for improved bowel habits and washing of the colorectal tract, for reduced risk of bladder contamination by </a:t>
            </a:r>
            <a:r>
              <a:rPr lang="en-US" sz="2000" b="0" i="1" dirty="0">
                <a:solidFill>
                  <a:srgbClr val="191919"/>
                </a:solidFill>
                <a:effectLst/>
                <a:latin typeface="Gotham SSm A"/>
              </a:rPr>
              <a:t>E. coli</a:t>
            </a:r>
            <a:r>
              <a:rPr lang="en-US" sz="2000" b="0" i="0" dirty="0">
                <a:solidFill>
                  <a:srgbClr val="191919"/>
                </a:solidFill>
                <a:effectLst/>
                <a:latin typeface="Gotham SSm A"/>
              </a:rPr>
              <a:t>. )</a:t>
            </a:r>
            <a:endParaRPr lang="en-US" sz="1800" b="0" i="0" dirty="0">
              <a:solidFill>
                <a:srgbClr val="000000"/>
              </a:solidFill>
              <a:effectLst/>
              <a:latin typeface="Calibri" panose="020F0502020204030204" pitchFamily="34" charset="0"/>
              <a:cs typeface="Calibri" panose="020F0502020204030204"/>
            </a:endParaRPr>
          </a:p>
          <a:p>
            <a:endParaRPr lang="en-US" sz="2000" b="0" i="0" dirty="0">
              <a:solidFill>
                <a:srgbClr val="191919"/>
              </a:solidFill>
              <a:effectLst/>
              <a:latin typeface="Gotham SSm A"/>
            </a:endParaRPr>
          </a:p>
          <a:p>
            <a:endParaRPr lang="sv-SE" b="1" dirty="0"/>
          </a:p>
          <a:p>
            <a:endParaRPr lang="en"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480464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Yhteisössä asuville potilaille ja hoitajille puhdas/kosketukseton tekniikka aseptisen toistokatetroinnin sijaan on todettu turvalliseksi ja tehokkaaksi toimintatavaksi, joka ei lisää oireisen virtsatieinfektion riskiä. </a:t>
            </a:r>
            <a:r>
              <a:rPr lang="en" dirty="0"/>
              <a:t> </a:t>
            </a:r>
            <a:r>
              <a:rPr kumimoji="0" lang="en" sz="1200" b="0" i="1"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(EAUN IC guidelines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 sz="1200" b="0" i="1" u="none" strike="noStrike" kern="1200" cap="none" spc="0" normalizeH="0" baseline="0" noProof="0" dirty="0">
              <a:ln>
                <a:noFill/>
              </a:ln>
              <a:solidFill>
                <a:srgbClr val="FFFFFF">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Toistokatetrointiin on aina annettava ohjeet hoitoon erikoistuneilta sairaanhoitajilta. Toistokatetrointiin liittyvän tietämyksen tason on oltava riittävä ja ajan tasalla.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Potilaille olisi tarjottava yksilöllinen hoitosuunnitelma, jossa elämäntapa ja vaikutus elämänlaatuun otetaan huomioon.</a:t>
            </a:r>
            <a:r>
              <a:rPr kumimoji="0" lang="en" sz="12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a:t>
            </a:r>
            <a:endParaRPr lang="en-US" i="0" noProof="0" dirty="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pPr lvl="0"/>
            <a:r>
              <a:rPr lang="en" dirty="0"/>
              <a:t>Jos henkilö tarvitsee avustettua katetrointia, seuraavat tekijät on otettava huomioon:</a:t>
            </a:r>
          </a:p>
          <a:p>
            <a:pPr lvl="0"/>
            <a:endParaRPr lang="sv-SE" dirty="0"/>
          </a:p>
          <a:p>
            <a:pPr lvl="0"/>
            <a:r>
              <a:rPr lang="en" dirty="0"/>
              <a:t>Jos </a:t>
            </a:r>
            <a:r>
              <a:rPr lang="en" b="1" dirty="0"/>
              <a:t>avustavia hoitajia </a:t>
            </a:r>
            <a:r>
              <a:rPr lang="en" b="0" dirty="0"/>
              <a:t>on paljon</a:t>
            </a:r>
            <a:r>
              <a:rPr lang="en" b="1" dirty="0"/>
              <a:t>, </a:t>
            </a:r>
            <a:r>
              <a:rPr lang="fi-FI" dirty="0"/>
              <a:t>on varmistettava, että kaikki suorittavat toistokatetroinnin samalla tavalla ja ovat saaneet riittävän koulutuksen.</a:t>
            </a:r>
            <a:endParaRPr lang="en" dirty="0"/>
          </a:p>
          <a:p>
            <a:pPr lvl="0"/>
            <a:r>
              <a:rPr lang="en" b="1" dirty="0"/>
              <a:t>Katetrointikertojen määrä </a:t>
            </a:r>
            <a:r>
              <a:rPr lang="fi-FI" dirty="0"/>
              <a:t>on erittäin tärkeää, jotta vältetään virtsarakon laajentuminen. Jos katetrointitoimenpide koetaan vaikeaksi, on vaarana, että katetrointi suoritetaan harvemmin kuin on tarpeen. Sama pätee, jos selkeitä aikatauluja ja rutiineja ei ole laadittu, sillä monet katetrointia tarvitsevat henkilöt eivät itse tiedä, milloin rakko on täynnä.</a:t>
            </a:r>
            <a:endParaRPr lang="en" dirty="0"/>
          </a:p>
          <a:p>
            <a:pPr marL="0" lvl="0" indent="0">
              <a:buSzPct val="100000"/>
              <a:buNone/>
            </a:pPr>
            <a:r>
              <a:rPr lang="fi-FI" dirty="0"/>
              <a:t>Avustajan </a:t>
            </a:r>
            <a:r>
              <a:rPr lang="fi-FI" b="1" dirty="0"/>
              <a:t>tietämyksen taso</a:t>
            </a:r>
            <a:r>
              <a:rPr lang="fi-FI" dirty="0"/>
              <a:t> on varmistettava tavalla, joka ei tunnu loukkaavalta - yksi tapa on katsoa yhdessä </a:t>
            </a:r>
            <a:r>
              <a:rPr lang="fi-FI" dirty="0" err="1"/>
              <a:t>Wellspectin</a:t>
            </a:r>
            <a:r>
              <a:rPr lang="fi-FI" dirty="0"/>
              <a:t> koulutusvideoita katetroinnin opettamisesta. Välitä avustajien kouluttamisesta vastuussa olevalle sairaanhoitajalle.</a:t>
            </a:r>
          </a:p>
          <a:p>
            <a:pPr marL="0" lvl="0" indent="0">
              <a:buSzPct val="100000"/>
              <a:buNone/>
            </a:pPr>
            <a:r>
              <a:rPr lang="en" dirty="0"/>
              <a:t>Katso myös</a:t>
            </a:r>
          </a:p>
          <a:p>
            <a:pPr lvl="0"/>
            <a:r>
              <a:rPr lang="en" dirty="0"/>
              <a:t>-Teknologia-osio</a:t>
            </a:r>
          </a:p>
          <a:p>
            <a:pPr lvl="0"/>
            <a:r>
              <a:rPr lang="en" dirty="0"/>
              <a:t>-Koulutusmateriaali Wellspect Koulutus</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Jos potilaan on suoritettava avustettu</a:t>
            </a:r>
            <a:r>
              <a:rPr lang="fi-FI" b="1" dirty="0"/>
              <a:t> toistokatetrointi vuoteessa</a:t>
            </a:r>
            <a:r>
              <a:rPr lang="fi-FI" dirty="0"/>
              <a:t>, sängyn päätä voidaan nostaa, jotta painovoiman avulla virtsarakon tyhjeneminen helpottuu. Jatkoletku tai virtsankeräyspussi voi myös parantaa tätä.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Jos mahdollista, potilaan tulisi istua sängyssä katetroinnin aikana.</a:t>
            </a:r>
            <a:endParaRPr lang="sv-SE" dirty="0"/>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lvl="0"/>
            <a:r>
              <a:rPr lang="fi-FI" dirty="0"/>
              <a:t>Ohjataan röntgeniin, jos kysymyksessä on virtsatiekivi, jos on toistuva virtsatieinfektio, jossa on kiveä muodostavia bakteereja.</a:t>
            </a:r>
          </a:p>
          <a:p>
            <a:pPr lvl="0"/>
            <a:r>
              <a:rPr lang="fi-FI" dirty="0"/>
              <a:t>Ohjataan erikoislääkärin vastaanotolle päättämään jatkotoimenpiteistä, esim. kystoskopia tai </a:t>
            </a:r>
            <a:r>
              <a:rPr lang="fi-FI" dirty="0" err="1"/>
              <a:t>urodynamiikka</a:t>
            </a:r>
            <a:r>
              <a:rPr lang="fi-FI" dirty="0"/>
              <a:t>.</a:t>
            </a:r>
            <a:endParaRPr lang="sv-SE" b="1" dirty="0"/>
          </a:p>
          <a:p>
            <a:pPr lvl="0"/>
            <a:endParaRPr lang="sv-SE" b="1" dirty="0"/>
          </a:p>
          <a:p>
            <a:pPr lvl="0"/>
            <a:endParaRPr lang="sv-SE" b="1" dirty="0"/>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cs typeface="Calibri"/>
              </a:rPr>
              <a:t>Wellspect Koulutuksesta löydät CPD-akkreditoituja webinaareja, oppimateriaalia ja potilastukimateriaalia. </a:t>
            </a:r>
            <a:endParaRPr lang="en-US" dirty="0">
              <a:cs typeface="Calibri"/>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lvl="0"/>
            <a:fld id="{BF2D3292-3E1C-404D-A455-52612BCC53C4}" type="slidenum">
              <a:rPr lang="sv-SE" smtClean="0"/>
              <a:t>28</a:t>
            </a:fld>
            <a:endParaRPr lang="sv-SE"/>
          </a:p>
        </p:txBody>
      </p:sp>
    </p:spTree>
    <p:extLst>
      <p:ext uri="{BB962C8B-B14F-4D97-AF65-F5344CB8AC3E}">
        <p14:creationId xmlns:p14="http://schemas.microsoft.com/office/powerpoint/2010/main" val="201042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fi-FI" noProof="0" dirty="0"/>
              <a:t>Tämän materiaalin ensisijaisena tavoitteena on tarjota </a:t>
            </a:r>
            <a:r>
              <a:rPr lang="fi-FI" b="1" noProof="0" dirty="0"/>
              <a:t>interaktiivinen apuväline</a:t>
            </a:r>
            <a:r>
              <a:rPr lang="fi-FI" noProof="0" dirty="0"/>
              <a:t>, joka auttaa päättelemään, mitä on tutkittava ja hoidettava, kun katetroivalla henkilöllä on toistuvia virtsatieinfektioita.</a:t>
            </a:r>
          </a:p>
          <a:p>
            <a:r>
              <a:rPr lang="fi-FI" noProof="0" dirty="0"/>
              <a:t>Sen tarkoituksena on </a:t>
            </a:r>
            <a:r>
              <a:rPr lang="fi-FI" b="1" noProof="0" dirty="0"/>
              <a:t>toimia "tarkistuslistana"</a:t>
            </a:r>
            <a:r>
              <a:rPr lang="fi-FI" noProof="0" dirty="0"/>
              <a:t>, jonka avulla voidaan löytää paras mahdollinen hoitopolku ja ehdottaa toimenpiteitä.  Mukana on linkkejä käyttäjäystävälliseen </a:t>
            </a:r>
            <a:r>
              <a:rPr lang="fi-FI" noProof="0" dirty="0" err="1"/>
              <a:t>Wellspectin</a:t>
            </a:r>
            <a:r>
              <a:rPr lang="fi-FI" noProof="0" dirty="0"/>
              <a:t> Koulutus-osioon.</a:t>
            </a:r>
          </a:p>
          <a:p>
            <a:r>
              <a:rPr lang="fi-FI" noProof="0" dirty="0">
                <a:cs typeface="Calibri"/>
              </a:rPr>
              <a:t>Toissijaisena tavoitteena on tarjota </a:t>
            </a:r>
            <a:r>
              <a:rPr lang="fi-FI" b="1" noProof="0" dirty="0">
                <a:cs typeface="Calibri"/>
              </a:rPr>
              <a:t>parempaa, yksilöllistä virtsatieinfektioriskin vähentämistä ja hoitoa</a:t>
            </a:r>
            <a:r>
              <a:rPr lang="fi-FI" noProof="0" dirty="0">
                <a:cs typeface="Calibri"/>
              </a:rPr>
              <a:t> toistuviin virtsatieinfektioihin sekä </a:t>
            </a:r>
            <a:r>
              <a:rPr lang="fi-FI" b="1" noProof="0" dirty="0">
                <a:cs typeface="Calibri"/>
              </a:rPr>
              <a:t>vähentää antibioottien liiallista käyttöä</a:t>
            </a:r>
            <a:r>
              <a:rPr lang="fi-FI" noProof="0" dirty="0">
                <a:cs typeface="Calibri"/>
              </a:rPr>
              <a:t>, mikä johtaa antibioottiresistenssiin.</a:t>
            </a:r>
            <a:endParaRPr lang="en-US" noProof="0" dirty="0">
              <a:cs typeface="Calibri"/>
            </a:endParaRPr>
          </a:p>
          <a:p>
            <a:pPr lvl="0"/>
            <a:endParaRPr lang="en-US" sz="1200" kern="1200" noProof="0" dirty="0">
              <a:solidFill>
                <a:schemeClr val="tx1"/>
              </a:solidFill>
              <a:effectLst/>
              <a:latin typeface="+mn-lt"/>
              <a:ea typeface="+mn-ea"/>
              <a:cs typeface="+mn-cs"/>
            </a:endParaRPr>
          </a:p>
          <a:p>
            <a:pPr lvl="0"/>
            <a:r>
              <a:rPr lang="fi-FI" sz="1200" kern="1200" noProof="0" dirty="0">
                <a:solidFill>
                  <a:schemeClr val="tx1"/>
                </a:solidFill>
                <a:effectLst/>
                <a:latin typeface="+mn-lt"/>
                <a:ea typeface="+mn-ea"/>
                <a:cs typeface="+mn-cs"/>
              </a:rPr>
              <a:t>Lisääntynyt antibioottien käyttö maailmassa saa bakteerit sopeutumaan ja kehittämään uusia tapoja vähentää antibioottien tehoa. Kun uusi antibioottiresistenssi kehittyy, vain vastustuskykyiset bakteerit selviytyvät ja siirtävät DNA:nsa resistenttejä ominaisuuksia sukupolvelta toiselle.</a:t>
            </a:r>
          </a:p>
          <a:p>
            <a:pPr lvl="0"/>
            <a:r>
              <a:rPr lang="fi-FI" sz="1200" kern="1200" noProof="0" dirty="0">
                <a:solidFill>
                  <a:schemeClr val="tx1"/>
                </a:solidFill>
                <a:effectLst/>
                <a:latin typeface="+mn-lt"/>
                <a:ea typeface="+mn-ea"/>
                <a:cs typeface="+mn-cs"/>
              </a:rPr>
              <a:t>Resistenssi tietyille antibiooteille voi edellyttää laajakirjoisten antibioottien käyttöä ja pidentää sekä hoitoaikaa että toipumisaikaa sivuvaikutusten uhalla.</a:t>
            </a:r>
          </a:p>
          <a:p>
            <a:pPr lvl="0"/>
            <a:endParaRPr lang="en-US" noProof="0" dirty="0">
              <a:solidFill>
                <a:srgbClr val="212529"/>
              </a:solidFill>
              <a:latin typeface="Open sans" pitchFamily="34"/>
            </a:endParaRPr>
          </a:p>
          <a:p>
            <a:pPr lvl="0"/>
            <a:r>
              <a:rPr lang="fi-FI" noProof="0" dirty="0">
                <a:solidFill>
                  <a:srgbClr val="212529"/>
                </a:solidFill>
                <a:latin typeface="Open sans"/>
                <a:ea typeface="Open sans"/>
                <a:cs typeface="Open sans"/>
              </a:rPr>
              <a:t>Kaikki antibiootit vaikuttavat luonnolliseen bakteeriflooraan ja eri bakteerien koostumukseen (symbioosissa olevat ja patogeeniset bakteerit), mikä johtaa siihen, että </a:t>
            </a:r>
            <a:r>
              <a:rPr lang="fi-FI" b="1" noProof="0" dirty="0">
                <a:solidFill>
                  <a:srgbClr val="212529"/>
                </a:solidFill>
                <a:latin typeface="Open sans"/>
                <a:ea typeface="Open sans"/>
                <a:cs typeface="Open sans"/>
              </a:rPr>
              <a:t>yksilö on herkempi bakteerien hyökkäyksille</a:t>
            </a:r>
            <a:r>
              <a:rPr lang="fi-FI" noProof="0" dirty="0">
                <a:solidFill>
                  <a:srgbClr val="212529"/>
                </a:solidFill>
                <a:latin typeface="Open sans"/>
                <a:ea typeface="Open sans"/>
                <a:cs typeface="Open sans"/>
              </a:rPr>
              <a:t>. Toistuvat antibioottihoidot voivat näin ollen edistää toistuvia virtsatieinfektioita. Tämä on noidankehä, joka on katkaistava.</a:t>
            </a:r>
            <a:endParaRPr lang="en-US" noProof="0" dirty="0">
              <a:solidFill>
                <a:srgbClr val="212529"/>
              </a:solidFill>
              <a:latin typeface="Open sans"/>
              <a:ea typeface="Open sans"/>
              <a:cs typeface="Open sans"/>
            </a:endParaRPr>
          </a:p>
          <a:p>
            <a:pPr lvl="0"/>
            <a:r>
              <a:rPr lang="fi-FI" noProof="0" dirty="0">
                <a:solidFill>
                  <a:srgbClr val="212529"/>
                </a:solidFill>
                <a:latin typeface="Open sans"/>
                <a:ea typeface="Open sans"/>
                <a:cs typeface="Open sans"/>
              </a:rPr>
              <a:t>Tämän tarkistuslistan avulla voimme varmistaa, että kaikki riskitekijät on tunnistettu ja hallittu. Toivomme voivamme vaikuttaa siihen, että potilaalla on parempi toistokatetrointitoimenpide ja saa paremman elämänlaadun.</a:t>
            </a:r>
            <a:endParaRPr lang="en-US" noProof="0" dirty="0">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fi-FI" noProof="0" dirty="0"/>
              <a:t>Virtsatieinfektion syyt ovat monitahoisia, mutta on olemassa erityisiä riskitekijöitä, jotka on otettava huomioon riskien vähentämiseksi.</a:t>
            </a:r>
          </a:p>
          <a:p>
            <a:pPr lvl="0"/>
            <a:r>
              <a:rPr lang="fi-FI" noProof="0" dirty="0"/>
              <a:t>Riskitekijät voidaan jakaa neljään ryhmään. Kaikki neljä riskitekijöiden ryhmää soveltuvat henkilöihin, jotka toistokatetroivat virtsarakon tyhjentämiseksi. Kolme osa-aluetta viittaa potilaisiin eri tavoin vaikuttaviin tekijöihin, ja neljäs on itse toistokatetrointitoimenpide. Vaikka katetrointi on kultainen standardi ja siihen liittyy vähemmän vakavia virtsatieinfektioita ja lisäkomplikaatioita verrattuna kestokatetriin, virtsatietulehduksen saamisen riski on silti suurempi verrattuna normaaliin virtsaamiseen.</a:t>
            </a:r>
          </a:p>
          <a:p>
            <a:pPr lvl="0"/>
            <a:r>
              <a:rPr lang="fi-FI" noProof="0" dirty="0"/>
              <a:t>Käy läpi tärkeimmät riskitekijät kullakin osa-alueella alla, täydellinen luettelo on diaesityksessä</a:t>
            </a:r>
          </a:p>
          <a:p>
            <a:pPr lvl="0"/>
            <a:endParaRPr lang="fi-FI" noProof="0" dirty="0"/>
          </a:p>
          <a:p>
            <a:pPr lvl="0"/>
            <a:r>
              <a:rPr lang="en-US" b="1" noProof="0" dirty="0"/>
              <a:t>1.Yleisiä </a:t>
            </a:r>
            <a:r>
              <a:rPr lang="en-US" b="1" noProof="0" dirty="0" err="1"/>
              <a:t>tekijöitä</a:t>
            </a:r>
            <a:r>
              <a:rPr lang="en-US" b="1" noProof="0" dirty="0"/>
              <a:t> </a:t>
            </a:r>
            <a:r>
              <a:rPr lang="en-US" b="1" noProof="0" dirty="0" err="1"/>
              <a:t>ovat</a:t>
            </a:r>
            <a:r>
              <a:rPr lang="en-US" noProof="0" dirty="0"/>
              <a:t>:</a:t>
            </a:r>
            <a:endParaRPr lang="en-US" noProof="0" dirty="0">
              <a:cs typeface="Calibri"/>
            </a:endParaRPr>
          </a:p>
          <a:p>
            <a:pPr marL="0" lvl="0" indent="0">
              <a:buNone/>
            </a:pPr>
            <a:r>
              <a:rPr lang="en-US" noProof="0" dirty="0"/>
              <a:t>-</a:t>
            </a:r>
            <a:r>
              <a:rPr lang="fi-FI" noProof="0" dirty="0"/>
              <a:t>Yksilön immuunijärjestelmä ja se, onko aiemmin käytetty antibioottia, joka on saattanut vaikuttaa "hyvien" ja "huonojen" bakteerien väliseen tasapainoon.</a:t>
            </a:r>
            <a:endParaRPr lang="sv-SE" sz="1800" b="0" dirty="0">
              <a:effectLst/>
              <a:latin typeface="Calibri" panose="020F0502020204030204" pitchFamily="34" charset="0"/>
              <a:ea typeface="Calibri" panose="020F0502020204030204" pitchFamily="34" charset="0"/>
            </a:endParaRPr>
          </a:p>
          <a:p>
            <a:pPr lvl="0"/>
            <a:r>
              <a:rPr lang="en-US" noProof="0" dirty="0"/>
              <a:t>-</a:t>
            </a:r>
            <a:r>
              <a:rPr lang="fi-FI" sz="1800" dirty="0">
                <a:effectLst/>
                <a:latin typeface="Calibri" panose="020F0502020204030204" pitchFamily="34" charset="0"/>
                <a:ea typeface="Times New Roman" panose="02020603050405020304" pitchFamily="18" charset="0"/>
                <a:cs typeface="Times New Roman" panose="02020603050405020304" pitchFamily="18" charset="0"/>
              </a:rPr>
              <a:t>Suolen toimintahäiriöt, koska ummetus voi aiheuttaa virtsarakon epätäydellisen tyhjenemisen.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b="0" noProof="0" dirty="0"/>
              <a:t>-</a:t>
            </a:r>
            <a:r>
              <a:rPr lang="fi-FI" b="0" noProof="0" dirty="0"/>
              <a:t>Ikä on riskitekijä, ja vaihdevuosi-ikäisillä naisilla riski on suurempi, koska estrogeenitaso on alentunut.</a:t>
            </a: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fi-FI" noProof="0" dirty="0"/>
              <a:t>Emättimen estrogeenin puutteen yleisiä oireita voivat olla pakko-inkontinenssi ja toistuvat virtsatieinfektiot. Nämä oireet lisääntyvät usein iän myötä. Paikallinen estrogeenihoito on erittäin tehokas hoito, ja sitä voidaan tarjota suurimmalle osalle naisista (tarkista vasta-aiheet).</a:t>
            </a:r>
          </a:p>
          <a:p>
            <a:pPr lvl="0"/>
            <a:r>
              <a:rPr lang="en-US" b="0" noProof="0" dirty="0"/>
              <a:t>-</a:t>
            </a:r>
            <a:r>
              <a:rPr lang="fi-FI" sz="1800" b="0" dirty="0">
                <a:effectLst/>
                <a:latin typeface="Calibri" panose="020F0502020204030204" pitchFamily="34" charset="0"/>
                <a:ea typeface="Times New Roman" panose="02020603050405020304" pitchFamily="18" charset="0"/>
              </a:rPr>
              <a:t>Sukupuolella on myös merkitystä, ja naisilla on suurempi riski kuin miehillä, koska virtsaputki on lyhyempi ja bakteerien matka lyhyempi. Lisäksi virtsaputken suuaukko ja peräsuoli ovat naisilla lähempänä toisiaan kuin miehillä. </a:t>
            </a:r>
            <a:endParaRPr lang="sv-SE" sz="1800" b="0" dirty="0">
              <a:effectLst/>
              <a:latin typeface="Calibri" panose="020F0502020204030204" pitchFamily="34" charset="0"/>
              <a:ea typeface="Calibri" panose="020F0502020204030204" pitchFamily="34" charset="0"/>
            </a:endParaRPr>
          </a:p>
          <a:p>
            <a:pPr>
              <a:defRPr/>
            </a:pPr>
            <a:r>
              <a:rPr lang="en-US" sz="1200" b="0" i="0" u="none" strike="noStrike" kern="1200" cap="none" spc="0" baseline="0" noProof="0" dirty="0">
                <a:solidFill>
                  <a:srgbClr val="000000"/>
                </a:solidFill>
                <a:uFillTx/>
                <a:latin typeface="Calibri"/>
              </a:rPr>
              <a:t>-</a:t>
            </a:r>
            <a:r>
              <a:rPr lang="fi-FI" sz="1200" b="0" i="0" u="none" strike="noStrike" kern="1200" cap="none" spc="0" baseline="0" noProof="0" dirty="0">
                <a:solidFill>
                  <a:srgbClr val="000000"/>
                </a:solidFill>
                <a:uFillTx/>
                <a:latin typeface="Calibri"/>
              </a:rPr>
              <a:t>Neurogeeninen virtsarakon toimintahäiriö (korkeampi virtsarakon paine), esim. selkäydinvammautuneilla ja </a:t>
            </a:r>
            <a:r>
              <a:rPr lang="fi-FI" sz="1200" b="0" i="0" u="none" strike="noStrike" kern="1200" cap="none" spc="0" baseline="0" noProof="0" dirty="0" err="1">
                <a:solidFill>
                  <a:srgbClr val="000000"/>
                </a:solidFill>
                <a:uFillTx/>
                <a:latin typeface="Calibri"/>
              </a:rPr>
              <a:t>MS-tautia</a:t>
            </a:r>
            <a:r>
              <a:rPr lang="fi-FI" sz="1200" b="0" i="0" u="none" strike="noStrike" kern="1200" cap="none" spc="0" baseline="0" noProof="0" dirty="0">
                <a:solidFill>
                  <a:srgbClr val="000000"/>
                </a:solidFill>
                <a:uFillTx/>
                <a:latin typeface="Calibri"/>
              </a:rPr>
              <a:t> sairastavilla henkilöillä.</a:t>
            </a:r>
            <a:endParaRPr lang="en-US" sz="1200" b="0" i="0" u="none" strike="noStrike" kern="1200" cap="none" spc="0" baseline="0" noProof="0" dirty="0">
              <a:solidFill>
                <a:srgbClr val="000000"/>
              </a:solidFill>
              <a:uFillTx/>
              <a:latin typeface="Calibri"/>
              <a:cs typeface="Calibri"/>
            </a:endParaRPr>
          </a:p>
          <a:p>
            <a:pPr>
              <a:defRPr/>
            </a:pPr>
            <a:r>
              <a:rPr lang="fi-FI" sz="1200" b="0" i="0" u="none" strike="noStrike" kern="1200" cap="none" spc="0" baseline="0" noProof="0" dirty="0">
                <a:solidFill>
                  <a:srgbClr val="000000"/>
                </a:solidFill>
                <a:uFillTx/>
                <a:latin typeface="Calibri"/>
              </a:rPr>
              <a:t>Ylemmän vauriotason henkilöillä on suurempi riski saada virtsatieinfektio.</a:t>
            </a:r>
            <a:r>
              <a:rPr lang="en-US" sz="1200" b="0" i="0" u="none" strike="noStrike" kern="1200" cap="none" spc="0" baseline="0" noProof="0" dirty="0">
                <a:solidFill>
                  <a:srgbClr val="000000"/>
                </a:solidFill>
                <a:uFillTx/>
                <a:latin typeface="Calibri"/>
              </a:rPr>
              <a:t> </a:t>
            </a:r>
            <a:r>
              <a:rPr lang="en-US" sz="1200" b="0" i="1" u="none" strike="noStrike" kern="1200" cap="none" spc="0" baseline="0" noProof="0" dirty="0">
                <a:solidFill>
                  <a:schemeClr val="bg1">
                    <a:lumMod val="50000"/>
                  </a:schemeClr>
                </a:solidFill>
                <a:uFillTx/>
                <a:latin typeface="Calibri"/>
              </a:rPr>
              <a:t>(</a:t>
            </a:r>
            <a:r>
              <a:rPr lang="en-US" i="1" noProof="0" dirty="0" err="1">
                <a:solidFill>
                  <a:schemeClr val="bg1">
                    <a:lumMod val="50000"/>
                  </a:schemeClr>
                </a:solidFill>
              </a:rPr>
              <a:t>Farrelly</a:t>
            </a:r>
            <a:r>
              <a:rPr lang="en-US" i="1" noProof="0" dirty="0">
                <a:solidFill>
                  <a:schemeClr val="bg1">
                    <a:lumMod val="50000"/>
                  </a:schemeClr>
                </a:solidFill>
              </a:rPr>
              <a:t> , </a:t>
            </a:r>
            <a:r>
              <a:rPr lang="en-US" i="1" noProof="0" dirty="0" err="1">
                <a:solidFill>
                  <a:schemeClr val="bg1">
                    <a:lumMod val="50000"/>
                  </a:schemeClr>
                </a:solidFill>
              </a:rPr>
              <a:t>Scand</a:t>
            </a:r>
            <a:r>
              <a:rPr lang="en-US" i="1" noProof="0" dirty="0">
                <a:solidFill>
                  <a:schemeClr val="bg1">
                    <a:lumMod val="50000"/>
                  </a:schemeClr>
                </a:solidFill>
              </a:rPr>
              <a:t> J Urol., </a:t>
            </a:r>
            <a:r>
              <a:rPr lang="en-US" i="1" noProof="0" dirty="0">
                <a:solidFill>
                  <a:schemeClr val="bg1">
                    <a:lumMod val="50000"/>
                  </a:schemeClr>
                </a:solidFill>
                <a:effectLst/>
              </a:rPr>
              <a:t>2020).</a:t>
            </a:r>
            <a:endParaRPr lang="en-US" i="1" noProof="0" dirty="0">
              <a:solidFill>
                <a:schemeClr val="bg1">
                  <a:lumMod val="50000"/>
                </a:schemeClr>
              </a:solidFill>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t>
            </a:r>
            <a:r>
              <a:rPr lang="fi-FI" noProof="0" dirty="0"/>
              <a:t>Toiminnalliset vaihtelut (jos potilas tarvitsee avustajaa henkisen tai fyysisen vamman vuoksi).</a:t>
            </a:r>
            <a:endParaRPr lang="en-US" noProof="0" dirty="0">
              <a:cs typeface="Calibri"/>
            </a:endParaRPr>
          </a:p>
          <a:p>
            <a:pPr lvl="0"/>
            <a:endParaRPr lang="en-US" noProof="0" dirty="0"/>
          </a:p>
          <a:p>
            <a:pPr lvl="0"/>
            <a:r>
              <a:rPr lang="en-US" b="1" noProof="0" dirty="0"/>
              <a:t>2. </a:t>
            </a:r>
            <a:r>
              <a:rPr lang="en-US" b="1" noProof="0" dirty="0" err="1"/>
              <a:t>Paikallisia</a:t>
            </a:r>
            <a:r>
              <a:rPr lang="en-US" b="1" noProof="0" dirty="0"/>
              <a:t> </a:t>
            </a:r>
            <a:r>
              <a:rPr lang="en-US" b="1" noProof="0" dirty="0" err="1"/>
              <a:t>tekijöitä</a:t>
            </a:r>
            <a:r>
              <a:rPr lang="en-US" b="1" noProof="0" dirty="0"/>
              <a:t> </a:t>
            </a:r>
            <a:r>
              <a:rPr lang="en-US" b="0" noProof="0" dirty="0" err="1"/>
              <a:t>ovat</a:t>
            </a:r>
            <a:r>
              <a:rPr lang="en-US" noProof="0" dirty="0"/>
              <a:t>:</a:t>
            </a:r>
            <a:endParaRPr lang="en-US" noProof="0" dirty="0">
              <a:cs typeface="Calibri"/>
            </a:endParaRPr>
          </a:p>
          <a:p>
            <a:pPr lvl="0"/>
            <a:r>
              <a:rPr lang="en-US" noProof="0" dirty="0"/>
              <a:t>-</a:t>
            </a:r>
            <a:r>
              <a:rPr lang="fi-FI" noProof="0" dirty="0"/>
              <a:t>Jos henkilöllä on ollut aiempia virtsatieinfektioita, niitä on helpompi saada uudelleen.</a:t>
            </a:r>
            <a:endParaRPr lang="en-US" noProof="0" dirty="0">
              <a:cs typeface="Calibri"/>
            </a:endParaRPr>
          </a:p>
          <a:p>
            <a:pPr lvl="0"/>
            <a:r>
              <a:rPr lang="en-US" noProof="0" dirty="0"/>
              <a:t>-</a:t>
            </a:r>
            <a:r>
              <a:rPr lang="fi-FI" noProof="0" dirty="0"/>
              <a:t>Virtsarakko-kivet/munuaiskivet ovat tunnettuja virtsatieinfektion riskitekijöitä.</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spc="0" baseline="0" noProof="0" dirty="0">
                <a:solidFill>
                  <a:srgbClr val="000000"/>
                </a:solidFill>
                <a:uFillTx/>
                <a:latin typeface="Calibri"/>
              </a:rPr>
              <a:t>-</a:t>
            </a:r>
            <a:r>
              <a:rPr lang="fi-FI" sz="1200" b="0" i="0" u="none" strike="noStrike" kern="1200" cap="none" spc="0" baseline="0" noProof="0" dirty="0">
                <a:solidFill>
                  <a:srgbClr val="000000"/>
                </a:solidFill>
                <a:uFillTx/>
                <a:latin typeface="Calibri"/>
              </a:rPr>
              <a:t>Epänormaalit anatomiset tilat, esim. virtsarakon </a:t>
            </a:r>
            <a:r>
              <a:rPr lang="fi-FI" sz="1200" b="0" i="0" u="none" strike="noStrike" kern="1200" cap="none" spc="0" baseline="0" noProof="0" dirty="0" err="1">
                <a:solidFill>
                  <a:srgbClr val="000000"/>
                </a:solidFill>
                <a:uFillTx/>
                <a:latin typeface="Calibri"/>
              </a:rPr>
              <a:t>divertikkelit</a:t>
            </a:r>
            <a:r>
              <a:rPr lang="fi-FI" sz="1200" b="0" i="0" u="none" strike="noStrike" kern="1200" cap="none" spc="0" baseline="0" noProof="0" dirty="0">
                <a:solidFill>
                  <a:srgbClr val="000000"/>
                </a:solidFill>
                <a:uFillTx/>
                <a:latin typeface="Calibri"/>
              </a:rPr>
              <a:t> tai </a:t>
            </a:r>
            <a:r>
              <a:rPr lang="fi-FI" sz="1200" b="0" i="0" u="none" strike="noStrike" kern="1200" cap="none" spc="0" baseline="0" noProof="0" dirty="0" err="1">
                <a:solidFill>
                  <a:srgbClr val="000000"/>
                </a:solidFill>
                <a:uFillTx/>
                <a:latin typeface="Calibri"/>
              </a:rPr>
              <a:t>kystoseelet</a:t>
            </a:r>
            <a:r>
              <a:rPr lang="fi-FI" sz="1200" b="0" i="0" u="none" strike="noStrike" kern="1200" cap="none" spc="0" baseline="0" noProof="0" dirty="0">
                <a:solidFill>
                  <a:srgbClr val="000000"/>
                </a:solidFill>
                <a:uFillTx/>
                <a:latin typeface="Calibri"/>
              </a:rPr>
              <a:t>. Lue artikkeli: https://www.wellspect.fi/koulutus/artikkelit/cystocele/</a:t>
            </a:r>
            <a:endParaRPr lang="en-US" sz="1200" b="0" i="0" u="none" strike="noStrike" kern="1200" cap="none" spc="0" baseline="0" noProof="0" dirty="0">
              <a:solidFill>
                <a:srgbClr val="000000"/>
              </a:solidFill>
              <a:uFillTx/>
              <a:latin typeface="Calibri"/>
            </a:endParaRPr>
          </a:p>
          <a:p>
            <a:pPr lvl="0"/>
            <a:endParaRPr lang="en-US" noProof="0" dirty="0"/>
          </a:p>
          <a:p>
            <a:pPr lvl="0"/>
            <a:r>
              <a:rPr lang="en-US" b="1" noProof="0" dirty="0"/>
              <a:t>3. </a:t>
            </a:r>
            <a:r>
              <a:rPr lang="en-US" b="1" noProof="0" dirty="0" err="1"/>
              <a:t>Käyttäjän</a:t>
            </a:r>
            <a:r>
              <a:rPr lang="en-US" b="1" noProof="0" dirty="0"/>
              <a:t> </a:t>
            </a:r>
            <a:r>
              <a:rPr lang="en-US" b="1" noProof="0" dirty="0" err="1"/>
              <a:t>ohjeiden</a:t>
            </a:r>
            <a:r>
              <a:rPr lang="en-US" b="1" noProof="0" dirty="0"/>
              <a:t> </a:t>
            </a:r>
            <a:r>
              <a:rPr lang="en-US" b="1" noProof="0" dirty="0" err="1"/>
              <a:t>noudattaminen</a:t>
            </a:r>
            <a:r>
              <a:rPr lang="en-US" b="1" noProof="0" dirty="0"/>
              <a:t> (</a:t>
            </a:r>
            <a:r>
              <a:rPr lang="en-US" b="1" noProof="0" dirty="0" err="1"/>
              <a:t>yksilökohtaiset</a:t>
            </a:r>
            <a:r>
              <a:rPr lang="en-US" b="1" noProof="0" dirty="0"/>
              <a:t> </a:t>
            </a:r>
            <a:r>
              <a:rPr lang="en-US" b="1" noProof="0" dirty="0" err="1"/>
              <a:t>tekijät</a:t>
            </a:r>
            <a:r>
              <a:rPr lang="en-US" b="1" noProof="0" dirty="0"/>
              <a:t>)</a:t>
            </a:r>
            <a:r>
              <a:rPr lang="en-US" noProof="0" dirty="0"/>
              <a:t>:</a:t>
            </a: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fi-FI" sz="1800" dirty="0">
                <a:effectLst/>
                <a:latin typeface="Calibri" panose="020F0502020204030204" pitchFamily="34" charset="0"/>
                <a:ea typeface="Times New Roman" panose="02020603050405020304" pitchFamily="18" charset="0"/>
                <a:cs typeface="Times New Roman" panose="02020603050405020304" pitchFamily="18" charset="0"/>
              </a:rPr>
              <a:t>Riittämätön nesteen saanti (vettä, ei kahvia tai vastaavaa) voi lisätä virtsatieinfektion riskiä vähentämällä virtsan kokonaistuotantoa ja estämällä bakteerien laimenemista.</a:t>
            </a:r>
            <a:endParaRPr lang="en-US" b="0" noProof="0" dirty="0">
              <a:cs typeface="Calibri"/>
            </a:endParaRPr>
          </a:p>
          <a:p>
            <a:pPr lvl="0"/>
            <a:r>
              <a:rPr lang="en-US" noProof="0" dirty="0"/>
              <a:t>-</a:t>
            </a:r>
            <a:r>
              <a:rPr lang="fi-FI" noProof="0" dirty="0"/>
              <a:t>Ei-hygieeninen toistokatetrointitoimenpide (käsi- ja sukupuolielinten hygienia on tehtävä ohjeiden mukaisesti).</a:t>
            </a:r>
            <a:endParaRPr lang="en-US" noProof="0" dirty="0">
              <a:cs typeface="Calibri"/>
            </a:endParaRPr>
          </a:p>
          <a:p>
            <a:pPr lvl="0"/>
            <a:r>
              <a:rPr lang="en-US" noProof="0" dirty="0"/>
              <a:t>-</a:t>
            </a:r>
            <a:r>
              <a:rPr lang="fi-FI" noProof="0" dirty="0"/>
              <a:t>Riittämätön koulutus toistokatetrointitoimenpiteestä (toistokatetrointiin liittyvä oppimateriaali </a:t>
            </a:r>
            <a:r>
              <a:rPr lang="fi-FI" noProof="0" dirty="0" err="1"/>
              <a:t>tuleee</a:t>
            </a:r>
            <a:r>
              <a:rPr lang="fi-FI" noProof="0" dirty="0"/>
              <a:t> myöhemmin tässä materiaalissa).</a:t>
            </a:r>
            <a:endParaRPr lang="en-US" noProof="0" dirty="0">
              <a:cs typeface="Calibri"/>
            </a:endParaRPr>
          </a:p>
          <a:p>
            <a:pPr lvl="0"/>
            <a:r>
              <a:rPr lang="en-US" noProof="0" dirty="0"/>
              <a:t>-</a:t>
            </a:r>
            <a:r>
              <a:rPr lang="fi-FI" noProof="0" dirty="0"/>
              <a:t>Jäännösvirtsa virtsarakossa virheellisen katetrointitekniikan vuoksi.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endParaRPr lang="en-US" noProof="0" dirty="0"/>
          </a:p>
          <a:p>
            <a:pPr lvl="0"/>
            <a:r>
              <a:rPr lang="en-US" b="1" noProof="0" dirty="0"/>
              <a:t>4. </a:t>
            </a:r>
            <a:r>
              <a:rPr lang="en-US" b="1" noProof="0" dirty="0" err="1"/>
              <a:t>Toistok</a:t>
            </a:r>
            <a:r>
              <a:rPr lang="fi-FI" b="1" noProof="0" dirty="0" err="1"/>
              <a:t>atetrointi</a:t>
            </a:r>
            <a:r>
              <a:rPr lang="fi-FI" b="1" noProof="0" dirty="0"/>
              <a:t> sinänsä </a:t>
            </a:r>
            <a:r>
              <a:rPr lang="fi-FI" b="0" noProof="0" dirty="0"/>
              <a:t>lisää virtsatieinfektion riskiä normaaliin virtsaamiseen verrattuna, koska se huuhtelee bakteerit pois:</a:t>
            </a:r>
            <a:endParaRPr lang="en-US" b="0" noProof="0" dirty="0">
              <a:cs typeface="Calibri"/>
            </a:endParaRPr>
          </a:p>
          <a:p>
            <a:pPr lvl="0"/>
            <a:r>
              <a:rPr lang="en-US" noProof="0" dirty="0"/>
              <a:t>-</a:t>
            </a:r>
            <a:r>
              <a:rPr lang="fi-FI" noProof="0" dirty="0"/>
              <a:t>Jos katetri ei pysy liukkaana koko katetroinnin ajan, virtsaputkeen ja virtsarakkoon voi syntyä mikrotrauma.</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t>
            </a:r>
            <a:r>
              <a:rPr lang="fi-FI" noProof="0" dirty="0"/>
              <a:t>Jos katetri ei tyhjennä virtsarakkoa kokonaan (esim. jos katetri ei ole tarpeeksi pitkä) tai jos käytetään väärää toistokatetrointitekniikkaa.</a:t>
            </a:r>
            <a:endParaRPr lang="en-US" noProof="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t>
            </a:r>
            <a:r>
              <a:rPr lang="fi-FI" noProof="0" dirty="0"/>
              <a:t>Jos vieraita bakteereja joutuu virtsaputkeen katetrin kautta.</a:t>
            </a:r>
            <a:endParaRPr lang="en-US" noProof="0" dirty="0">
              <a:cs typeface="Calibri"/>
            </a:endParaRPr>
          </a:p>
          <a:p>
            <a:pPr lvl="0"/>
            <a:endParaRPr lang="en-US" noProof="0" dirty="0"/>
          </a:p>
          <a:p>
            <a:pPr lvl="0"/>
            <a:endParaRPr lang="en-US" noProof="0" dirty="0"/>
          </a:p>
          <a:p>
            <a:pPr lvl="0"/>
            <a:endParaRPr lang="en-US" noProof="0" dirty="0"/>
          </a:p>
          <a:p>
            <a:pPr lvl="0"/>
            <a:endParaRPr lang="en-US" noProof="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fi-FI" dirty="0"/>
              <a:t>Virtsatieinfektio on bakteeri-infektio, joka vaikuttaa johonkin virtsateiden osaan. Virtsa sisältää paljon nesteitä, suoloja ja kuona-aineita. Kun bakteerit lisääntyvät virtsassa, ne hyökkäävät limakalvoon ja aiheuttavat virtsatieinfektion.</a:t>
            </a:r>
          </a:p>
          <a:p>
            <a:pPr lvl="0"/>
            <a:endParaRPr lang="en" dirty="0"/>
          </a:p>
          <a:p>
            <a:pPr lvl="0"/>
            <a:r>
              <a:rPr lang="fi-FI" dirty="0"/>
              <a:t>Virtsatieinfektiot voidaan jakaa sijainnin ja vakavuuden mukaan:</a:t>
            </a:r>
          </a:p>
          <a:p>
            <a:pPr lvl="0"/>
            <a:endParaRPr lang="en" dirty="0"/>
          </a:p>
          <a:p>
            <a:pPr lvl="0"/>
            <a:r>
              <a:rPr lang="fi-FI" b="1" dirty="0"/>
              <a:t>Alempien virtsateiden infektio</a:t>
            </a:r>
            <a:r>
              <a:rPr lang="en" b="1" dirty="0"/>
              <a:t> </a:t>
            </a:r>
            <a:r>
              <a:rPr lang="fi-FI" b="0" dirty="0"/>
              <a:t>on virtsarakon infektio, joka johtuu yleensä ruoansulatuskanavasta virtsaputkeen joutuvista bakteereista.</a:t>
            </a:r>
            <a:br>
              <a:rPr lang="sv-SE" dirty="0">
                <a:cs typeface="+mn-lt"/>
              </a:rPr>
            </a:br>
            <a:endParaRPr lang="en" dirty="0"/>
          </a:p>
          <a:p>
            <a:pPr lvl="0"/>
            <a:r>
              <a:rPr lang="fi-FI" b="1" dirty="0"/>
              <a:t>Ylempien virtsateiden infektiot</a:t>
            </a:r>
            <a:r>
              <a:rPr lang="en" b="1" dirty="0"/>
              <a:t> </a:t>
            </a:r>
            <a:r>
              <a:rPr lang="fi-FI" b="0" i="0" dirty="0">
                <a:solidFill>
                  <a:srgbClr val="231F20"/>
                </a:solidFill>
                <a:effectLst/>
                <a:latin typeface="Proxima Nova"/>
              </a:rPr>
              <a:t>aiheuttavat tyypillisesti flunssan kaltaisia oireita, jotka vaikuttavat koko kehoon.</a:t>
            </a:r>
            <a:br>
              <a:rPr lang="sv-SE" dirty="0">
                <a:cs typeface="+mn-lt"/>
              </a:rPr>
            </a:br>
            <a:r>
              <a:rPr lang="fi-FI" dirty="0"/>
              <a:t>Lämpötila ≥38 °C, CRP ≥30 mg/l, kuume (voi puuttua iäkkäillä) ja yleisvaikutukset vaihtelevassa määrin. Mahd. vilunväristykset, päänsärky, pahoinvointi ja oksentelu.</a:t>
            </a:r>
            <a:endParaRPr lang="en" dirty="0">
              <a:cs typeface="Calibri"/>
            </a:endParaRPr>
          </a:p>
          <a:p>
            <a:pPr lvl="0"/>
            <a:endParaRPr lang="en" dirty="0"/>
          </a:p>
          <a:p>
            <a:pPr lvl="0"/>
            <a:r>
              <a:rPr lang="fi-FI" b="1" dirty="0"/>
              <a:t>Virtsatieinfektiota kutsutaan komplisoituneeksi,</a:t>
            </a:r>
            <a:r>
              <a:rPr lang="en" b="1" dirty="0"/>
              <a:t> </a:t>
            </a:r>
            <a:r>
              <a:rPr lang="fi-FI" dirty="0"/>
              <a:t>kun virtsateissä on samanaikaisesti rakenteellinen tai toiminnallinen häiriö tai kun taustalla on sairaus, joka heikentää potilaan puolustuskykyä infektiota vastaan tai hoitovastetta.</a:t>
            </a:r>
            <a:endParaRPr lang="en" dirty="0">
              <a:cs typeface="Calibri"/>
            </a:endParaRPr>
          </a:p>
          <a:p>
            <a:pPr lvl="0"/>
            <a:r>
              <a:rPr lang="fi-FI" dirty="0"/>
              <a:t>Tämä aineisto rajoittuu toistuviin virtsatieinfektioihin henkilöillä, jotka toistokatetroivat (monesti kutsutaan komplisoituneiksi virtsatietulehduksiksi).</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i-FI" noProof="0" dirty="0"/>
              <a:t>Jos olet kiinnostunut virtsatieinfektion kehittymisestä, klikkaa linkkiä päästäksesi koulutusalustallemme, jossa on CPD-akkreditoitua materiaalia. </a:t>
            </a:r>
          </a:p>
          <a:p>
            <a:r>
              <a:rPr lang="fi-FI" sz="1200" u="none" kern="1200" noProof="0" dirty="0">
                <a:solidFill>
                  <a:schemeClr val="tx1"/>
                </a:solidFill>
                <a:latin typeface="+mn-lt"/>
                <a:ea typeface="+mn-ea"/>
                <a:cs typeface="+mn-cs"/>
              </a:rPr>
              <a:t>CPD tarkoittaa, että oppiminen on täyttänyt ammatillisen täydennyskoulutuksen (</a:t>
            </a:r>
            <a:r>
              <a:rPr lang="fi-FI" sz="1200" u="none" kern="1200" noProof="0" dirty="0" err="1">
                <a:solidFill>
                  <a:schemeClr val="tx1"/>
                </a:solidFill>
                <a:latin typeface="+mn-lt"/>
                <a:ea typeface="+mn-ea"/>
                <a:cs typeface="+mn-cs"/>
              </a:rPr>
              <a:t>Continuing</a:t>
            </a:r>
            <a:r>
              <a:rPr lang="fi-FI" sz="1200" u="none" kern="1200" noProof="0" dirty="0">
                <a:solidFill>
                  <a:schemeClr val="tx1"/>
                </a:solidFill>
                <a:latin typeface="+mn-lt"/>
                <a:ea typeface="+mn-ea"/>
                <a:cs typeface="+mn-cs"/>
              </a:rPr>
              <a:t> Professional </a:t>
            </a:r>
            <a:r>
              <a:rPr lang="fi-FI" sz="1200" u="none" kern="1200" noProof="0" dirty="0" err="1">
                <a:solidFill>
                  <a:schemeClr val="tx1"/>
                </a:solidFill>
                <a:latin typeface="+mn-lt"/>
                <a:ea typeface="+mn-ea"/>
                <a:cs typeface="+mn-cs"/>
              </a:rPr>
              <a:t>Development</a:t>
            </a:r>
            <a:r>
              <a:rPr lang="fi-FI" sz="1200" u="none" kern="1200" noProof="0" dirty="0">
                <a:solidFill>
                  <a:schemeClr val="tx1"/>
                </a:solidFill>
                <a:latin typeface="+mn-lt"/>
                <a:ea typeface="+mn-ea"/>
                <a:cs typeface="+mn-cs"/>
              </a:rPr>
              <a:t>) standardit ja kriteerit ja että sen laatu on arvioitu.</a:t>
            </a:r>
            <a:endParaRPr lang="en-US" sz="1200" u="none" kern="1200" noProof="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Times New Roman" panose="02020603050405020304" pitchFamily="18" charset="0"/>
              </a:rPr>
              <a:t>Yleisin virtsatieinfektion oire on muutos virtsaamisessa, esimerkiksi tihentynyt virtsaamistarve</a:t>
            </a:r>
            <a:r>
              <a:rPr lang="en-US" sz="1800" b="0" dirty="0">
                <a:effectLst/>
                <a:latin typeface="Calibri" panose="020F0502020204030204" pitchFamily="34" charset="0"/>
                <a:ea typeface="Times New Roman" panose="02020603050405020304" pitchFamily="18" charset="0"/>
              </a:rPr>
              <a:t>. </a:t>
            </a:r>
            <a:r>
              <a:rPr lang="fi-FI" sz="1800" b="0" dirty="0">
                <a:effectLst/>
                <a:latin typeface="Calibri" panose="020F0502020204030204" pitchFamily="34" charset="0"/>
                <a:ea typeface="Times New Roman" panose="02020603050405020304" pitchFamily="18" charset="0"/>
              </a:rPr>
              <a:t>Yleistä on myös kirvely/polttava tunne tai tunne, ettei tyhjennys onnistu kokonaan. </a:t>
            </a:r>
            <a:endParaRPr lang="sv-S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rgbClr val="4C4C4C"/>
              </a:solidFill>
              <a:latin typeface="Source Sans Pro"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solidFill>
                  <a:srgbClr val="4C4C4C"/>
                </a:solidFill>
                <a:latin typeface="Source Sans Pro" pitchFamily="34"/>
              </a:rPr>
              <a:t>Potilailla, joilla on neurogeeninen vamma/sairaus, virtsatieinfektio voi lisätä spastisuutta.</a:t>
            </a:r>
            <a:br>
              <a:rPr lang="en-US" noProof="0" dirty="0">
                <a:solidFill>
                  <a:srgbClr val="4C4C4C"/>
                </a:solidFill>
                <a:latin typeface="Source Sans Pro" pitchFamily="34"/>
              </a:rPr>
            </a:br>
            <a:endParaRPr lang="en-US" noProof="0" dirty="0">
              <a:solidFill>
                <a:srgbClr val="4C4C4C"/>
              </a:solidFill>
              <a:latin typeface="Source Sans Pro"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solidFill>
                  <a:srgbClr val="4C4C4C"/>
                </a:solidFill>
                <a:latin typeface="Source Sans Pro" pitchFamily="34"/>
              </a:rPr>
              <a:t>Iäkkäät ihmiset voivat tulla sekaviksi, ja selkäydinvammautuneilla, joilla on vaurio T6-tason yläpuolella, voi esiintyä autonomista </a:t>
            </a:r>
            <a:r>
              <a:rPr lang="fi-FI" noProof="0" dirty="0" err="1">
                <a:solidFill>
                  <a:srgbClr val="4C4C4C"/>
                </a:solidFill>
                <a:latin typeface="Source Sans Pro" pitchFamily="34"/>
              </a:rPr>
              <a:t>dysrefleksiaa</a:t>
            </a:r>
            <a:r>
              <a:rPr lang="fi-FI" noProof="0" dirty="0">
                <a:solidFill>
                  <a:srgbClr val="4C4C4C"/>
                </a:solidFill>
                <a:latin typeface="Source Sans Pro" pitchFamily="34"/>
              </a:rPr>
              <a:t>.</a:t>
            </a:r>
            <a:endParaRPr lang="en-US" noProof="0" dirty="0">
              <a:solidFill>
                <a:srgbClr val="4C4C4C"/>
              </a:solidFill>
              <a:latin typeface="Source Sans Pro" pitchFamily="34"/>
            </a:endParaRPr>
          </a:p>
          <a:p>
            <a:pPr lvl="0"/>
            <a:endParaRPr lang="en-US" noProof="0" dirty="0">
              <a:solidFill>
                <a:srgbClr val="4C4C4C"/>
              </a:solidFill>
              <a:latin typeface="Source Sans Pro" pitchFamily="34"/>
            </a:endParaRPr>
          </a:p>
          <a:p>
            <a:pPr lvl="0"/>
            <a:endParaRPr lang="en-US" noProof="0" dirty="0">
              <a:solidFill>
                <a:srgbClr val="4C4C4C"/>
              </a:solidFill>
              <a:latin typeface="Source Sans Pro" pitchFamily="34"/>
            </a:endParaRPr>
          </a:p>
          <a:p>
            <a:pPr lvl="0"/>
            <a:endParaRPr lang="en-US" b="0" noProof="0" dirty="0">
              <a:solidFill>
                <a:srgbClr val="111111"/>
              </a:solidFill>
              <a:highlight>
                <a:srgbClr val="FFFF00"/>
              </a:highlight>
              <a:latin typeface="-apple-system"/>
            </a:endParaRPr>
          </a:p>
          <a:p>
            <a:pPr lvl="0"/>
            <a:endParaRPr lang="en-US" noProof="0" dirty="0">
              <a:highlight>
                <a:srgbClr val="FFFF00"/>
              </a:highlight>
            </a:endParaRPr>
          </a:p>
          <a:p>
            <a:pPr lvl="0"/>
            <a:endParaRPr lang="en-US" noProof="0" dirty="0">
              <a:highlight>
                <a:srgbClr val="FFFF00"/>
              </a:highlight>
            </a:endParaRPr>
          </a:p>
          <a:p>
            <a:pPr lvl="0"/>
            <a:endParaRPr lang="en-US" noProof="0" dirty="0"/>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solidFill>
                  <a:srgbClr val="4C4C4C"/>
                </a:solidFill>
                <a:latin typeface="Source Sans Pro"/>
                <a:ea typeface="Source Sans Pro"/>
              </a:rPr>
              <a:t>Noin kymmenen vuotta sitten virtsan uskottiin olevan steriiliä, mutta tämä ei pidä paikkaansa, vaan virtsa sisältää bakteereja (sekä hyviä että huonoja), jotka elävät symbioosissa kanssamme.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noProof="0" dirty="0">
              <a:solidFill>
                <a:srgbClr val="4C4C4C"/>
              </a:solidFill>
              <a:latin typeface="Source Sans Pro"/>
              <a:ea typeface="Source Sans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solidFill>
                  <a:srgbClr val="4C4C4C"/>
                </a:solidFill>
                <a:latin typeface="Source Sans Pro"/>
                <a:ea typeface="Source Sans Pro"/>
              </a:rPr>
              <a:t>Virtsatieinfektiot jaetaan oireettomiin ja oireisiin: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solidFill>
                  <a:srgbClr val="4C4C4C"/>
                </a:solidFill>
                <a:latin typeface="Source Sans Pro"/>
                <a:ea typeface="Source Sans Pro"/>
              </a:rPr>
              <a:t>Oireeton virtsatietulehdus tarkoittaa, että virtsassa on bakteereja ilman virtsateiden oireita.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r>
              <a:rPr lang="fi-FI" sz="1800" b="0" i="0" u="none" strike="noStrike" baseline="0" dirty="0">
                <a:latin typeface="Roboto-Regular"/>
              </a:rPr>
              <a:t>Virtsatieinfektio määritellään </a:t>
            </a:r>
            <a:r>
              <a:rPr lang="fi-FI" sz="1800" b="0" i="0" u="none" strike="noStrike" baseline="0" dirty="0" err="1">
                <a:latin typeface="Roboto-Regular"/>
              </a:rPr>
              <a:t>bakteriuriaksi</a:t>
            </a:r>
            <a:r>
              <a:rPr lang="fi-FI" sz="1800" b="0" i="0" u="none" strike="noStrike" baseline="0" dirty="0">
                <a:latin typeface="Roboto-Regular"/>
              </a:rPr>
              <a:t> tai </a:t>
            </a:r>
            <a:r>
              <a:rPr lang="fi-FI" sz="1800" b="0" i="0" u="none" strike="noStrike" baseline="0" dirty="0" err="1">
                <a:latin typeface="Roboto-Regular"/>
              </a:rPr>
              <a:t>funguriaksi</a:t>
            </a:r>
            <a:r>
              <a:rPr lang="fi-FI" sz="1800" b="0" i="0" u="none" strike="noStrike" baseline="0" dirty="0">
                <a:latin typeface="Roboto-Regular"/>
              </a:rPr>
              <a:t>, johon liittyy virtsatieoireita, kuten </a:t>
            </a:r>
            <a:r>
              <a:rPr lang="fi-FI" sz="1800" b="0" i="0" u="none" strike="noStrike" baseline="0" dirty="0" err="1">
                <a:latin typeface="Roboto-Regular"/>
              </a:rPr>
              <a:t>dysuriaa</a:t>
            </a:r>
            <a:r>
              <a:rPr lang="fi-FI" sz="1800" b="0" i="0" u="none" strike="noStrike" baseline="0" dirty="0">
                <a:latin typeface="Roboto-Regular"/>
              </a:rPr>
              <a:t> ja kuumetta, ja bakteerien määrä on &gt; 103 CFU/ml.</a:t>
            </a:r>
            <a:r>
              <a:rPr lang="en-US" sz="1800" dirty="0">
                <a:latin typeface="Roboto-Regular"/>
              </a:rPr>
              <a:t> </a:t>
            </a:r>
            <a:r>
              <a:rPr lang="en-US" sz="1800" b="0" i="0" u="none" strike="noStrike" baseline="0" noProof="0" dirty="0">
                <a:latin typeface="Roboto-Regular"/>
              </a:rPr>
              <a:t> </a:t>
            </a:r>
            <a:r>
              <a:rPr lang="en-US" sz="1800" b="0" i="1" u="none" strike="noStrike" baseline="0" noProof="0" dirty="0">
                <a:solidFill>
                  <a:schemeClr val="bg1">
                    <a:lumMod val="50000"/>
                  </a:schemeClr>
                </a:solidFill>
                <a:latin typeface="Roboto-Regular"/>
              </a:rPr>
              <a:t>(EAUN </a:t>
            </a:r>
            <a:r>
              <a:rPr lang="en-US" sz="1800" i="1" dirty="0">
                <a:solidFill>
                  <a:schemeClr val="bg1">
                    <a:lumMod val="50000"/>
                  </a:schemeClr>
                </a:solidFill>
                <a:latin typeface="Roboto-Regular"/>
              </a:rPr>
              <a:t>IC Guidelines</a:t>
            </a:r>
            <a:r>
              <a:rPr lang="en-US" sz="1800" b="0" i="1" u="none" strike="noStrike" baseline="0" noProof="0" dirty="0">
                <a:solidFill>
                  <a:schemeClr val="bg1">
                    <a:lumMod val="50000"/>
                  </a:schemeClr>
                </a:solidFill>
                <a:latin typeface="Roboto-Regular"/>
              </a:rPr>
              <a:t> 2024)</a:t>
            </a:r>
          </a:p>
          <a:p>
            <a:pPr>
              <a:defRPr/>
            </a:pPr>
            <a:r>
              <a:rPr lang="fi-FI" noProof="0" dirty="0"/>
              <a:t>Tämä on määritelmä, joka nykyään useimmiten mainitaan kirjallisuudessa ja jota myös terveydenhuolto pyrkii tavoittelemaan. Jos antibioottien tarve on olemassa, terveydenhuollon ammattilaisen olisi arvioitava se yhdessä bakteeriviljelyn kanssa oikeanlaisen antibioottityypin valitsemiseksi.</a:t>
            </a:r>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15.xml"/><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slide" Target="slide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slide" Target="slide22.xml"/><Relationship Id="rId22" Type="http://schemas.openxmlformats.org/officeDocument/2006/relationships/slide" Target="slide2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fi/koulutus/artikkelit/longterm-safety-of-intermittent-catheterization/" TargetMode="External"/><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fi/koulutus/artikkelit/hydrophilic-catheters-and-lower-risk-of-hematuria/" TargetMode="External"/><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slide" Target="slide10.xml"/><Relationship Id="rId4" Type="http://schemas.openxmlformats.org/officeDocument/2006/relationships/image" Target="../media/image11.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wellspect.fi/koulutus/artikkelit/31---no-touch-catheter-technique/" TargetMode="External"/><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slide" Target="slide10.xml"/><Relationship Id="rId4" Type="http://schemas.openxmlformats.org/officeDocument/2006/relationships/image" Target="../media/image14.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0.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fi/globalassets/digizuite/53353-en-aid0053353.pdf"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wellspect.fi/globalassets/digizuite/60338-en-aid0060338.pdf"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png"/><Relationship Id="rId3" Type="http://schemas.openxmlformats.org/officeDocument/2006/relationships/hyperlink" Target="https://www.wellspect.fi/koulutus/artikkelit/suolentoiminnan-arviointi/" TargetMode="External"/><Relationship Id="rId7" Type="http://schemas.openxmlformats.org/officeDocument/2006/relationships/hyperlink" Target="https://www.wellspect.fi/koulutus/artikkelit/99---effects-of-tai-on-gut-microbiota-in-pediatric-population-with-sb/" TargetMode="External"/><Relationship Id="rId12" Type="http://schemas.openxmlformats.org/officeDocument/2006/relationships/slide" Target="slide10.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8.svg"/><Relationship Id="rId4" Type="http://schemas.openxmlformats.org/officeDocument/2006/relationships/image" Target="../media/image23.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hyperlink" Target="https://www.wellspect.fi/koulutus/artikkelit/toistokatetrointi/" TargetMode="External"/><Relationship Id="rId7" Type="http://schemas.openxmlformats.org/officeDocument/2006/relationships/image" Target="../media/image12.png"/><Relationship Id="rId12" Type="http://schemas.openxmlformats.org/officeDocument/2006/relationships/slide" Target="slide10.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png"/><Relationship Id="rId5" Type="http://schemas.openxmlformats.org/officeDocument/2006/relationships/slide" Target="slide12.xml"/><Relationship Id="rId10" Type="http://schemas.openxmlformats.org/officeDocument/2006/relationships/image" Target="../media/image8.svg"/><Relationship Id="rId4" Type="http://schemas.openxmlformats.org/officeDocument/2006/relationships/hyperlink" Target="https://www.wellspect.co.uk/education/patient-resources/" TargetMode="Externa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wellspect.qrd.by/zvl4th" TargetMode="External"/><Relationship Id="rId3" Type="http://schemas.openxmlformats.org/officeDocument/2006/relationships/hyperlink" Target="https://wellspect.qrd.by/8yolv6" TargetMode="External"/><Relationship Id="rId7" Type="http://schemas.openxmlformats.org/officeDocument/2006/relationships/image" Target="../media/image31.png"/><Relationship Id="rId12" Type="http://schemas.openxmlformats.org/officeDocument/2006/relationships/image" Target="../media/image8.svg"/><Relationship Id="rId2" Type="http://schemas.openxmlformats.org/officeDocument/2006/relationships/notesSlide" Target="../notesSlides/notesSlide28.xml"/><Relationship Id="rId16"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7.png"/><Relationship Id="rId5" Type="http://schemas.openxmlformats.org/officeDocument/2006/relationships/image" Target="../media/image29.png"/><Relationship Id="rId15" Type="http://schemas.openxmlformats.org/officeDocument/2006/relationships/slide" Target="slide10.xml"/><Relationship Id="rId10" Type="http://schemas.openxmlformats.org/officeDocument/2006/relationships/hyperlink" Target="https://wellspect.qrd.by/5693p8" TargetMode="External"/><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fi/koulutus/artikkelit/virtsatieinfektio-selitettyna-animaation-avulla/"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wellspect.fi/koulutus/artikkelit/tarkeita-tekijoita-virtsatieinfektioiden-vahentamiseksi-katetrien-kayttajat/" TargetMode="External"/><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7" y="1030859"/>
            <a:ext cx="6883375" cy="2387600"/>
          </a:xfrm>
        </p:spPr>
        <p:txBody>
          <a:bodyPr>
            <a:noAutofit/>
          </a:bodyPr>
          <a:lstStyle/>
          <a:p>
            <a:pPr algn="l"/>
            <a:r>
              <a:rPr lang="en-US" sz="3800" cap="none" dirty="0" err="1"/>
              <a:t>Interaktiivinen</a:t>
            </a:r>
            <a:r>
              <a:rPr lang="en-US" sz="3800" cap="none" dirty="0"/>
              <a:t> </a:t>
            </a:r>
            <a:r>
              <a:rPr lang="en-US" sz="3800" cap="none" dirty="0" err="1"/>
              <a:t>työkalu</a:t>
            </a:r>
            <a:r>
              <a:rPr lang="en-US" sz="3800" cap="none" dirty="0"/>
              <a:t> </a:t>
            </a:r>
            <a:r>
              <a:rPr lang="en-US" sz="3800" cap="none" dirty="0" err="1"/>
              <a:t>toistokatetroivien</a:t>
            </a:r>
            <a:r>
              <a:rPr lang="en-US" sz="3800" cap="none" dirty="0"/>
              <a:t> ja </a:t>
            </a:r>
            <a:r>
              <a:rPr lang="en-US" sz="3800" cap="none" dirty="0" err="1"/>
              <a:t>toistuvista</a:t>
            </a:r>
            <a:r>
              <a:rPr lang="en-US" sz="3800" cap="none" dirty="0"/>
              <a:t> </a:t>
            </a:r>
            <a:r>
              <a:rPr lang="en-US" sz="3800" cap="none" dirty="0" err="1"/>
              <a:t>virtsatieinfektioista</a:t>
            </a:r>
            <a:r>
              <a:rPr lang="en-US" sz="3800" cap="none" dirty="0"/>
              <a:t> </a:t>
            </a:r>
            <a:r>
              <a:rPr lang="en-US" sz="3800" cap="none" dirty="0" err="1"/>
              <a:t>kärsivien</a:t>
            </a:r>
            <a:r>
              <a:rPr lang="en-US" sz="3800" cap="none" dirty="0"/>
              <a:t> </a:t>
            </a:r>
            <a:r>
              <a:rPr lang="en-US" sz="3800" cap="none" dirty="0" err="1"/>
              <a:t>potilaiden</a:t>
            </a:r>
            <a:r>
              <a:rPr lang="en-US" sz="3800" cap="none" dirty="0"/>
              <a:t> </a:t>
            </a:r>
            <a:r>
              <a:rPr lang="en-US" sz="3800" cap="none" dirty="0" err="1"/>
              <a:t>ohjaamiseen</a:t>
            </a:r>
            <a:r>
              <a:rPr lang="en-US" sz="3800" cap="none" dirty="0"/>
              <a:t> </a:t>
            </a:r>
            <a:endParaRPr lang="en-US" sz="3800" cap="none" dirty="0">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a:bodyPr>
          <a:lstStyle/>
          <a:p>
            <a:pPr algn="l">
              <a:lnSpc>
                <a:spcPts val="2000"/>
              </a:lnSpc>
            </a:pPr>
            <a:r>
              <a:rPr lang="en-US" sz="1800" dirty="0" err="1"/>
              <a:t>Koulutusmateriaali</a:t>
            </a:r>
            <a:r>
              <a:rPr lang="en-US" sz="1800" dirty="0"/>
              <a:t> </a:t>
            </a:r>
            <a:r>
              <a:rPr lang="en-US" sz="1800" dirty="0" err="1"/>
              <a:t>terveydenhuollon</a:t>
            </a:r>
            <a:r>
              <a:rPr lang="en-US" sz="1800" dirty="0"/>
              <a:t> </a:t>
            </a:r>
            <a:r>
              <a:rPr lang="en-US" sz="1800" dirty="0" err="1"/>
              <a:t>ammattilaisille</a:t>
            </a:r>
            <a:r>
              <a:rPr lang="en-US" sz="1800" dirty="0"/>
              <a:t>, </a:t>
            </a:r>
            <a:r>
              <a:rPr lang="en-US" sz="1800" dirty="0" err="1"/>
              <a:t>joka</a:t>
            </a:r>
            <a:r>
              <a:rPr lang="en-US" sz="1800" dirty="0"/>
              <a:t> on </a:t>
            </a:r>
            <a:r>
              <a:rPr lang="en-US" sz="1800" dirty="0" err="1"/>
              <a:t>kehitetty</a:t>
            </a:r>
            <a:r>
              <a:rPr lang="en-US" sz="1800" dirty="0"/>
              <a:t> </a:t>
            </a:r>
            <a:r>
              <a:rPr lang="en-US" sz="1800" dirty="0" err="1"/>
              <a:t>yhdessä</a:t>
            </a:r>
            <a:r>
              <a:rPr lang="en-US" sz="1800" dirty="0"/>
              <a:t> </a:t>
            </a:r>
            <a:r>
              <a:rPr lang="en-US" sz="1800" dirty="0" err="1"/>
              <a:t>terveydenhuollon</a:t>
            </a:r>
            <a:r>
              <a:rPr lang="en-US" sz="1800" dirty="0"/>
              <a:t> </a:t>
            </a:r>
            <a:r>
              <a:rPr lang="en-US" sz="1800" dirty="0" err="1"/>
              <a:t>ammattilaisten</a:t>
            </a:r>
            <a:r>
              <a:rPr lang="en-US" sz="1800" dirty="0"/>
              <a:t> </a:t>
            </a:r>
            <a:r>
              <a:rPr lang="en-US" sz="1800" dirty="0" err="1"/>
              <a:t>kanssa</a:t>
            </a:r>
            <a:r>
              <a:rPr lang="en-US" sz="1800" dirty="0"/>
              <a:t>.</a:t>
            </a:r>
            <a:endParaRPr lang="en" sz="1800" dirty="0"/>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8"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600" dirty="0" err="1">
                <a:solidFill>
                  <a:schemeClr val="accent1"/>
                </a:solidFill>
              </a:rPr>
              <a:t>Käyttöohjeet</a:t>
            </a:r>
            <a:endParaRPr lang="en-US" sz="1600" dirty="0">
              <a:solidFill>
                <a:schemeClr val="accent1"/>
              </a:solidFill>
            </a:endParaRP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8" y="5033058"/>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600" dirty="0" err="1">
                <a:solidFill>
                  <a:schemeClr val="accent1"/>
                </a:solidFill>
              </a:rPr>
              <a:t>Perustietoa</a:t>
            </a:r>
            <a:r>
              <a:rPr lang="en-US" sz="1600" dirty="0">
                <a:solidFill>
                  <a:schemeClr val="accent1"/>
                </a:solidFill>
              </a:rPr>
              <a:t> </a:t>
            </a:r>
            <a:r>
              <a:rPr lang="en-US" sz="1600" dirty="0" err="1">
                <a:solidFill>
                  <a:schemeClr val="accent1"/>
                </a:solidFill>
              </a:rPr>
              <a:t>virtsatieinfektioista</a:t>
            </a:r>
            <a:endParaRPr lang="en-US" sz="1600" dirty="0">
              <a:solidFill>
                <a:schemeClr val="accent1"/>
              </a:solidFill>
            </a:endParaRP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Aloita</a:t>
            </a:r>
            <a:r>
              <a:rPr lang="en-US" sz="1600" dirty="0"/>
              <a:t> </a:t>
            </a:r>
            <a:r>
              <a:rPr lang="en-US" sz="1600" dirty="0" err="1"/>
              <a:t>tästä</a:t>
            </a:r>
            <a:endParaRPr lang="en-US" sz="1600" dirty="0"/>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8"/>
            <a:ext cx="6480173" cy="214104"/>
          </a:xfrm>
          <a:prstGeom prst="rect">
            <a:avLst/>
          </a:prstGeom>
          <a:noFill/>
        </p:spPr>
        <p:txBody>
          <a:bodyPr wrap="square" lIns="0" tIns="0" rIns="0" bIns="0" rtlCol="0">
            <a:noAutofit/>
          </a:bodyPr>
          <a:lstStyle/>
          <a:p>
            <a:r>
              <a:rPr lang="en-US" sz="2000" dirty="0" err="1">
                <a:solidFill>
                  <a:srgbClr val="000000"/>
                </a:solidFill>
              </a:rPr>
              <a:t>Ensisijainen</a:t>
            </a:r>
            <a:r>
              <a:rPr lang="en-US" sz="2000" dirty="0">
                <a:solidFill>
                  <a:srgbClr val="000000"/>
                </a:solidFill>
              </a:rPr>
              <a:t> </a:t>
            </a:r>
            <a:r>
              <a:rPr lang="en-US" sz="2000" dirty="0" err="1">
                <a:solidFill>
                  <a:srgbClr val="000000"/>
                </a:solidFill>
              </a:rPr>
              <a:t>tutkimus</a:t>
            </a:r>
            <a:endParaRPr lang="en-US" sz="2000" dirty="0">
              <a:solidFill>
                <a:srgbClr val="000000"/>
              </a:solidFill>
            </a:endParaRP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oAutofit/>
          </a:bodyPr>
          <a:lstStyle/>
          <a:p>
            <a:r>
              <a:rPr lang="en-US" sz="2000" dirty="0" err="1">
                <a:solidFill>
                  <a:srgbClr val="000000"/>
                </a:solidFill>
              </a:rPr>
              <a:t>Jatkotutkimus</a:t>
            </a:r>
            <a:r>
              <a:rPr lang="en-US" sz="2000" dirty="0">
                <a:solidFill>
                  <a:srgbClr val="000000"/>
                </a:solidFill>
              </a:rPr>
              <a:t> </a:t>
            </a:r>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1.1 </a:t>
            </a:r>
            <a:r>
              <a:rPr lang="en-US" sz="1000" dirty="0" err="1">
                <a:solidFill>
                  <a:schemeClr val="bg1"/>
                </a:solidFill>
              </a:rPr>
              <a:t>Katetrivalinta</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1.2 </a:t>
            </a:r>
            <a:r>
              <a:rPr lang="en-US" sz="1000" dirty="0" err="1">
                <a:solidFill>
                  <a:schemeClr val="bg1"/>
                </a:solidFill>
              </a:rPr>
              <a:t>Katetrivalinta</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r>
              <a:rPr lang="en-US" sz="1000" dirty="0">
                <a:solidFill>
                  <a:schemeClr val="bg1"/>
                </a:solidFill>
              </a:rPr>
              <a:t> </a:t>
            </a:r>
            <a:r>
              <a:rPr lang="en-US" sz="1000" dirty="0" err="1">
                <a:solidFill>
                  <a:schemeClr val="bg1"/>
                </a:solidFill>
              </a:rPr>
              <a:t>jatkuu</a:t>
            </a:r>
            <a:endParaRPr lang="en-US" sz="1000" dirty="0">
              <a:solidFill>
                <a:schemeClr val="bg1"/>
              </a:solidFill>
            </a:endParaRP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1688" y="3569410"/>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1.3 </a:t>
            </a:r>
            <a:r>
              <a:rPr lang="en-US" sz="1000" dirty="0" err="1">
                <a:solidFill>
                  <a:schemeClr val="bg1"/>
                </a:solidFill>
              </a:rPr>
              <a:t>Kosketukseton</a:t>
            </a:r>
            <a:r>
              <a:rPr lang="en-US" sz="1000" dirty="0">
                <a:solidFill>
                  <a:schemeClr val="bg1"/>
                </a:solidFill>
              </a:rPr>
              <a:t> </a:t>
            </a:r>
            <a:r>
              <a:rPr lang="en-US" sz="1000" dirty="0" err="1">
                <a:solidFill>
                  <a:schemeClr val="bg1"/>
                </a:solidFill>
              </a:rPr>
              <a:t>tekniikka</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1.4 </a:t>
            </a:r>
            <a:r>
              <a:rPr lang="en-US" sz="1000" dirty="0" err="1">
                <a:solidFill>
                  <a:schemeClr val="bg1"/>
                </a:solidFill>
              </a:rPr>
              <a:t>Hygienia</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1.5 </a:t>
            </a:r>
            <a:r>
              <a:rPr lang="en-US" sz="1000" dirty="0" err="1">
                <a:solidFill>
                  <a:schemeClr val="bg1"/>
                </a:solidFill>
              </a:rPr>
              <a:t>Virtsarakon</a:t>
            </a:r>
            <a:r>
              <a:rPr lang="en-US" sz="1000" dirty="0">
                <a:solidFill>
                  <a:schemeClr val="bg1"/>
                </a:solidFill>
              </a:rPr>
              <a:t> </a:t>
            </a:r>
            <a:r>
              <a:rPr lang="en-US" sz="1000" dirty="0" err="1">
                <a:solidFill>
                  <a:schemeClr val="bg1"/>
                </a:solidFill>
              </a:rPr>
              <a:t>epätäydellinen</a:t>
            </a:r>
            <a:r>
              <a:rPr lang="en-US" sz="1000" dirty="0">
                <a:solidFill>
                  <a:schemeClr val="bg1"/>
                </a:solidFill>
              </a:rPr>
              <a:t> </a:t>
            </a:r>
            <a:r>
              <a:rPr lang="en-US" sz="1000" dirty="0" err="1">
                <a:solidFill>
                  <a:schemeClr val="bg1"/>
                </a:solidFill>
              </a:rPr>
              <a:t>tyhjeneminen</a:t>
            </a:r>
            <a:endParaRPr lang="en-US" sz="1000" dirty="0">
              <a:solidFill>
                <a:schemeClr val="bg1"/>
              </a:solidFill>
            </a:endParaRP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en-US" dirty="0" err="1"/>
              <a:t>Toistuvien</a:t>
            </a:r>
            <a:r>
              <a:rPr lang="en-US" dirty="0"/>
              <a:t> </a:t>
            </a:r>
            <a:r>
              <a:rPr lang="en-US" dirty="0" err="1"/>
              <a:t>virtsatieinfektioiden</a:t>
            </a:r>
            <a:r>
              <a:rPr lang="en-US" dirty="0"/>
              <a:t> </a:t>
            </a:r>
            <a:r>
              <a:rPr lang="en-US" dirty="0" err="1"/>
              <a:t>tutkiminen</a:t>
            </a:r>
            <a:endParaRPr lang="en-US" dirty="0"/>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oAutofit/>
          </a:bodyPr>
          <a:lstStyle/>
          <a:p>
            <a:r>
              <a:rPr lang="en-US" sz="1200" b="1" dirty="0">
                <a:solidFill>
                  <a:srgbClr val="000000"/>
                </a:solidFill>
              </a:rPr>
              <a:t>1. </a:t>
            </a:r>
            <a:r>
              <a:rPr lang="en-US" sz="1200" b="1" dirty="0" err="1">
                <a:solidFill>
                  <a:srgbClr val="000000"/>
                </a:solidFill>
              </a:rPr>
              <a:t>Tuote</a:t>
            </a:r>
            <a:r>
              <a:rPr lang="en-US" sz="1200" b="1" dirty="0">
                <a:solidFill>
                  <a:srgbClr val="000000"/>
                </a:solidFill>
              </a:rPr>
              <a:t> ja </a:t>
            </a:r>
            <a:r>
              <a:rPr lang="en-US" sz="1200" b="1" dirty="0" err="1">
                <a:solidFill>
                  <a:srgbClr val="000000"/>
                </a:solidFill>
              </a:rPr>
              <a:t>katetrointitekniikka</a:t>
            </a:r>
            <a:endParaRPr lang="en-US" sz="1200" b="1" dirty="0">
              <a:solidFill>
                <a:srgbClr val="000000"/>
              </a:solidFill>
            </a:endParaRP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437930" cy="163634"/>
          </a:xfrm>
          <a:prstGeom prst="rect">
            <a:avLst/>
          </a:prstGeom>
          <a:noFill/>
        </p:spPr>
        <p:txBody>
          <a:bodyPr wrap="square" lIns="0" tIns="0" rIns="0" bIns="0">
            <a:noAutofit/>
          </a:bodyPr>
          <a:lstStyle/>
          <a:p>
            <a:r>
              <a:rPr lang="en-US" sz="1200" b="1" dirty="0">
                <a:solidFill>
                  <a:srgbClr val="000000"/>
                </a:solidFill>
              </a:rPr>
              <a:t>2. </a:t>
            </a:r>
            <a:r>
              <a:rPr lang="en-US" sz="1200" b="1" dirty="0" err="1">
                <a:solidFill>
                  <a:srgbClr val="000000"/>
                </a:solidFill>
              </a:rPr>
              <a:t>Virtsa-analyysi</a:t>
            </a:r>
            <a:r>
              <a:rPr lang="en-US" sz="1200" b="1" dirty="0">
                <a:solidFill>
                  <a:srgbClr val="000000"/>
                </a:solidFill>
              </a:rPr>
              <a:t> </a:t>
            </a:r>
            <a:r>
              <a:rPr lang="en-US" sz="1200" b="1" dirty="0" err="1">
                <a:solidFill>
                  <a:srgbClr val="000000"/>
                </a:solidFill>
              </a:rPr>
              <a:t>testiliuskalla</a:t>
            </a:r>
            <a:r>
              <a:rPr lang="en-US" sz="1200" b="1" dirty="0">
                <a:solidFill>
                  <a:srgbClr val="000000"/>
                </a:solidFill>
              </a:rPr>
              <a:t>/</a:t>
            </a:r>
            <a:r>
              <a:rPr lang="en-US" sz="1200" b="1" dirty="0" err="1">
                <a:solidFill>
                  <a:srgbClr val="000000"/>
                </a:solidFill>
              </a:rPr>
              <a:t>Virtsan</a:t>
            </a:r>
            <a:r>
              <a:rPr lang="en-US" sz="1200" b="1" dirty="0">
                <a:solidFill>
                  <a:srgbClr val="000000"/>
                </a:solidFill>
              </a:rPr>
              <a:t> </a:t>
            </a:r>
            <a:r>
              <a:rPr lang="en-US" sz="1200" b="1" dirty="0" err="1">
                <a:solidFill>
                  <a:srgbClr val="000000"/>
                </a:solidFill>
              </a:rPr>
              <a:t>bakteeriviljely</a:t>
            </a:r>
            <a:endParaRPr lang="en-US" sz="1200" b="1" dirty="0">
              <a:solidFill>
                <a:srgbClr val="000000"/>
              </a:solidFill>
            </a:endParaRP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2.1 </a:t>
            </a:r>
            <a:r>
              <a:rPr lang="en-US" sz="1000" dirty="0" err="1">
                <a:solidFill>
                  <a:schemeClr val="bg1"/>
                </a:solidFill>
              </a:rPr>
              <a:t>Virtsa-analyysi</a:t>
            </a:r>
            <a:r>
              <a:rPr lang="en-US" sz="1000" dirty="0">
                <a:solidFill>
                  <a:schemeClr val="bg1"/>
                </a:solidFill>
              </a:rPr>
              <a:t> / </a:t>
            </a:r>
            <a:r>
              <a:rPr lang="en-US" sz="1000" dirty="0" err="1">
                <a:solidFill>
                  <a:schemeClr val="bg1"/>
                </a:solidFill>
              </a:rPr>
              <a:t>Testiliuska</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31" name="Linked button">
            <a:hlinkClick r:id="rId9" action="ppaction://hlinksldjump"/>
            <a:extLst>
              <a:ext uri="{FF2B5EF4-FFF2-40B4-BE49-F238E27FC236}">
                <a16:creationId xmlns:a16="http://schemas.microsoft.com/office/drawing/2014/main" id="{AB399AEC-A3D0-0948-70D8-795BB399EA8C}"/>
              </a:ext>
            </a:extLst>
          </p:cNvPr>
          <p:cNvSpPr/>
          <p:nvPr/>
        </p:nvSpPr>
        <p:spPr>
          <a:xfrm>
            <a:off x="1271687" y="5688110"/>
            <a:ext cx="2877323"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2.2 </a:t>
            </a:r>
            <a:r>
              <a:rPr lang="en-US" sz="1000" dirty="0" err="1">
                <a:solidFill>
                  <a:schemeClr val="bg1"/>
                </a:solidFill>
              </a:rPr>
              <a:t>Virtsan</a:t>
            </a:r>
            <a:r>
              <a:rPr lang="en-US" sz="1000" dirty="0">
                <a:solidFill>
                  <a:schemeClr val="bg1"/>
                </a:solidFill>
              </a:rPr>
              <a:t> </a:t>
            </a:r>
            <a:r>
              <a:rPr lang="en-US" sz="1000" dirty="0" err="1">
                <a:solidFill>
                  <a:schemeClr val="bg1"/>
                </a:solidFill>
              </a:rPr>
              <a:t>bakteeriviljely</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oAutofit/>
          </a:bodyPr>
          <a:lstStyle/>
          <a:p>
            <a:r>
              <a:rPr lang="en-US" sz="1200" b="1" dirty="0">
                <a:solidFill>
                  <a:srgbClr val="000000"/>
                </a:solidFill>
              </a:rPr>
              <a:t>3. </a:t>
            </a:r>
            <a:r>
              <a:rPr lang="en-US" sz="1200" b="1" dirty="0" err="1">
                <a:solidFill>
                  <a:srgbClr val="000000"/>
                </a:solidFill>
              </a:rPr>
              <a:t>Virtsanmittaustaulukko</a:t>
            </a:r>
            <a:endParaRPr lang="en-US" sz="1200" b="1" dirty="0">
              <a:solidFill>
                <a:srgbClr val="000000"/>
              </a:solidFill>
            </a:endParaRPr>
          </a:p>
        </p:txBody>
      </p:sp>
      <p:sp>
        <p:nvSpPr>
          <p:cNvPr id="33" name="Linked button">
            <a:hlinkClick r:id="rId10" action="ppaction://hlinksldjump"/>
            <a:extLst>
              <a:ext uri="{FF2B5EF4-FFF2-40B4-BE49-F238E27FC236}">
                <a16:creationId xmlns:a16="http://schemas.microsoft.com/office/drawing/2014/main" id="{90F85667-5823-F93A-E5F9-30FCCF5AEE1C}"/>
              </a:ext>
            </a:extLst>
          </p:cNvPr>
          <p:cNvSpPr/>
          <p:nvPr/>
        </p:nvSpPr>
        <p:spPr>
          <a:xfrm>
            <a:off x="4746031" y="2770365"/>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3.1 </a:t>
            </a:r>
            <a:r>
              <a:rPr lang="en-US" sz="1000" dirty="0" err="1">
                <a:solidFill>
                  <a:schemeClr val="bg1"/>
                </a:solidFill>
              </a:rPr>
              <a:t>Virtsaaminen</a:t>
            </a:r>
            <a:r>
              <a:rPr lang="en-US" sz="1000" dirty="0">
                <a:solidFill>
                  <a:schemeClr val="bg1"/>
                </a:solidFill>
              </a:rPr>
              <a:t> / </a:t>
            </a:r>
            <a:r>
              <a:rPr lang="en-US" sz="1000" dirty="0" err="1">
                <a:solidFill>
                  <a:schemeClr val="bg1"/>
                </a:solidFill>
              </a:rPr>
              <a:t>virtsaamistiheys</a:t>
            </a:r>
            <a:endParaRPr lang="en-US" sz="1000" dirty="0">
              <a:solidFill>
                <a:schemeClr val="bg1"/>
              </a:solidFill>
            </a:endParaRPr>
          </a:p>
        </p:txBody>
      </p:sp>
      <p:sp>
        <p:nvSpPr>
          <p:cNvPr id="34" name="Linked button">
            <a:hlinkClick r:id="rId11" action="ppaction://hlinksldjump"/>
            <a:extLst>
              <a:ext uri="{FF2B5EF4-FFF2-40B4-BE49-F238E27FC236}">
                <a16:creationId xmlns:a16="http://schemas.microsoft.com/office/drawing/2014/main" id="{3D016AC8-1BF8-E48E-AF45-3AA3D7825C90}"/>
              </a:ext>
            </a:extLst>
          </p:cNvPr>
          <p:cNvSpPr/>
          <p:nvPr/>
        </p:nvSpPr>
        <p:spPr>
          <a:xfrm>
            <a:off x="4746031" y="3163776"/>
            <a:ext cx="287732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3.2 </a:t>
            </a:r>
            <a:r>
              <a:rPr lang="en-US" sz="1000" dirty="0" err="1">
                <a:solidFill>
                  <a:schemeClr val="bg1"/>
                </a:solidFill>
              </a:rPr>
              <a:t>Virtsaaminen</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oAutofit/>
          </a:bodyPr>
          <a:lstStyle/>
          <a:p>
            <a:r>
              <a:rPr lang="en-US" sz="1200" b="1" dirty="0">
                <a:solidFill>
                  <a:srgbClr val="000000"/>
                </a:solidFill>
              </a:rPr>
              <a:t>4. </a:t>
            </a:r>
            <a:r>
              <a:rPr lang="en-US" sz="1200" b="1" dirty="0" err="1">
                <a:solidFill>
                  <a:srgbClr val="000000"/>
                </a:solidFill>
              </a:rPr>
              <a:t>Suolen</a:t>
            </a:r>
            <a:r>
              <a:rPr lang="en-US" sz="1200" b="1" dirty="0">
                <a:solidFill>
                  <a:srgbClr val="000000"/>
                </a:solidFill>
              </a:rPr>
              <a:t> </a:t>
            </a:r>
            <a:r>
              <a:rPr lang="en-US" sz="1200" b="1" dirty="0" err="1">
                <a:solidFill>
                  <a:srgbClr val="000000"/>
                </a:solidFill>
              </a:rPr>
              <a:t>tyhjeneminen</a:t>
            </a:r>
            <a:endParaRPr lang="en-US" sz="1200" b="1" dirty="0">
              <a:solidFill>
                <a:srgbClr val="000000"/>
              </a:solidFill>
            </a:endParaRPr>
          </a:p>
        </p:txBody>
      </p:sp>
      <p:sp>
        <p:nvSpPr>
          <p:cNvPr id="36" name="Linked button">
            <a:hlinkClick r:id="rId12" action="ppaction://hlinksldjump"/>
            <a:extLst>
              <a:ext uri="{FF2B5EF4-FFF2-40B4-BE49-F238E27FC236}">
                <a16:creationId xmlns:a16="http://schemas.microsoft.com/office/drawing/2014/main" id="{A4025EBC-16CF-0D3B-C76A-1C5D57AFCA1C}"/>
              </a:ext>
            </a:extLst>
          </p:cNvPr>
          <p:cNvSpPr/>
          <p:nvPr/>
        </p:nvSpPr>
        <p:spPr>
          <a:xfrm>
            <a:off x="4752272" y="4073668"/>
            <a:ext cx="2871081"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4.1 </a:t>
            </a:r>
            <a:r>
              <a:rPr lang="en-US" sz="1000" dirty="0" err="1">
                <a:solidFill>
                  <a:schemeClr val="bg1"/>
                </a:solidFill>
              </a:rPr>
              <a:t>Suolen</a:t>
            </a:r>
            <a:r>
              <a:rPr lang="en-US" sz="1000" dirty="0">
                <a:solidFill>
                  <a:schemeClr val="bg1"/>
                </a:solidFill>
              </a:rPr>
              <a:t> </a:t>
            </a:r>
            <a:r>
              <a:rPr lang="en-US" sz="1000" dirty="0" err="1">
                <a:solidFill>
                  <a:schemeClr val="bg1"/>
                </a:solidFill>
              </a:rPr>
              <a:t>tyhjeneminen</a:t>
            </a:r>
            <a:endParaRPr lang="en-US" sz="1000" dirty="0">
              <a:solidFill>
                <a:schemeClr val="bg1"/>
              </a:solidFill>
            </a:endParaRPr>
          </a:p>
        </p:txBody>
      </p:sp>
      <p:sp>
        <p:nvSpPr>
          <p:cNvPr id="37" name="Linked button">
            <a:hlinkClick r:id="rId13" action="ppaction://hlinksldjump"/>
            <a:extLst>
              <a:ext uri="{FF2B5EF4-FFF2-40B4-BE49-F238E27FC236}">
                <a16:creationId xmlns:a16="http://schemas.microsoft.com/office/drawing/2014/main" id="{B1AB1B30-4E72-2644-3265-79EC56C17FE9}"/>
              </a:ext>
            </a:extLst>
          </p:cNvPr>
          <p:cNvSpPr/>
          <p:nvPr/>
        </p:nvSpPr>
        <p:spPr>
          <a:xfrm>
            <a:off x="4746031" y="4482714"/>
            <a:ext cx="2877323"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4.2 </a:t>
            </a:r>
            <a:r>
              <a:rPr lang="en-US" sz="1000" dirty="0" err="1">
                <a:solidFill>
                  <a:schemeClr val="bg1"/>
                </a:solidFill>
              </a:rPr>
              <a:t>Suolen</a:t>
            </a:r>
            <a:r>
              <a:rPr lang="en-US" sz="1000" dirty="0">
                <a:solidFill>
                  <a:schemeClr val="bg1"/>
                </a:solidFill>
              </a:rPr>
              <a:t> </a:t>
            </a:r>
            <a:r>
              <a:rPr lang="en-US" sz="1000" dirty="0" err="1">
                <a:solidFill>
                  <a:schemeClr val="bg1"/>
                </a:solidFill>
              </a:rPr>
              <a:t>tyhjeneminen</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38" name="Linked button">
            <a:hlinkClick r:id="rId14" action="ppaction://hlinksldjump"/>
            <a:extLst>
              <a:ext uri="{FF2B5EF4-FFF2-40B4-BE49-F238E27FC236}">
                <a16:creationId xmlns:a16="http://schemas.microsoft.com/office/drawing/2014/main" id="{7F0F465B-EA06-5D42-6611-45646169D499}"/>
              </a:ext>
            </a:extLst>
          </p:cNvPr>
          <p:cNvSpPr/>
          <p:nvPr/>
        </p:nvSpPr>
        <p:spPr>
          <a:xfrm>
            <a:off x="4746031" y="4888671"/>
            <a:ext cx="2877321"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4.3 </a:t>
            </a:r>
            <a:r>
              <a:rPr lang="en-US" sz="1000" dirty="0" err="1">
                <a:solidFill>
                  <a:schemeClr val="bg1"/>
                </a:solidFill>
              </a:rPr>
              <a:t>Suolen</a:t>
            </a:r>
            <a:r>
              <a:rPr lang="en-US" sz="1000" dirty="0">
                <a:solidFill>
                  <a:schemeClr val="bg1"/>
                </a:solidFill>
              </a:rPr>
              <a:t> </a:t>
            </a:r>
            <a:r>
              <a:rPr lang="en-US" sz="1000" dirty="0" err="1">
                <a:solidFill>
                  <a:schemeClr val="bg1"/>
                </a:solidFill>
              </a:rPr>
              <a:t>tyhjeneminen</a:t>
            </a:r>
            <a:r>
              <a:rPr lang="en-US" sz="1000" dirty="0">
                <a:solidFill>
                  <a:schemeClr val="bg1"/>
                </a:solidFill>
              </a:rPr>
              <a:t> – </a:t>
            </a:r>
            <a:r>
              <a:rPr lang="en-US" sz="1000" dirty="0" err="1">
                <a:solidFill>
                  <a:schemeClr val="bg1"/>
                </a:solidFill>
              </a:rPr>
              <a:t>tukimateriaali</a:t>
            </a:r>
            <a:endParaRPr lang="en-US" sz="1000" dirty="0">
              <a:solidFill>
                <a:schemeClr val="bg1"/>
              </a:solidFill>
            </a:endParaRPr>
          </a:p>
        </p:txBody>
      </p:sp>
      <p:sp>
        <p:nvSpPr>
          <p:cNvPr id="39" name="Linked button">
            <a:hlinkClick r:id="rId15" action="ppaction://hlinksldjump"/>
            <a:extLst>
              <a:ext uri="{FF2B5EF4-FFF2-40B4-BE49-F238E27FC236}">
                <a16:creationId xmlns:a16="http://schemas.microsoft.com/office/drawing/2014/main" id="{7C428FE1-14DB-1BBD-B168-D30928454C63}"/>
              </a:ext>
            </a:extLst>
          </p:cNvPr>
          <p:cNvSpPr/>
          <p:nvPr/>
        </p:nvSpPr>
        <p:spPr>
          <a:xfrm>
            <a:off x="4746032" y="5285193"/>
            <a:ext cx="287732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4.4 </a:t>
            </a:r>
            <a:r>
              <a:rPr lang="en-US" sz="1000" dirty="0" err="1">
                <a:solidFill>
                  <a:schemeClr val="bg1"/>
                </a:solidFill>
              </a:rPr>
              <a:t>Suolen</a:t>
            </a:r>
            <a:r>
              <a:rPr lang="en-US" sz="1000" dirty="0">
                <a:solidFill>
                  <a:schemeClr val="bg1"/>
                </a:solidFill>
              </a:rPr>
              <a:t> </a:t>
            </a:r>
            <a:r>
              <a:rPr lang="en-US" sz="1000" dirty="0" err="1">
                <a:solidFill>
                  <a:schemeClr val="bg1"/>
                </a:solidFill>
              </a:rPr>
              <a:t>tyhjeneminen</a:t>
            </a:r>
            <a:r>
              <a:rPr lang="en-US" sz="1000" dirty="0">
                <a:solidFill>
                  <a:schemeClr val="bg1"/>
                </a:solidFill>
              </a:rPr>
              <a:t> – </a:t>
            </a:r>
            <a:r>
              <a:rPr lang="en-US" sz="1000" dirty="0" err="1">
                <a:solidFill>
                  <a:schemeClr val="bg1"/>
                </a:solidFill>
              </a:rPr>
              <a:t>tukimateriaali</a:t>
            </a:r>
            <a:endParaRPr lang="en-US" sz="1000" dirty="0">
              <a:solidFill>
                <a:schemeClr val="bg1"/>
              </a:solidFill>
            </a:endParaRP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oAutofit/>
          </a:bodyPr>
          <a:lstStyle/>
          <a:p>
            <a:r>
              <a:rPr lang="en-US" sz="1200" b="1" dirty="0">
                <a:solidFill>
                  <a:srgbClr val="000000"/>
                </a:solidFill>
              </a:rPr>
              <a:t>5. </a:t>
            </a:r>
            <a:r>
              <a:rPr lang="en-US" sz="1200" b="1" dirty="0" err="1">
                <a:solidFill>
                  <a:srgbClr val="000000"/>
                </a:solidFill>
              </a:rPr>
              <a:t>Avustettu</a:t>
            </a:r>
            <a:r>
              <a:rPr lang="en-US" sz="1200" b="1" dirty="0">
                <a:solidFill>
                  <a:srgbClr val="000000"/>
                </a:solidFill>
              </a:rPr>
              <a:t> </a:t>
            </a:r>
            <a:r>
              <a:rPr lang="en-US" sz="1200" b="1" dirty="0" err="1">
                <a:solidFill>
                  <a:srgbClr val="000000"/>
                </a:solidFill>
              </a:rPr>
              <a:t>toistokatetrointi</a:t>
            </a:r>
            <a:endParaRPr lang="en-US" sz="1200" b="1" dirty="0">
              <a:solidFill>
                <a:srgbClr val="000000"/>
              </a:solidFill>
            </a:endParaRPr>
          </a:p>
        </p:txBody>
      </p:sp>
      <p:sp>
        <p:nvSpPr>
          <p:cNvPr id="41" name="Linked button">
            <a:hlinkClick r:id="rId16"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5.1 </a:t>
            </a:r>
            <a:r>
              <a:rPr lang="en-US" sz="1000" dirty="0" err="1">
                <a:solidFill>
                  <a:schemeClr val="bg1"/>
                </a:solidFill>
              </a:rPr>
              <a:t>Avustettu</a:t>
            </a:r>
            <a:r>
              <a:rPr lang="en-US" sz="1000" dirty="0">
                <a:solidFill>
                  <a:schemeClr val="bg1"/>
                </a:solidFill>
              </a:rPr>
              <a:t> </a:t>
            </a:r>
            <a:r>
              <a:rPr lang="en-US" sz="1000" dirty="0" err="1">
                <a:solidFill>
                  <a:schemeClr val="bg1"/>
                </a:solidFill>
              </a:rPr>
              <a:t>toistokatetrointi</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43" name="Linked button">
            <a:hlinkClick r:id="rId17"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5.2 </a:t>
            </a:r>
            <a:r>
              <a:rPr lang="en-US" sz="1000" dirty="0" err="1">
                <a:solidFill>
                  <a:schemeClr val="bg1"/>
                </a:solidFill>
              </a:rPr>
              <a:t>Avustettu</a:t>
            </a:r>
            <a:r>
              <a:rPr lang="en-US" sz="1000" dirty="0">
                <a:solidFill>
                  <a:schemeClr val="bg1"/>
                </a:solidFill>
              </a:rPr>
              <a:t> </a:t>
            </a:r>
            <a:r>
              <a:rPr lang="en-US" sz="1000" dirty="0" err="1">
                <a:solidFill>
                  <a:schemeClr val="bg1"/>
                </a:solidFill>
              </a:rPr>
              <a:t>toistokatetrointi</a:t>
            </a:r>
            <a:r>
              <a:rPr lang="en-US" sz="1000" dirty="0">
                <a:solidFill>
                  <a:schemeClr val="bg1"/>
                </a:solidFill>
              </a:rPr>
              <a:t> – </a:t>
            </a:r>
            <a:r>
              <a:rPr lang="en-US" sz="1000" dirty="0" err="1">
                <a:solidFill>
                  <a:schemeClr val="bg1"/>
                </a:solidFill>
              </a:rPr>
              <a:t>huomioon</a:t>
            </a:r>
            <a:r>
              <a:rPr lang="en-US" sz="1000" dirty="0">
                <a:solidFill>
                  <a:schemeClr val="bg1"/>
                </a:solidFill>
              </a:rPr>
              <a:t> </a:t>
            </a:r>
            <a:r>
              <a:rPr lang="en-US" sz="1000" dirty="0" err="1">
                <a:solidFill>
                  <a:schemeClr val="bg1"/>
                </a:solidFill>
              </a:rPr>
              <a:t>otettavia</a:t>
            </a:r>
            <a:r>
              <a:rPr lang="en-US" sz="1000" dirty="0">
                <a:solidFill>
                  <a:schemeClr val="bg1"/>
                </a:solidFill>
              </a:rPr>
              <a:t> </a:t>
            </a:r>
            <a:r>
              <a:rPr lang="en-US" sz="1000" dirty="0" err="1">
                <a:solidFill>
                  <a:schemeClr val="bg1"/>
                </a:solidFill>
              </a:rPr>
              <a:t>tekijöitä</a:t>
            </a:r>
            <a:endParaRPr lang="en-US" sz="1000" dirty="0">
              <a:solidFill>
                <a:schemeClr val="bg1"/>
              </a:solidFill>
            </a:endParaRP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oAutofit/>
          </a:bodyPr>
          <a:lstStyle/>
          <a:p>
            <a:r>
              <a:rPr lang="en-US" sz="1200" b="1" dirty="0">
                <a:solidFill>
                  <a:srgbClr val="000000"/>
                </a:solidFill>
              </a:rPr>
              <a:t>6. </a:t>
            </a:r>
            <a:r>
              <a:rPr lang="en-US" sz="1200" b="1" dirty="0" err="1">
                <a:solidFill>
                  <a:srgbClr val="000000"/>
                </a:solidFill>
              </a:rPr>
              <a:t>Tarkemmat</a:t>
            </a:r>
            <a:r>
              <a:rPr lang="en-US" sz="1200" b="1" dirty="0">
                <a:solidFill>
                  <a:srgbClr val="000000"/>
                </a:solidFill>
              </a:rPr>
              <a:t> </a:t>
            </a:r>
            <a:r>
              <a:rPr lang="en-US" sz="1200" b="1" dirty="0" err="1">
                <a:solidFill>
                  <a:srgbClr val="000000"/>
                </a:solidFill>
              </a:rPr>
              <a:t>tutkimukset</a:t>
            </a:r>
            <a:endParaRPr lang="en-US" sz="1200" b="1" dirty="0">
              <a:solidFill>
                <a:srgbClr val="000000"/>
              </a:solidFill>
            </a:endParaRPr>
          </a:p>
        </p:txBody>
      </p:sp>
      <p:sp>
        <p:nvSpPr>
          <p:cNvPr id="45" name="Linked button">
            <a:hlinkClick r:id="rId18" action="ppaction://hlinksldjump"/>
            <a:extLst>
              <a:ext uri="{FF2B5EF4-FFF2-40B4-BE49-F238E27FC236}">
                <a16:creationId xmlns:a16="http://schemas.microsoft.com/office/drawing/2014/main" id="{F178F531-4C62-5563-82BC-468B7631ADA4}"/>
              </a:ext>
            </a:extLst>
          </p:cNvPr>
          <p:cNvSpPr/>
          <p:nvPr/>
        </p:nvSpPr>
        <p:spPr>
          <a:xfrm>
            <a:off x="8399562" y="4060873"/>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6.1 </a:t>
            </a:r>
            <a:r>
              <a:rPr lang="en-US" sz="1000" dirty="0" err="1">
                <a:solidFill>
                  <a:schemeClr val="bg1"/>
                </a:solidFill>
              </a:rPr>
              <a:t>Erikoistutkimus</a:t>
            </a:r>
            <a:endParaRPr lang="en-US" sz="1000" dirty="0">
              <a:solidFill>
                <a:schemeClr val="bg1"/>
              </a:solidFill>
            </a:endParaRP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1"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err="1">
                <a:solidFill>
                  <a:schemeClr val="tx2"/>
                </a:solidFill>
              </a:rPr>
              <a:t>Yhteenveto</a:t>
            </a:r>
            <a:endParaRPr lang="en-US" sz="1000" dirty="0">
              <a:solidFill>
                <a:schemeClr val="tx2"/>
              </a:solidFill>
            </a:endParaRPr>
          </a:p>
        </p:txBody>
      </p:sp>
      <p:sp>
        <p:nvSpPr>
          <p:cNvPr id="15" name="Linked button">
            <a:hlinkClick r:id="rId22"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err="1">
                <a:solidFill>
                  <a:schemeClr val="tx2"/>
                </a:solidFill>
              </a:rPr>
              <a:t>Lisätietoa</a:t>
            </a:r>
            <a:endParaRPr lang="en-US" sz="1000" dirty="0">
              <a:solidFill>
                <a:schemeClr val="tx2"/>
              </a:solidFill>
            </a:endParaRP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E"/>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337299" cy="1072795"/>
          </a:xfrm>
        </p:spPr>
        <p:txBody>
          <a:bodyPr/>
          <a:lstStyle/>
          <a:p>
            <a:r>
              <a:rPr lang="en-US" sz="1400" b="1" dirty="0" err="1"/>
              <a:t>Tuote</a:t>
            </a:r>
            <a:r>
              <a:rPr lang="en-US" sz="1400" b="1" dirty="0"/>
              <a:t> ja </a:t>
            </a:r>
            <a:r>
              <a:rPr lang="en-US" sz="1400" b="1" dirty="0" err="1"/>
              <a:t>katetrointitekniikka</a:t>
            </a:r>
            <a:br>
              <a:rPr lang="en-US" b="1" dirty="0"/>
            </a:br>
            <a:r>
              <a:rPr lang="en-US" b="1" dirty="0"/>
              <a:t>1.1 </a:t>
            </a:r>
            <a:r>
              <a:rPr lang="en-US" b="1" dirty="0" err="1"/>
              <a:t>Katetrivalinta</a:t>
            </a:r>
            <a:r>
              <a:rPr lang="en-US" b="1" dirty="0"/>
              <a:t> </a:t>
            </a:r>
            <a:br>
              <a:rPr lang="en-US" b="1" dirty="0"/>
            </a:br>
            <a:r>
              <a:rPr lang="en" b="1" dirty="0"/>
              <a:t>– </a:t>
            </a:r>
            <a:r>
              <a:rPr lang="en-US" b="1" dirty="0" err="1"/>
              <a:t>huomioon</a:t>
            </a:r>
            <a:r>
              <a:rPr lang="en-US" b="1" dirty="0"/>
              <a:t> </a:t>
            </a:r>
            <a:r>
              <a:rPr lang="en-US" b="1" dirty="0" err="1"/>
              <a:t>otettavia</a:t>
            </a:r>
            <a:r>
              <a:rPr lang="en-US" b="1" dirty="0"/>
              <a:t> </a:t>
            </a:r>
            <a:r>
              <a:rPr lang="en-US" b="1" dirty="0" err="1"/>
              <a:t>tekijöitä</a:t>
            </a:r>
            <a:endParaRPr lang="en-SE" b="1" dirty="0"/>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en-US" dirty="0"/>
              <a:t>Onko </a:t>
            </a:r>
            <a:r>
              <a:rPr lang="en-US" dirty="0" err="1"/>
              <a:t>katetrin</a:t>
            </a:r>
            <a:r>
              <a:rPr lang="en-US" dirty="0"/>
              <a:t> </a:t>
            </a:r>
            <a:r>
              <a:rPr lang="en-US" dirty="0" err="1"/>
              <a:t>pituus</a:t>
            </a:r>
            <a:r>
              <a:rPr lang="en-US" dirty="0"/>
              <a:t> </a:t>
            </a:r>
            <a:r>
              <a:rPr lang="en-US" dirty="0" err="1"/>
              <a:t>oikea</a:t>
            </a:r>
            <a:r>
              <a:rPr lang="en-US" dirty="0"/>
              <a:t>?</a:t>
            </a:r>
          </a:p>
          <a:p>
            <a:r>
              <a:rPr lang="en-US" dirty="0"/>
              <a:t>Onko </a:t>
            </a:r>
            <a:r>
              <a:rPr lang="en-US" dirty="0" err="1"/>
              <a:t>virtsarakko</a:t>
            </a:r>
            <a:r>
              <a:rPr lang="en-US" dirty="0"/>
              <a:t> </a:t>
            </a:r>
            <a:r>
              <a:rPr lang="en-US" dirty="0" err="1"/>
              <a:t>tyhjentynyt</a:t>
            </a:r>
            <a:r>
              <a:rPr lang="en-US" dirty="0"/>
              <a:t> </a:t>
            </a:r>
            <a:r>
              <a:rPr lang="en-US" dirty="0" err="1"/>
              <a:t>kokonaan</a:t>
            </a:r>
            <a:r>
              <a:rPr lang="en-US" dirty="0"/>
              <a:t>?</a:t>
            </a:r>
          </a:p>
          <a:p>
            <a:r>
              <a:rPr lang="en-US" dirty="0" err="1"/>
              <a:t>onko</a:t>
            </a:r>
            <a:r>
              <a:rPr lang="en-US" dirty="0"/>
              <a:t> </a:t>
            </a:r>
            <a:r>
              <a:rPr lang="en-US" dirty="0" err="1"/>
              <a:t>charrière</a:t>
            </a:r>
            <a:r>
              <a:rPr lang="en-US" dirty="0"/>
              <a:t> </a:t>
            </a:r>
            <a:r>
              <a:rPr lang="en-US" dirty="0" err="1"/>
              <a:t>koko</a:t>
            </a:r>
            <a:r>
              <a:rPr lang="en-US" dirty="0"/>
              <a:t> ja </a:t>
            </a:r>
            <a:r>
              <a:rPr lang="en-US" dirty="0" err="1"/>
              <a:t>kärjen</a:t>
            </a:r>
            <a:r>
              <a:rPr lang="en-US" dirty="0"/>
              <a:t> </a:t>
            </a:r>
            <a:r>
              <a:rPr lang="en-US" dirty="0" err="1"/>
              <a:t>tyyppi</a:t>
            </a:r>
            <a:r>
              <a:rPr lang="en-US" dirty="0"/>
              <a:t> </a:t>
            </a:r>
            <a:r>
              <a:rPr lang="en-US" dirty="0" err="1"/>
              <a:t>oikea</a:t>
            </a:r>
            <a:r>
              <a:rPr lang="en-US" dirty="0"/>
              <a:t>?</a:t>
            </a:r>
          </a:p>
          <a:p>
            <a:r>
              <a:rPr lang="en-US" dirty="0"/>
              <a:t>Onko </a:t>
            </a:r>
            <a:r>
              <a:rPr lang="en-US" dirty="0" err="1"/>
              <a:t>katetrin</a:t>
            </a:r>
            <a:r>
              <a:rPr lang="en-US" dirty="0"/>
              <a:t> </a:t>
            </a:r>
            <a:r>
              <a:rPr lang="en-US" dirty="0" err="1"/>
              <a:t>valinta</a:t>
            </a:r>
            <a:r>
              <a:rPr lang="en-US" dirty="0"/>
              <a:t> </a:t>
            </a:r>
            <a:r>
              <a:rPr lang="en-US" dirty="0" err="1"/>
              <a:t>sovitettu</a:t>
            </a:r>
            <a:r>
              <a:rPr lang="en-US" dirty="0"/>
              <a:t> </a:t>
            </a:r>
            <a:r>
              <a:rPr lang="en-US" dirty="0" err="1"/>
              <a:t>potilaan</a:t>
            </a:r>
            <a:r>
              <a:rPr lang="en-US" dirty="0"/>
              <a:t> </a:t>
            </a:r>
            <a:r>
              <a:rPr lang="en-US" dirty="0" err="1"/>
              <a:t>elämäntapaan</a:t>
            </a:r>
            <a:r>
              <a:rPr lang="en-US" dirty="0"/>
              <a:t> (</a:t>
            </a:r>
            <a:r>
              <a:rPr lang="en-US" dirty="0" err="1"/>
              <a:t>toiminta</a:t>
            </a:r>
            <a:r>
              <a:rPr lang="en-US" dirty="0"/>
              <a:t> ja </a:t>
            </a:r>
            <a:r>
              <a:rPr lang="en-US" dirty="0" err="1"/>
              <a:t>käsittely</a:t>
            </a:r>
            <a:r>
              <a:rPr lang="en-US" dirty="0"/>
              <a:t>)?</a:t>
            </a:r>
          </a:p>
          <a:p>
            <a:r>
              <a:rPr lang="en-US" dirty="0"/>
              <a:t>Onko </a:t>
            </a:r>
            <a:r>
              <a:rPr lang="en-US" dirty="0" err="1"/>
              <a:t>katetrointitiheys</a:t>
            </a:r>
            <a:r>
              <a:rPr lang="en-US" dirty="0"/>
              <a:t> </a:t>
            </a:r>
            <a:r>
              <a:rPr lang="en-US" dirty="0" err="1"/>
              <a:t>oikea</a:t>
            </a:r>
            <a:r>
              <a:rPr lang="en-US" dirty="0"/>
              <a:t>?</a:t>
            </a:r>
          </a:p>
          <a:p>
            <a:r>
              <a:rPr lang="en-US" dirty="0">
                <a:ea typeface="+mn-lt"/>
                <a:cs typeface="+mn-lt"/>
              </a:rPr>
              <a:t>Onko </a:t>
            </a:r>
            <a:r>
              <a:rPr lang="en-US" dirty="0" err="1">
                <a:ea typeface="+mn-lt"/>
                <a:cs typeface="+mn-lt"/>
              </a:rPr>
              <a:t>katetroitu</a:t>
            </a:r>
            <a:r>
              <a:rPr lang="en-US" dirty="0">
                <a:ea typeface="+mn-lt"/>
                <a:cs typeface="+mn-lt"/>
              </a:rPr>
              <a:t> </a:t>
            </a:r>
            <a:r>
              <a:rPr lang="en-US" dirty="0" err="1">
                <a:ea typeface="+mn-lt"/>
                <a:cs typeface="+mn-lt"/>
              </a:rPr>
              <a:t>virtsamäärä</a:t>
            </a:r>
            <a:r>
              <a:rPr lang="en-US" dirty="0">
                <a:ea typeface="+mn-lt"/>
                <a:cs typeface="+mn-lt"/>
              </a:rPr>
              <a:t> alle 400 ml?</a:t>
            </a:r>
            <a:endParaRPr lang="en-US" dirty="0">
              <a:cs typeface="Calibri" panose="020F0502020204030204"/>
            </a:endParaRPr>
          </a:p>
          <a:p>
            <a:r>
              <a:rPr lang="en-US" dirty="0"/>
              <a:t>Onko </a:t>
            </a:r>
            <a:r>
              <a:rPr lang="en-US" dirty="0" err="1"/>
              <a:t>tuotteen</a:t>
            </a:r>
            <a:r>
              <a:rPr lang="en-US" dirty="0"/>
              <a:t> </a:t>
            </a:r>
            <a:r>
              <a:rPr lang="en-US" dirty="0" err="1"/>
              <a:t>turvallisuudesta</a:t>
            </a:r>
            <a:r>
              <a:rPr lang="en-US" dirty="0"/>
              <a:t> </a:t>
            </a:r>
            <a:r>
              <a:rPr lang="en-US" dirty="0" err="1"/>
              <a:t>kliinistä</a:t>
            </a:r>
            <a:r>
              <a:rPr lang="en-US" dirty="0"/>
              <a:t> </a:t>
            </a:r>
            <a:r>
              <a:rPr lang="en-US" dirty="0" err="1"/>
              <a:t>näyttöä</a:t>
            </a:r>
            <a:r>
              <a:rPr lang="en-US" dirty="0"/>
              <a:t> (</a:t>
            </a:r>
            <a:r>
              <a:rPr lang="en-US" dirty="0" err="1"/>
              <a:t>esim</a:t>
            </a:r>
            <a:r>
              <a:rPr lang="en-US" dirty="0"/>
              <a:t>. </a:t>
            </a:r>
            <a:r>
              <a:rPr lang="en-US" dirty="0" err="1"/>
              <a:t>kliiniset</a:t>
            </a:r>
            <a:r>
              <a:rPr lang="en-US" dirty="0"/>
              <a:t> </a:t>
            </a:r>
            <a:r>
              <a:rPr lang="en-US" dirty="0" err="1"/>
              <a:t>tutkimukset</a:t>
            </a:r>
            <a:r>
              <a:rPr lang="en-US" dirty="0"/>
              <a:t> </a:t>
            </a:r>
            <a:r>
              <a:rPr lang="en-US" dirty="0" err="1"/>
              <a:t>pitkäaikaiskäytöstä</a:t>
            </a:r>
            <a:r>
              <a:rPr lang="en-US" dirty="0"/>
              <a:t>)?</a:t>
            </a:r>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en-SE"/>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81797" y="5492822"/>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Lue </a:t>
            </a:r>
            <a:r>
              <a:rPr lang="sv-SE" sz="1400" dirty="0" err="1"/>
              <a:t>lisää</a:t>
            </a:r>
            <a:endParaRPr lang="sv-SE" sz="1400" dirty="0"/>
          </a:p>
        </p:txBody>
      </p:sp>
      <p:grpSp>
        <p:nvGrpSpPr>
          <p:cNvPr id="28" name="Group 27">
            <a:extLst>
              <a:ext uri="{FF2B5EF4-FFF2-40B4-BE49-F238E27FC236}">
                <a16:creationId xmlns:a16="http://schemas.microsoft.com/office/drawing/2014/main" id="{4F25CF0F-BC62-851F-4044-DAA3516DFC36}"/>
              </a:ext>
            </a:extLst>
          </p:cNvPr>
          <p:cNvGrpSpPr/>
          <p:nvPr/>
        </p:nvGrpSpPr>
        <p:grpSpPr>
          <a:xfrm>
            <a:off x="1305518" y="1368389"/>
            <a:ext cx="2381693" cy="3744363"/>
            <a:chOff x="10230967" y="1382791"/>
            <a:chExt cx="2381693" cy="3744363"/>
          </a:xfrm>
          <a:effectLst/>
        </p:grpSpPr>
        <p:pic>
          <p:nvPicPr>
            <p:cNvPr id="29" name="Picture 28">
              <a:extLst>
                <a:ext uri="{FF2B5EF4-FFF2-40B4-BE49-F238E27FC236}">
                  <a16:creationId xmlns:a16="http://schemas.microsoft.com/office/drawing/2014/main" id="{E9E43BCF-F34E-A4BF-50B4-1C5E965E6634}"/>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30" name="Freeform: Shape 29">
              <a:extLst>
                <a:ext uri="{FF2B5EF4-FFF2-40B4-BE49-F238E27FC236}">
                  <a16:creationId xmlns:a16="http://schemas.microsoft.com/office/drawing/2014/main" id="{D7FD034F-8D37-835E-8E15-7CD5CFFB51E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Box 30">
              <a:extLst>
                <a:ext uri="{FF2B5EF4-FFF2-40B4-BE49-F238E27FC236}">
                  <a16:creationId xmlns:a16="http://schemas.microsoft.com/office/drawing/2014/main" id="{C201B90D-F402-ED69-D929-609AAB76B2B3}"/>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32" name="TextBox 31">
              <a:extLst>
                <a:ext uri="{FF2B5EF4-FFF2-40B4-BE49-F238E27FC236}">
                  <a16:creationId xmlns:a16="http://schemas.microsoft.com/office/drawing/2014/main" id="{D0791C52-2DAE-DEA8-9A4C-DE073BB54780}"/>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dirty="0">
                  <a:solidFill>
                    <a:srgbClr val="000000"/>
                  </a:solidFill>
                </a:rPr>
                <a:t>Long-Term Safety of Intermittent </a:t>
              </a:r>
              <a:r>
                <a:rPr lang="en-US" sz="1200" b="1" dirty="0" err="1">
                  <a:solidFill>
                    <a:srgbClr val="000000"/>
                  </a:solidFill>
                </a:rPr>
                <a:t>Catheterisation</a:t>
              </a:r>
              <a:endParaRPr lang="en-US" sz="1200" dirty="0">
                <a:solidFill>
                  <a:srgbClr val="000000"/>
                </a:solidFill>
              </a:endParaRPr>
            </a:p>
            <a:p>
              <a:r>
                <a:rPr lang="en-US" sz="900" dirty="0">
                  <a:solidFill>
                    <a:srgbClr val="000000"/>
                  </a:solidFill>
                </a:rPr>
                <a:t>Single-use hydrophilic catheters were developed in the early eighties to address long-term complications of intermittent </a:t>
              </a:r>
              <a:r>
                <a:rPr lang="en-US" sz="900" dirty="0" err="1">
                  <a:solidFill>
                    <a:srgbClr val="000000"/>
                  </a:solidFill>
                </a:rPr>
                <a:t>catheterisation</a:t>
              </a:r>
              <a:r>
                <a:rPr lang="en-US" sz="900" dirty="0">
                  <a:solidFill>
                    <a:srgbClr val="000000"/>
                  </a:solidFill>
                </a:rPr>
                <a:t> seen when reusing plastic catheters with add-on lubrication. As reported by </a:t>
              </a:r>
              <a:r>
                <a:rPr lang="en-US" sz="900" dirty="0" err="1">
                  <a:solidFill>
                    <a:srgbClr val="000000"/>
                  </a:solidFill>
                </a:rPr>
                <a:t>Wyndaele</a:t>
              </a:r>
              <a:r>
                <a:rPr lang="en-US" sz="900" dirty="0">
                  <a:solidFill>
                    <a:srgbClr val="000000"/>
                  </a:solidFill>
                </a:rPr>
                <a:t> and </a:t>
              </a:r>
              <a:r>
                <a:rPr lang="en-US" sz="900" dirty="0" err="1">
                  <a:solidFill>
                    <a:srgbClr val="000000"/>
                  </a:solidFill>
                </a:rPr>
                <a:t>Maes</a:t>
              </a:r>
              <a:r>
                <a:rPr lang="en-US" sz="900" dirty="0">
                  <a:solidFill>
                    <a:srgbClr val="000000"/>
                  </a:solidFill>
                </a:rPr>
                <a:t> and </a:t>
              </a:r>
              <a:r>
                <a:rPr lang="en-US" sz="900" dirty="0" err="1">
                  <a:solidFill>
                    <a:srgbClr val="000000"/>
                  </a:solidFill>
                </a:rPr>
                <a:t>Perrouin-Verbe</a:t>
              </a:r>
              <a:r>
                <a:rPr lang="en-US" sz="900" dirty="0">
                  <a:solidFill>
                    <a:srgbClr val="000000"/>
                  </a:solidFill>
                </a:rPr>
                <a:t> et al.</a:t>
              </a:r>
            </a:p>
          </p:txBody>
        </p:sp>
        <p:sp>
          <p:nvSpPr>
            <p:cNvPr id="33" name="TextBox 32">
              <a:extLst>
                <a:ext uri="{FF2B5EF4-FFF2-40B4-BE49-F238E27FC236}">
                  <a16:creationId xmlns:a16="http://schemas.microsoft.com/office/drawing/2014/main" id="{CA01AA03-75C2-9451-B3EC-4AA2E9A6D6B1}"/>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34" name="Picture 33">
              <a:extLst>
                <a:ext uri="{FF2B5EF4-FFF2-40B4-BE49-F238E27FC236}">
                  <a16:creationId xmlns:a16="http://schemas.microsoft.com/office/drawing/2014/main" id="{F0885602-21DD-00D8-AAA5-FA07503106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5" name="Picture 34">
              <a:extLst>
                <a:ext uri="{FF2B5EF4-FFF2-40B4-BE49-F238E27FC236}">
                  <a16:creationId xmlns:a16="http://schemas.microsoft.com/office/drawing/2014/main" id="{0FBF5CC1-C5DF-AEB1-A759-C535744671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5" name="Rectangle: Rounded Corners 14">
            <a:extLst>
              <a:ext uri="{FF2B5EF4-FFF2-40B4-BE49-F238E27FC236}">
                <a16:creationId xmlns:a16="http://schemas.microsoft.com/office/drawing/2014/main" id="{77A1CB67-4958-17BC-46DA-50EF7E4BC328}"/>
              </a:ext>
            </a:extLst>
          </p:cNvPr>
          <p:cNvSpPr/>
          <p:nvPr/>
        </p:nvSpPr>
        <p:spPr>
          <a:xfrm>
            <a:off x="1305518" y="1368389"/>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4300" y="5561025"/>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0"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6337299" cy="1073150"/>
          </a:xfrm>
        </p:spPr>
        <p:txBody>
          <a:bodyPr anchor="b" anchorCtr="0">
            <a:noAutofit/>
          </a:bodyPr>
          <a:lstStyle/>
          <a:p>
            <a:pPr>
              <a:lnSpc>
                <a:spcPts val="3300"/>
              </a:lnSpc>
            </a:pPr>
            <a:r>
              <a:rPr lang="en-US" sz="1400" b="1" dirty="0" err="1"/>
              <a:t>Tuote</a:t>
            </a:r>
            <a:r>
              <a:rPr lang="en-US" sz="1400" b="1" dirty="0"/>
              <a:t> ja </a:t>
            </a:r>
            <a:r>
              <a:rPr lang="en-US" sz="1400" b="1" dirty="0" err="1"/>
              <a:t>katetrointitekniikka</a:t>
            </a:r>
            <a:r>
              <a:rPr lang="en-US" sz="1400" b="1" dirty="0"/>
              <a:t> </a:t>
            </a:r>
            <a:br>
              <a:rPr lang="en-US" sz="3200" b="1" dirty="0"/>
            </a:br>
            <a:r>
              <a:rPr lang="en-US" sz="3200" b="1" dirty="0"/>
              <a:t>1.2 </a:t>
            </a:r>
            <a:r>
              <a:rPr lang="en-US" sz="3200" b="1" dirty="0" err="1"/>
              <a:t>Katetrivalinta</a:t>
            </a:r>
            <a:br>
              <a:rPr lang="en-US" sz="3200" b="1" dirty="0"/>
            </a:br>
            <a:r>
              <a:rPr lang="en" sz="3200" b="1" dirty="0"/>
              <a:t>– </a:t>
            </a:r>
            <a:r>
              <a:rPr lang="en-US" sz="3200" b="1" dirty="0" err="1"/>
              <a:t>huomioon</a:t>
            </a:r>
            <a:r>
              <a:rPr lang="en-US" sz="3200" b="1" dirty="0"/>
              <a:t> </a:t>
            </a:r>
            <a:r>
              <a:rPr lang="en-US" sz="3200" b="1" dirty="0" err="1"/>
              <a:t>otettavia</a:t>
            </a:r>
            <a:r>
              <a:rPr lang="en-US" sz="3200" b="1" dirty="0"/>
              <a:t> </a:t>
            </a:r>
            <a:r>
              <a:rPr lang="en-US" sz="3200" b="1" dirty="0" err="1"/>
              <a:t>tekijöitä</a:t>
            </a:r>
            <a:r>
              <a:rPr lang="en-US" sz="3200" b="1" dirty="0"/>
              <a:t>, </a:t>
            </a:r>
            <a:r>
              <a:rPr lang="en-US" sz="3200" b="1" dirty="0" err="1"/>
              <a:t>jatkuu</a:t>
            </a:r>
            <a:endParaRPr lang="en-US" sz="1400" b="1" dirty="0">
              <a:solidFill>
                <a:schemeClr val="accent3"/>
              </a:solidFill>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a:noAutofit/>
          </a:bodyPr>
          <a:lstStyle/>
          <a:p>
            <a:pPr>
              <a:spcAft>
                <a:spcPts val="400"/>
              </a:spcAft>
            </a:pPr>
            <a:r>
              <a:rPr lang="en" sz="2000" dirty="0"/>
              <a:t>Käytetäänkö tuotetta </a:t>
            </a:r>
            <a:r>
              <a:rPr lang="en" sz="2000" b="1" dirty="0"/>
              <a:t>annettujen ohjeiden </a:t>
            </a:r>
            <a:r>
              <a:rPr lang="en" sz="2000" dirty="0"/>
              <a:t>mukaisesti?</a:t>
            </a:r>
          </a:p>
          <a:p>
            <a:pPr>
              <a:spcAft>
                <a:spcPts val="400"/>
              </a:spcAft>
            </a:pPr>
            <a:r>
              <a:rPr lang="en" sz="2000" dirty="0"/>
              <a:t>Tarvitseeko potilas </a:t>
            </a:r>
            <a:r>
              <a:rPr lang="en" sz="2000" b="1" dirty="0"/>
              <a:t>toisenlaisen katetrin</a:t>
            </a:r>
            <a:r>
              <a:rPr lang="en" sz="2000" dirty="0"/>
              <a:t>?</a:t>
            </a:r>
          </a:p>
          <a:p>
            <a:pPr>
              <a:spcAft>
                <a:spcPts val="400"/>
              </a:spcAft>
            </a:pPr>
            <a:r>
              <a:rPr lang="en" sz="2000" b="1" dirty="0"/>
              <a:t>Pidetäänkö </a:t>
            </a:r>
            <a:r>
              <a:rPr lang="en" sz="2000" dirty="0"/>
              <a:t>katetri </a:t>
            </a:r>
            <a:r>
              <a:rPr lang="en" sz="2000" b="1" dirty="0"/>
              <a:t>puhtaana</a:t>
            </a:r>
            <a:r>
              <a:rPr lang="en" sz="2000" dirty="0"/>
              <a:t> ennen asettamista ja sen aikana?</a:t>
            </a:r>
          </a:p>
          <a:p>
            <a:pPr>
              <a:spcAft>
                <a:spcPts val="400"/>
              </a:spcAft>
            </a:pPr>
            <a:r>
              <a:rPr lang="en" dirty="0"/>
              <a:t>Käytettiinkö</a:t>
            </a:r>
            <a:r>
              <a:rPr lang="en" sz="2000" dirty="0"/>
              <a:t> </a:t>
            </a:r>
            <a:r>
              <a:rPr lang="en" sz="2000" b="1" dirty="0"/>
              <a:t>hydrofiilistä</a:t>
            </a:r>
            <a:r>
              <a:rPr lang="en" sz="2000" dirty="0"/>
              <a:t> vai ei-hydrofiilistä katetria? </a:t>
            </a:r>
          </a:p>
          <a:p>
            <a:endParaRPr lang="sv-SE" dirty="0"/>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en-SE"/>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Lue </a:t>
            </a:r>
            <a:r>
              <a:rPr lang="sv-SE" sz="1400" dirty="0" err="1"/>
              <a:t>lisää</a:t>
            </a:r>
            <a:endParaRPr lang="sv-SE" sz="1400" dirty="0"/>
          </a:p>
        </p:txBody>
      </p:sp>
      <p:sp>
        <p:nvSpPr>
          <p:cNvPr id="11" name="TextBox 10">
            <a:extLst>
              <a:ext uri="{FF2B5EF4-FFF2-40B4-BE49-F238E27FC236}">
                <a16:creationId xmlns:a16="http://schemas.microsoft.com/office/drawing/2014/main" id="{A95C965C-6909-93DA-7672-7A660BF1006D}"/>
              </a:ext>
            </a:extLst>
          </p:cNvPr>
          <p:cNvSpPr txBox="1"/>
          <p:nvPr/>
        </p:nvSpPr>
        <p:spPr>
          <a:xfrm>
            <a:off x="5016500" y="4515071"/>
            <a:ext cx="5384888" cy="430887"/>
          </a:xfrm>
          <a:prstGeom prst="rect">
            <a:avLst/>
          </a:prstGeom>
          <a:noFill/>
        </p:spPr>
        <p:txBody>
          <a:bodyPr wrap="square" lIns="0" tIns="0" rIns="0" bIns="0">
            <a:spAutoFit/>
          </a:bodyPr>
          <a:lstStyle/>
          <a:p>
            <a:r>
              <a:rPr lang="fi-FI" sz="1400" i="1" dirty="0">
                <a:solidFill>
                  <a:schemeClr val="bg1">
                    <a:lumMod val="50000"/>
                  </a:schemeClr>
                </a:solidFill>
              </a:rPr>
              <a:t>O</a:t>
            </a:r>
            <a:r>
              <a:rPr lang="en" sz="1400" i="1" dirty="0">
                <a:solidFill>
                  <a:schemeClr val="bg1">
                    <a:lumMod val="50000"/>
                  </a:schemeClr>
                </a:solidFill>
              </a:rPr>
              <a:t>n vahvaa näyttöä siitä, että hydrofiilisiin katetreihin liittyy vähemmän komplikaatioita kuin ei-hydrofiilisiin.</a:t>
            </a:r>
          </a:p>
        </p:txBody>
      </p:sp>
      <p:grpSp>
        <p:nvGrpSpPr>
          <p:cNvPr id="40" name="Group 39">
            <a:extLst>
              <a:ext uri="{FF2B5EF4-FFF2-40B4-BE49-F238E27FC236}">
                <a16:creationId xmlns:a16="http://schemas.microsoft.com/office/drawing/2014/main" id="{87245791-93B9-B728-EE59-0049A23B0C7B}"/>
              </a:ext>
            </a:extLst>
          </p:cNvPr>
          <p:cNvGrpSpPr/>
          <p:nvPr/>
        </p:nvGrpSpPr>
        <p:grpSpPr>
          <a:xfrm>
            <a:off x="1314832" y="1368389"/>
            <a:ext cx="2381693" cy="3744363"/>
            <a:chOff x="10230967" y="1382791"/>
            <a:chExt cx="2381693" cy="3744363"/>
          </a:xfrm>
          <a:effectLst/>
        </p:grpSpPr>
        <p:pic>
          <p:nvPicPr>
            <p:cNvPr id="15" name="Picture 14">
              <a:extLst>
                <a:ext uri="{FF2B5EF4-FFF2-40B4-BE49-F238E27FC236}">
                  <a16:creationId xmlns:a16="http://schemas.microsoft.com/office/drawing/2014/main" id="{AC838A3A-3659-D042-5DDF-CCAC91AC7469}"/>
                </a:ext>
              </a:extLst>
            </p:cNvPr>
            <p:cNvPicPr>
              <a:picLocks noChangeAspect="1"/>
            </p:cNvPicPr>
            <p:nvPr/>
          </p:nvPicPr>
          <p:blipFill>
            <a:blip r:embed="rId4">
              <a:extLst>
                <a:ext uri="{28A0092B-C50C-407E-A947-70E740481C1C}">
                  <a14:useLocalDpi xmlns:a14="http://schemas.microsoft.com/office/drawing/2010/main" val="0"/>
                </a:ext>
              </a:extLst>
            </a:blip>
            <a:srcRect l="4340" r="4340"/>
            <a:stretch/>
          </p:blipFill>
          <p:spPr>
            <a:xfrm>
              <a:off x="10230967" y="1382791"/>
              <a:ext cx="2381693" cy="1470429"/>
            </a:xfrm>
            <a:prstGeom prst="roundRect">
              <a:avLst>
                <a:gd name="adj" fmla="val 7482"/>
              </a:avLst>
            </a:prstGeom>
          </p:spPr>
        </p:pic>
        <p:sp>
          <p:nvSpPr>
            <p:cNvPr id="24" name="Freeform: Shape 23">
              <a:extLst>
                <a:ext uri="{FF2B5EF4-FFF2-40B4-BE49-F238E27FC236}">
                  <a16:creationId xmlns:a16="http://schemas.microsoft.com/office/drawing/2014/main" id="{69738904-C5D6-C837-AFA4-06ED7097EA3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9480604F-662D-968D-5CAC-452AE42B98F0}"/>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6" name="TextBox 25">
              <a:extLst>
                <a:ext uri="{FF2B5EF4-FFF2-40B4-BE49-F238E27FC236}">
                  <a16:creationId xmlns:a16="http://schemas.microsoft.com/office/drawing/2014/main" id="{CAD3170B-1D47-35C5-AFAC-B54639C8B303}"/>
                </a:ext>
              </a:extLst>
            </p:cNvPr>
            <p:cNvSpPr txBox="1"/>
            <p:nvPr/>
          </p:nvSpPr>
          <p:spPr>
            <a:xfrm>
              <a:off x="10318755" y="2853220"/>
              <a:ext cx="2196000" cy="1508105"/>
            </a:xfrm>
            <a:prstGeom prst="rect">
              <a:avLst/>
            </a:prstGeom>
            <a:solidFill>
              <a:schemeClr val="bg1"/>
            </a:solidFill>
          </p:spPr>
          <p:txBody>
            <a:bodyPr wrap="square">
              <a:spAutoFit/>
            </a:bodyPr>
            <a:lstStyle/>
            <a:p>
              <a:pPr>
                <a:spcAft>
                  <a:spcPts val="600"/>
                </a:spcAft>
              </a:pPr>
              <a:r>
                <a:rPr lang="en-US" sz="1200" b="1">
                  <a:solidFill>
                    <a:srgbClr val="000000"/>
                  </a:solidFill>
                </a:rPr>
                <a:t>Hydrophilic Catheters and Lower Risk of Hematuria</a:t>
              </a:r>
            </a:p>
            <a:p>
              <a:pPr>
                <a:spcAft>
                  <a:spcPts val="600"/>
                </a:spcAft>
              </a:pPr>
              <a:r>
                <a:rPr lang="en-US" sz="900">
                  <a:solidFill>
                    <a:srgbClr val="000000"/>
                  </a:solidFill>
                </a:rPr>
                <a:t>A lubricated catheter is recommended to reduce damage to the urethra and lower the risk of hematuria which is a common complication. A cross-over study comparing different hydrophilic catheters showed an even lower frequency of hematuria in patients who chose </a:t>
              </a:r>
              <a:r>
                <a:rPr lang="en-US" sz="900" err="1">
                  <a:solidFill>
                    <a:srgbClr val="000000"/>
                  </a:solidFill>
                </a:rPr>
                <a:t>LoFric</a:t>
              </a:r>
              <a:r>
                <a:rPr lang="en-US" sz="900">
                  <a:solidFill>
                    <a:srgbClr val="000000"/>
                  </a:solidFill>
                </a:rPr>
                <a:t>.</a:t>
              </a:r>
            </a:p>
          </p:txBody>
        </p:sp>
        <p:sp>
          <p:nvSpPr>
            <p:cNvPr id="27" name="TextBox 26">
              <a:extLst>
                <a:ext uri="{FF2B5EF4-FFF2-40B4-BE49-F238E27FC236}">
                  <a16:creationId xmlns:a16="http://schemas.microsoft.com/office/drawing/2014/main" id="{A88846CE-16B6-2BFF-DA4F-0D05B9B6DC8E}"/>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5 min</a:t>
              </a:r>
              <a:endParaRPr lang="en-US"/>
            </a:p>
          </p:txBody>
        </p:sp>
        <p:pic>
          <p:nvPicPr>
            <p:cNvPr id="37" name="Picture 36">
              <a:extLst>
                <a:ext uri="{FF2B5EF4-FFF2-40B4-BE49-F238E27FC236}">
                  <a16:creationId xmlns:a16="http://schemas.microsoft.com/office/drawing/2014/main" id="{39833605-389C-EC7B-AB5E-602B5ECD7D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39" name="Picture 38">
              <a:extLst>
                <a:ext uri="{FF2B5EF4-FFF2-40B4-BE49-F238E27FC236}">
                  <a16:creationId xmlns:a16="http://schemas.microsoft.com/office/drawing/2014/main" id="{0BF92487-F0B1-CE07-5206-95BAB88A339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1" name="Rectangle: Rounded Corners 20">
            <a:extLst>
              <a:ext uri="{FF2B5EF4-FFF2-40B4-BE49-F238E27FC236}">
                <a16:creationId xmlns:a16="http://schemas.microsoft.com/office/drawing/2014/main" id="{55CA57A1-5991-895A-A8C6-0446A8FCE69B}"/>
              </a:ext>
            </a:extLst>
          </p:cNvPr>
          <p:cNvSpPr/>
          <p:nvPr/>
        </p:nvSpPr>
        <p:spPr>
          <a:xfrm>
            <a:off x="1314832"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10"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en-US" sz="1400" b="1" dirty="0" err="1"/>
              <a:t>Tuote</a:t>
            </a:r>
            <a:r>
              <a:rPr lang="en-US" sz="1400" b="1" dirty="0"/>
              <a:t> ja </a:t>
            </a:r>
            <a:r>
              <a:rPr lang="en-US" sz="1400" b="1" dirty="0" err="1"/>
              <a:t>katetrointitekniikka</a:t>
            </a:r>
            <a:r>
              <a:rPr lang="en-US" sz="1400" b="1" dirty="0"/>
              <a:t> </a:t>
            </a:r>
            <a:br>
              <a:rPr lang="en-US" sz="3200" b="1" dirty="0"/>
            </a:br>
            <a:r>
              <a:rPr lang="en-US" sz="3200" b="1" dirty="0"/>
              <a:t>1.3 </a:t>
            </a:r>
            <a:r>
              <a:rPr lang="en-US" sz="3200" b="1" dirty="0" err="1"/>
              <a:t>Kosketukseton</a:t>
            </a:r>
            <a:r>
              <a:rPr lang="en-US" sz="3200" b="1" dirty="0"/>
              <a:t> </a:t>
            </a:r>
            <a:r>
              <a:rPr lang="en-US" sz="3200" b="1" dirty="0" err="1"/>
              <a:t>tekniikka</a:t>
            </a:r>
            <a:r>
              <a:rPr lang="en-US" sz="3200" b="1" dirty="0"/>
              <a:t> </a:t>
            </a:r>
            <a:br>
              <a:rPr lang="en-US" sz="3200" b="1" dirty="0"/>
            </a:br>
            <a:r>
              <a:rPr lang="en" sz="3200" b="1" dirty="0"/>
              <a:t>– </a:t>
            </a:r>
            <a:r>
              <a:rPr lang="en-US" sz="3200" b="1" dirty="0" err="1"/>
              <a:t>huomioon</a:t>
            </a:r>
            <a:r>
              <a:rPr lang="en-US" sz="3200" b="1" dirty="0"/>
              <a:t> </a:t>
            </a:r>
            <a:r>
              <a:rPr lang="en-US" sz="3200" b="1" dirty="0" err="1"/>
              <a:t>otettavia</a:t>
            </a:r>
            <a:r>
              <a:rPr lang="en-US" sz="3200" b="1" dirty="0"/>
              <a:t> </a:t>
            </a:r>
            <a:r>
              <a:rPr lang="en-US" sz="3200" b="1" dirty="0" err="1"/>
              <a:t>tekijöitä</a:t>
            </a:r>
            <a:endParaRPr lang="en-US" sz="3200" b="1" dirty="0"/>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37298" cy="2325252"/>
          </a:xfrm>
        </p:spPr>
        <p:txBody>
          <a:bodyPr wrap="square">
            <a:spAutoFit/>
          </a:bodyPr>
          <a:lstStyle/>
          <a:p>
            <a:r>
              <a:rPr lang="en" dirty="0"/>
              <a:t>Mahdollistaako tuote</a:t>
            </a:r>
            <a:r>
              <a:rPr lang="en" sz="2000" dirty="0"/>
              <a:t> </a:t>
            </a:r>
            <a:r>
              <a:rPr lang="en" sz="2000" b="1" dirty="0"/>
              <a:t>kosketuksettoman tekniikan</a:t>
            </a:r>
            <a:r>
              <a:rPr lang="en" sz="2000" dirty="0"/>
              <a:t>?</a:t>
            </a:r>
          </a:p>
          <a:p>
            <a:pPr marL="263525" lvl="1" indent="0">
              <a:buNone/>
            </a:pPr>
            <a:r>
              <a:rPr lang="en" sz="1800" i="1" dirty="0"/>
              <a:t>Tarkoittaen, että katetrissa on helppokäyttöinen asetin, joka auttaa käyttäjää pitämään kiinni katetrista ilman, että tarvitsee koskea katetrin letkuosaan paljain käsin.</a:t>
            </a:r>
            <a:endParaRPr lang="en" sz="1800" dirty="0"/>
          </a:p>
          <a:p>
            <a:pPr>
              <a:spcAft>
                <a:spcPts val="600"/>
              </a:spcAft>
            </a:pPr>
            <a:r>
              <a:rPr lang="en-US" sz="2000" dirty="0" err="1"/>
              <a:t>Yhteisössä</a:t>
            </a:r>
            <a:r>
              <a:rPr lang="en-US" sz="2000" dirty="0"/>
              <a:t> </a:t>
            </a:r>
            <a:r>
              <a:rPr lang="en-US" sz="2000" dirty="0" err="1"/>
              <a:t>asuville</a:t>
            </a:r>
            <a:r>
              <a:rPr lang="en-US" sz="2000" dirty="0"/>
              <a:t> </a:t>
            </a:r>
            <a:r>
              <a:rPr lang="en-US" sz="2000" dirty="0" err="1"/>
              <a:t>potilaille</a:t>
            </a:r>
            <a:r>
              <a:rPr lang="en-US" sz="2000" dirty="0"/>
              <a:t> ja </a:t>
            </a:r>
            <a:r>
              <a:rPr lang="en-US" sz="2000" dirty="0" err="1"/>
              <a:t>hoitajille</a:t>
            </a:r>
            <a:r>
              <a:rPr lang="en-US" sz="2000" dirty="0"/>
              <a:t> on </a:t>
            </a:r>
            <a:r>
              <a:rPr lang="en-US" sz="2000" dirty="0" err="1"/>
              <a:t>todettu</a:t>
            </a:r>
            <a:r>
              <a:rPr lang="en-US" sz="2000" dirty="0"/>
              <a:t>, </a:t>
            </a:r>
            <a:r>
              <a:rPr lang="en-US" sz="2000" dirty="0" err="1"/>
              <a:t>että</a:t>
            </a:r>
            <a:r>
              <a:rPr lang="en-US" sz="2000" dirty="0"/>
              <a:t> </a:t>
            </a:r>
            <a:r>
              <a:rPr lang="en-US" sz="2000" dirty="0" err="1"/>
              <a:t>puhdas</a:t>
            </a:r>
            <a:r>
              <a:rPr lang="en-US" sz="2000" dirty="0"/>
              <a:t>/</a:t>
            </a:r>
            <a:r>
              <a:rPr lang="en-US" sz="2000" dirty="0" err="1"/>
              <a:t>kosketukseton</a:t>
            </a:r>
            <a:r>
              <a:rPr lang="en-US" sz="2000" dirty="0"/>
              <a:t> </a:t>
            </a:r>
            <a:r>
              <a:rPr lang="en-US" sz="2000" dirty="0" err="1"/>
              <a:t>tekniikk</a:t>
            </a:r>
            <a:r>
              <a:rPr lang="en-US" dirty="0" err="1"/>
              <a:t>a</a:t>
            </a:r>
            <a:r>
              <a:rPr lang="en-US" dirty="0"/>
              <a:t>, </a:t>
            </a:r>
            <a:r>
              <a:rPr lang="en-US" dirty="0" err="1"/>
              <a:t>aseptisen</a:t>
            </a:r>
            <a:r>
              <a:rPr lang="en-US" dirty="0"/>
              <a:t> </a:t>
            </a:r>
            <a:r>
              <a:rPr lang="en-US" dirty="0" err="1"/>
              <a:t>toistokatetroinnin</a:t>
            </a:r>
            <a:r>
              <a:rPr lang="en-US" dirty="0"/>
              <a:t> </a:t>
            </a:r>
            <a:r>
              <a:rPr lang="en-US" dirty="0" err="1"/>
              <a:t>sijaan</a:t>
            </a:r>
            <a:r>
              <a:rPr lang="en-US" dirty="0"/>
              <a:t>, on </a:t>
            </a:r>
            <a:r>
              <a:rPr lang="en-US" dirty="0" err="1"/>
              <a:t>turvallinen</a:t>
            </a:r>
            <a:r>
              <a:rPr lang="en-US" dirty="0"/>
              <a:t> ja </a:t>
            </a:r>
            <a:r>
              <a:rPr lang="en-US" dirty="0" err="1"/>
              <a:t>tehokas</a:t>
            </a:r>
            <a:r>
              <a:rPr lang="en-US" dirty="0"/>
              <a:t> </a:t>
            </a:r>
            <a:r>
              <a:rPr lang="en-US" dirty="0" err="1"/>
              <a:t>toimintatapa</a:t>
            </a:r>
            <a:r>
              <a:rPr lang="en-US" dirty="0"/>
              <a:t>, </a:t>
            </a:r>
            <a:r>
              <a:rPr lang="en-US" dirty="0" err="1"/>
              <a:t>joka</a:t>
            </a:r>
            <a:r>
              <a:rPr lang="en-US" dirty="0"/>
              <a:t> </a:t>
            </a:r>
            <a:r>
              <a:rPr lang="en-US" dirty="0" err="1"/>
              <a:t>ei</a:t>
            </a:r>
            <a:r>
              <a:rPr lang="en-US" dirty="0"/>
              <a:t> </a:t>
            </a:r>
            <a:r>
              <a:rPr lang="en-US" dirty="0" err="1"/>
              <a:t>lisää</a:t>
            </a:r>
            <a:r>
              <a:rPr lang="en-US" dirty="0"/>
              <a:t> </a:t>
            </a:r>
            <a:r>
              <a:rPr lang="en-US" dirty="0" err="1"/>
              <a:t>oireisen</a:t>
            </a:r>
            <a:r>
              <a:rPr lang="en-US" dirty="0"/>
              <a:t> </a:t>
            </a:r>
            <a:r>
              <a:rPr lang="en-US" dirty="0" err="1"/>
              <a:t>virtsatieinfektion</a:t>
            </a:r>
            <a:r>
              <a:rPr lang="en-US" dirty="0"/>
              <a:t> </a:t>
            </a:r>
            <a:r>
              <a:rPr lang="en-US" dirty="0" err="1"/>
              <a:t>riskiä</a:t>
            </a:r>
            <a:r>
              <a:rPr lang="en-US" sz="2000" dirty="0"/>
              <a:t>.</a:t>
            </a:r>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en-SE"/>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Lue </a:t>
            </a:r>
            <a:r>
              <a:rPr lang="sv-SE" sz="1400" dirty="0" err="1"/>
              <a:t>lisää</a:t>
            </a:r>
            <a:endParaRPr lang="sv-SE" sz="1400" dirty="0"/>
          </a:p>
        </p:txBody>
      </p:sp>
      <p:grpSp>
        <p:nvGrpSpPr>
          <p:cNvPr id="7" name="Group 6">
            <a:extLst>
              <a:ext uri="{FF2B5EF4-FFF2-40B4-BE49-F238E27FC236}">
                <a16:creationId xmlns:a16="http://schemas.microsoft.com/office/drawing/2014/main" id="{3566472C-2694-BDFB-8C18-F89B6D2481FA}"/>
              </a:ext>
            </a:extLst>
          </p:cNvPr>
          <p:cNvGrpSpPr/>
          <p:nvPr/>
        </p:nvGrpSpPr>
        <p:grpSpPr>
          <a:xfrm>
            <a:off x="1325501" y="1368389"/>
            <a:ext cx="2381693" cy="3744363"/>
            <a:chOff x="10230967" y="1382791"/>
            <a:chExt cx="2381693" cy="3744363"/>
          </a:xfrm>
          <a:effectLst/>
        </p:grpSpPr>
        <p:pic>
          <p:nvPicPr>
            <p:cNvPr id="11" name="Picture 10">
              <a:extLst>
                <a:ext uri="{FF2B5EF4-FFF2-40B4-BE49-F238E27FC236}">
                  <a16:creationId xmlns:a16="http://schemas.microsoft.com/office/drawing/2014/main" id="{1320F53C-51B1-CD10-2723-C1CBD3F5B6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30967" y="1382791"/>
              <a:ext cx="2381693" cy="1470429"/>
            </a:xfrm>
            <a:prstGeom prst="roundRect">
              <a:avLst>
                <a:gd name="adj" fmla="val 7482"/>
              </a:avLst>
            </a:prstGeom>
          </p:spPr>
        </p:pic>
        <p:sp>
          <p:nvSpPr>
            <p:cNvPr id="12" name="Freeform: Shape 11">
              <a:extLst>
                <a:ext uri="{FF2B5EF4-FFF2-40B4-BE49-F238E27FC236}">
                  <a16:creationId xmlns:a16="http://schemas.microsoft.com/office/drawing/2014/main" id="{037A7DAA-8E43-10EB-E9C8-50CBB9994613}"/>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6951548C-B243-E792-B095-309FAD2CCC58}"/>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14" name="TextBox 13">
              <a:extLst>
                <a:ext uri="{FF2B5EF4-FFF2-40B4-BE49-F238E27FC236}">
                  <a16:creationId xmlns:a16="http://schemas.microsoft.com/office/drawing/2014/main" id="{03E44490-EF69-9FE8-EDD0-B5911443BE32}"/>
                </a:ext>
              </a:extLst>
            </p:cNvPr>
            <p:cNvSpPr txBox="1"/>
            <p:nvPr/>
          </p:nvSpPr>
          <p:spPr>
            <a:xfrm>
              <a:off x="10318755" y="2853220"/>
              <a:ext cx="2196000" cy="1369606"/>
            </a:xfrm>
            <a:prstGeom prst="rect">
              <a:avLst/>
            </a:prstGeom>
            <a:solidFill>
              <a:schemeClr val="bg1"/>
            </a:solidFill>
          </p:spPr>
          <p:txBody>
            <a:bodyPr wrap="square">
              <a:spAutoFit/>
            </a:bodyPr>
            <a:lstStyle/>
            <a:p>
              <a:pPr>
                <a:spcAft>
                  <a:spcPts val="600"/>
                </a:spcAft>
              </a:pPr>
              <a:r>
                <a:rPr lang="en-US" sz="1200" b="1">
                  <a:solidFill>
                    <a:srgbClr val="000000"/>
                  </a:solidFill>
                </a:rPr>
                <a:t>Scientific Review of No-Touch Catheter  Technique</a:t>
              </a:r>
            </a:p>
            <a:p>
              <a:pPr>
                <a:spcAft>
                  <a:spcPts val="600"/>
                </a:spcAft>
              </a:pPr>
              <a:r>
                <a:rPr lang="en-US" sz="900">
                  <a:solidFill>
                    <a:srgbClr val="000000"/>
                  </a:solidFill>
                </a:rPr>
                <a:t>Introduction of a no-touch catheter/technique for intermittent </a:t>
              </a:r>
              <a:r>
                <a:rPr lang="en-US" sz="900" err="1">
                  <a:solidFill>
                    <a:srgbClr val="000000"/>
                  </a:solidFill>
                </a:rPr>
                <a:t>catheterisation</a:t>
              </a:r>
              <a:r>
                <a:rPr lang="en-US" sz="900">
                  <a:solidFill>
                    <a:srgbClr val="000000"/>
                  </a:solidFill>
                </a:rPr>
                <a:t> seems to be well accepted both by caregivers and patients and it is not necessarily associated with higher costs.</a:t>
              </a:r>
            </a:p>
          </p:txBody>
        </p:sp>
        <p:sp>
          <p:nvSpPr>
            <p:cNvPr id="17" name="TextBox 16">
              <a:extLst>
                <a:ext uri="{FF2B5EF4-FFF2-40B4-BE49-F238E27FC236}">
                  <a16:creationId xmlns:a16="http://schemas.microsoft.com/office/drawing/2014/main" id="{48DB6CA8-58F4-F147-5009-96FF143E9A00}"/>
                </a:ext>
              </a:extLst>
            </p:cNvPr>
            <p:cNvSpPr txBox="1"/>
            <p:nvPr/>
          </p:nvSpPr>
          <p:spPr>
            <a:xfrm>
              <a:off x="10574336" y="4666212"/>
              <a:ext cx="1420662" cy="407804"/>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Bladder</a:t>
              </a:r>
            </a:p>
            <a:p>
              <a:r>
                <a:rPr lang="en-US" sz="900">
                  <a:solidFill>
                    <a:srgbClr val="000000"/>
                  </a:solidFill>
                  <a:latin typeface="Calibri" panose="020F0502020204030204"/>
                </a:rPr>
                <a:t>2 min</a:t>
              </a:r>
              <a:endParaRPr lang="en-US"/>
            </a:p>
          </p:txBody>
        </p:sp>
        <p:pic>
          <p:nvPicPr>
            <p:cNvPr id="18" name="Picture 17">
              <a:extLst>
                <a:ext uri="{FF2B5EF4-FFF2-40B4-BE49-F238E27FC236}">
                  <a16:creationId xmlns:a16="http://schemas.microsoft.com/office/drawing/2014/main" id="{00D1B094-594C-864F-9D41-288ED78FF5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7246" y="4654365"/>
              <a:ext cx="180680" cy="369332"/>
            </a:xfrm>
            <a:prstGeom prst="rect">
              <a:avLst/>
            </a:prstGeom>
          </p:spPr>
        </p:pic>
        <p:pic>
          <p:nvPicPr>
            <p:cNvPr id="19" name="Picture 18">
              <a:extLst>
                <a:ext uri="{FF2B5EF4-FFF2-40B4-BE49-F238E27FC236}">
                  <a16:creationId xmlns:a16="http://schemas.microsoft.com/office/drawing/2014/main" id="{02A0156C-AFAC-129B-9952-2ABCD01539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254303" y="4782145"/>
              <a:ext cx="158812" cy="178215"/>
            </a:xfrm>
            <a:prstGeom prst="rect">
              <a:avLst/>
            </a:prstGeom>
          </p:spPr>
        </p:pic>
      </p:grpSp>
      <p:sp>
        <p:nvSpPr>
          <p:cNvPr id="22" name="Rectangle: Rounded Corners 21">
            <a:extLst>
              <a:ext uri="{FF2B5EF4-FFF2-40B4-BE49-F238E27FC236}">
                <a16:creationId xmlns:a16="http://schemas.microsoft.com/office/drawing/2014/main" id="{716219FB-224F-99AF-7EF0-153C0F8FC5B7}"/>
              </a:ext>
            </a:extLst>
          </p:cNvPr>
          <p:cNvSpPr/>
          <p:nvPr/>
        </p:nvSpPr>
        <p:spPr>
          <a:xfrm>
            <a:off x="1316460" y="1368000"/>
            <a:ext cx="2381693" cy="3744363"/>
          </a:xfrm>
          <a:prstGeom prst="roundRect">
            <a:avLst>
              <a:gd name="adj" fmla="val 5477"/>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1170" y="556102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870795"/>
            <a:ext cx="2645941" cy="276999"/>
          </a:xfrm>
          <a:prstGeom prst="rect">
            <a:avLst/>
          </a:prstGeom>
          <a:noFill/>
        </p:spPr>
        <p:txBody>
          <a:bodyPr wrap="square" lIns="0" tIns="0" rIns="0" bIns="0" rtlCol="0">
            <a:noAutofit/>
          </a:bodyPr>
          <a:lstStyle/>
          <a:p>
            <a:r>
              <a:rPr lang="en-SE" sz="1400" i="1">
                <a:solidFill>
                  <a:schemeClr val="bg1">
                    <a:lumMod val="50000"/>
                  </a:schemeClr>
                </a:solidFill>
              </a:rPr>
              <a:t>(</a:t>
            </a:r>
            <a:r>
              <a:rPr lang="en" sz="1400" i="1">
                <a:solidFill>
                  <a:schemeClr val="bg1">
                    <a:lumMod val="50000"/>
                  </a:schemeClr>
                </a:solidFill>
              </a:rPr>
              <a:t>EAUN IC guidelines 2024)</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10"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pPr lvl="0"/>
            <a:r>
              <a:rPr lang="en-US" sz="1400" b="1" dirty="0" err="1"/>
              <a:t>Tuote</a:t>
            </a:r>
            <a:r>
              <a:rPr lang="en-US" sz="1400" b="1" dirty="0"/>
              <a:t> ja </a:t>
            </a:r>
            <a:r>
              <a:rPr lang="en-US" sz="1400" b="1" dirty="0" err="1"/>
              <a:t>katetrointitekniikka</a:t>
            </a:r>
            <a:r>
              <a:rPr lang="en-US" sz="1400" b="1" dirty="0"/>
              <a:t> </a:t>
            </a:r>
            <a:br>
              <a:rPr lang="en-US" sz="3200" b="1" dirty="0"/>
            </a:br>
            <a:r>
              <a:rPr lang="en-US" sz="3200" b="1" dirty="0"/>
              <a:t>1.4 </a:t>
            </a:r>
            <a:r>
              <a:rPr lang="en" b="1" dirty="0"/>
              <a:t>Hygienia </a:t>
            </a:r>
            <a:br>
              <a:rPr lang="en" b="1" dirty="0"/>
            </a:br>
            <a:r>
              <a:rPr lang="en" b="1" dirty="0"/>
              <a:t>– </a:t>
            </a:r>
            <a:r>
              <a:rPr lang="fi-FI" b="1" dirty="0"/>
              <a:t>huomioon otettavia tekijöitä</a:t>
            </a:r>
            <a:endParaRPr lang="en" b="1" dirty="0"/>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p:txBody>
          <a:bodyPr>
            <a:noAutofit/>
          </a:bodyPr>
          <a:lstStyle/>
          <a:p>
            <a:pPr lvl="0">
              <a:lnSpc>
                <a:spcPct val="100000"/>
              </a:lnSpc>
            </a:pPr>
            <a:r>
              <a:rPr lang="en" b="1" dirty="0"/>
              <a:t>Käsienpesu </a:t>
            </a:r>
            <a:r>
              <a:rPr lang="en" dirty="0"/>
              <a:t>ennen toistokatetrointia ja sen jälkeen</a:t>
            </a:r>
          </a:p>
          <a:p>
            <a:pPr lvl="0">
              <a:lnSpc>
                <a:spcPct val="100000"/>
              </a:lnSpc>
            </a:pPr>
            <a:r>
              <a:rPr lang="en" b="1" dirty="0"/>
              <a:t>Sukupuolielinten hygienia </a:t>
            </a:r>
            <a:r>
              <a:rPr lang="en" dirty="0"/>
              <a:t>vedellä ja saippualla </a:t>
            </a:r>
            <a:br>
              <a:rPr lang="en" dirty="0"/>
            </a:br>
            <a:r>
              <a:rPr lang="en" dirty="0"/>
              <a:t>1 kerta/päivä tai tarvittaessa</a:t>
            </a:r>
          </a:p>
          <a:p>
            <a:pPr lvl="1">
              <a:lnSpc>
                <a:spcPct val="100000"/>
              </a:lnSpc>
            </a:pPr>
            <a:r>
              <a:rPr lang="en" dirty="0"/>
              <a:t>Älä käytä antibakteerista saippuaa</a:t>
            </a:r>
          </a:p>
          <a:p>
            <a:pPr lvl="1">
              <a:lnSpc>
                <a:spcPct val="100000"/>
              </a:lnSpc>
            </a:pPr>
            <a:r>
              <a:rPr lang="en-US" dirty="0" err="1"/>
              <a:t>Naiset</a:t>
            </a:r>
            <a:r>
              <a:rPr lang="en-US" dirty="0"/>
              <a:t>: </a:t>
            </a:r>
            <a:r>
              <a:rPr lang="en-US" dirty="0" err="1"/>
              <a:t>pese</a:t>
            </a:r>
            <a:r>
              <a:rPr lang="en-US" dirty="0"/>
              <a:t> </a:t>
            </a:r>
            <a:r>
              <a:rPr lang="en-US" dirty="0" err="1"/>
              <a:t>edestä</a:t>
            </a:r>
            <a:r>
              <a:rPr lang="en-US" dirty="0"/>
              <a:t> </a:t>
            </a:r>
            <a:r>
              <a:rPr lang="en-US" dirty="0" err="1"/>
              <a:t>taaksepäin</a:t>
            </a:r>
            <a:endParaRPr lang="en-US" dirty="0"/>
          </a:p>
          <a:p>
            <a:pPr lvl="1">
              <a:lnSpc>
                <a:spcPct val="100000"/>
              </a:lnSpc>
            </a:pPr>
            <a:r>
              <a:rPr lang="en-US" dirty="0" err="1"/>
              <a:t>Miehet</a:t>
            </a:r>
            <a:r>
              <a:rPr lang="en-US" dirty="0"/>
              <a:t>: </a:t>
            </a:r>
            <a:r>
              <a:rPr lang="en" dirty="0"/>
              <a:t>vedä esinahka taaksepäin</a:t>
            </a:r>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lvl="0">
              <a:lnSpc>
                <a:spcPts val="3300"/>
              </a:lnSpc>
            </a:pPr>
            <a:r>
              <a:rPr lang="en-US" sz="1400" b="1" dirty="0" err="1"/>
              <a:t>Tuote</a:t>
            </a:r>
            <a:r>
              <a:rPr lang="en-US" sz="1400" b="1" dirty="0"/>
              <a:t> ja </a:t>
            </a:r>
            <a:r>
              <a:rPr lang="en-US" sz="1400" b="1" dirty="0" err="1"/>
              <a:t>katetrointitekniikka</a:t>
            </a:r>
            <a:r>
              <a:rPr lang="en-US" sz="1400" b="1" dirty="0"/>
              <a:t> </a:t>
            </a:r>
            <a:br>
              <a:rPr lang="en-US" sz="3200" b="1" dirty="0"/>
            </a:br>
            <a:r>
              <a:rPr lang="en-US" sz="3200" b="1" dirty="0"/>
              <a:t>1.5 </a:t>
            </a:r>
            <a:r>
              <a:rPr lang="en" sz="3200" b="1" dirty="0"/>
              <a:t>Virtsarakon epätäydellinen tyhjeneminen </a:t>
            </a:r>
            <a:br>
              <a:rPr lang="en" sz="3200" b="1" dirty="0"/>
            </a:br>
            <a:r>
              <a:rPr lang="en" sz="3200" b="1" dirty="0"/>
              <a:t>– </a:t>
            </a:r>
            <a:r>
              <a:rPr lang="fi-FI" sz="3200" b="1" dirty="0"/>
              <a:t>huomioon otettavia tekijöitä</a:t>
            </a:r>
            <a:endParaRPr lang="en" sz="3200" b="1" dirty="0"/>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5"/>
            <a:ext cx="10830173" cy="2897410"/>
          </a:xfrm>
        </p:spPr>
        <p:txBody>
          <a:bodyPr>
            <a:noAutofit/>
          </a:bodyPr>
          <a:lstStyle/>
          <a:p>
            <a:pPr>
              <a:lnSpc>
                <a:spcPct val="100000"/>
              </a:lnSpc>
              <a:spcAft>
                <a:spcPts val="400"/>
              </a:spcAft>
            </a:pPr>
            <a:r>
              <a:rPr lang="en" sz="2000" b="1" dirty="0"/>
              <a:t>Katetrointitekniikka</a:t>
            </a:r>
            <a:r>
              <a:rPr lang="en" sz="2000" dirty="0"/>
              <a:t>,</a:t>
            </a:r>
            <a:r>
              <a:rPr lang="en" sz="2000" b="1" dirty="0"/>
              <a:t> </a:t>
            </a:r>
            <a:r>
              <a:rPr lang="en" sz="2000" dirty="0"/>
              <a:t>kuten katetrin poistaminen hitaasti jne.</a:t>
            </a:r>
          </a:p>
          <a:p>
            <a:pPr>
              <a:lnSpc>
                <a:spcPct val="100000"/>
              </a:lnSpc>
              <a:spcAft>
                <a:spcPts val="400"/>
              </a:spcAft>
            </a:pPr>
            <a:r>
              <a:rPr lang="en" sz="2000" b="1" dirty="0"/>
              <a:t>Pidemmän katetrin </a:t>
            </a:r>
            <a:r>
              <a:rPr lang="en" sz="2000" dirty="0"/>
              <a:t>tarve</a:t>
            </a:r>
          </a:p>
          <a:p>
            <a:pPr>
              <a:lnSpc>
                <a:spcPct val="100000"/>
              </a:lnSpc>
              <a:spcAft>
                <a:spcPts val="400"/>
              </a:spcAft>
            </a:pPr>
            <a:r>
              <a:rPr lang="en" b="1" dirty="0"/>
              <a:t>C</a:t>
            </a:r>
            <a:r>
              <a:rPr lang="en-US" sz="2000" b="1" dirty="0" err="1"/>
              <a:t>harrière</a:t>
            </a:r>
            <a:r>
              <a:rPr lang="en" sz="2000" b="1" dirty="0"/>
              <a:t> </a:t>
            </a:r>
            <a:r>
              <a:rPr lang="en" b="1" dirty="0"/>
              <a:t>koon </a:t>
            </a:r>
            <a:r>
              <a:rPr lang="en" dirty="0"/>
              <a:t>suurentaminen</a:t>
            </a:r>
            <a:endParaRPr lang="en" sz="2000" dirty="0"/>
          </a:p>
          <a:p>
            <a:pPr>
              <a:lnSpc>
                <a:spcPct val="100000"/>
              </a:lnSpc>
              <a:spcAft>
                <a:spcPts val="400"/>
              </a:spcAft>
            </a:pPr>
            <a:r>
              <a:rPr lang="en" sz="2000" dirty="0"/>
              <a:t>Toistokatetroinnin suorittaminen oikeassa </a:t>
            </a:r>
            <a:r>
              <a:rPr lang="en" sz="2000" b="1" dirty="0"/>
              <a:t>asennossa </a:t>
            </a:r>
            <a:r>
              <a:rPr lang="en-US" sz="2000" dirty="0" err="1"/>
              <a:t>virtsarakon</a:t>
            </a:r>
            <a:r>
              <a:rPr lang="en-US" sz="2000" dirty="0"/>
              <a:t> </a:t>
            </a:r>
            <a:r>
              <a:rPr lang="en-US" sz="2000" dirty="0" err="1"/>
              <a:t>täydellisen</a:t>
            </a:r>
            <a:r>
              <a:rPr lang="en-US" sz="2000" dirty="0"/>
              <a:t> </a:t>
            </a:r>
            <a:r>
              <a:rPr lang="en-US" sz="2000" dirty="0" err="1"/>
              <a:t>tyhjenemisen</a:t>
            </a:r>
            <a:r>
              <a:rPr lang="en-US" sz="2000" dirty="0"/>
              <a:t> </a:t>
            </a:r>
            <a:r>
              <a:rPr lang="en-US" sz="2000" dirty="0" err="1"/>
              <a:t>varmistamiseksi</a:t>
            </a:r>
            <a:r>
              <a:rPr lang="en-US" sz="2000" dirty="0"/>
              <a:t>. </a:t>
            </a:r>
            <a:endParaRPr lang="en" sz="2000" dirty="0"/>
          </a:p>
          <a:p>
            <a:pPr>
              <a:lnSpc>
                <a:spcPct val="100000"/>
              </a:lnSpc>
              <a:spcAft>
                <a:spcPts val="400"/>
              </a:spcAft>
            </a:pPr>
            <a:r>
              <a:rPr lang="en-US" sz="2000" b="1" dirty="0" err="1"/>
              <a:t>Obesiteetti</a:t>
            </a:r>
            <a:r>
              <a:rPr lang="en-US" sz="2000" b="1" dirty="0"/>
              <a:t> </a:t>
            </a:r>
            <a:r>
              <a:rPr lang="en-US" sz="2000" dirty="0" err="1"/>
              <a:t>voi</a:t>
            </a:r>
            <a:r>
              <a:rPr lang="en-US" sz="2000" dirty="0"/>
              <a:t> </a:t>
            </a:r>
            <a:r>
              <a:rPr lang="en-US" sz="2000" dirty="0" err="1"/>
              <a:t>vaatia</a:t>
            </a:r>
            <a:r>
              <a:rPr lang="en-US" sz="2000" dirty="0"/>
              <a:t> </a:t>
            </a:r>
            <a:r>
              <a:rPr lang="en-US" sz="2000" dirty="0" err="1"/>
              <a:t>pidemmän</a:t>
            </a:r>
            <a:r>
              <a:rPr lang="en-US" sz="2000" dirty="0"/>
              <a:t> </a:t>
            </a:r>
            <a:r>
              <a:rPr lang="en-US" sz="2000" dirty="0" err="1"/>
              <a:t>katetrin</a:t>
            </a:r>
            <a:r>
              <a:rPr lang="en-US" sz="2000" dirty="0"/>
              <a:t>.</a:t>
            </a:r>
          </a:p>
          <a:p>
            <a:pPr>
              <a:lnSpc>
                <a:spcPct val="100000"/>
              </a:lnSpc>
              <a:spcAft>
                <a:spcPts val="400"/>
              </a:spcAft>
            </a:pPr>
            <a:r>
              <a:rPr lang="en" sz="2000" dirty="0"/>
              <a:t>Arvioi jäännösvirtsa </a:t>
            </a:r>
            <a:r>
              <a:rPr lang="en" sz="2000" b="1" dirty="0"/>
              <a:t>rakkoskannerilla </a:t>
            </a:r>
            <a:r>
              <a:rPr lang="en" sz="2000" dirty="0"/>
              <a:t>varmistaaksesi, että virtsarakko on täysin tyhjä katetroinnin jälkeen.</a:t>
            </a:r>
          </a:p>
        </p:txBody>
      </p:sp>
      <p:sp>
        <p:nvSpPr>
          <p:cNvPr id="10" name="TextBox 9">
            <a:extLst>
              <a:ext uri="{FF2B5EF4-FFF2-40B4-BE49-F238E27FC236}">
                <a16:creationId xmlns:a16="http://schemas.microsoft.com/office/drawing/2014/main" id="{539C584A-36C4-0AD4-32C6-607BE092643B}"/>
              </a:ext>
            </a:extLst>
          </p:cNvPr>
          <p:cNvSpPr txBox="1"/>
          <p:nvPr/>
        </p:nvSpPr>
        <p:spPr>
          <a:xfrm>
            <a:off x="763554" y="5796061"/>
            <a:ext cx="6094070" cy="307777"/>
          </a:xfrm>
          <a:prstGeom prst="rect">
            <a:avLst/>
          </a:prstGeom>
          <a:noFill/>
        </p:spPr>
        <p:txBody>
          <a:bodyPr wrap="square">
            <a:spAutoFit/>
          </a:bodyPr>
          <a:lstStyle/>
          <a:p>
            <a:r>
              <a:rPr lang="en" sz="1400" i="1" dirty="0">
                <a:solidFill>
                  <a:schemeClr val="bg1">
                    <a:lumMod val="50000"/>
                  </a:schemeClr>
                </a:solidFill>
              </a:rPr>
              <a:t>EAUN IC guidelines 2024</a:t>
            </a:r>
            <a:endParaRPr lang="en-SE" sz="1400" dirty="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p:txBody>
          <a:bodyPr>
            <a:noAutofit/>
          </a:bodyPr>
          <a:lstStyle/>
          <a:p>
            <a:pPr lvl="0">
              <a:lnSpc>
                <a:spcPts val="3300"/>
              </a:lnSpc>
            </a:pPr>
            <a:r>
              <a:rPr lang="en-US" sz="1400" b="1" dirty="0" err="1">
                <a:solidFill>
                  <a:srgbClr val="000000"/>
                </a:solidFill>
              </a:rPr>
              <a:t>Virtsa-analyysi</a:t>
            </a:r>
            <a:r>
              <a:rPr lang="en-US" sz="1400" b="1" dirty="0">
                <a:solidFill>
                  <a:srgbClr val="000000"/>
                </a:solidFill>
              </a:rPr>
              <a:t> </a:t>
            </a:r>
            <a:r>
              <a:rPr lang="en-US" sz="1400" b="1" dirty="0" err="1">
                <a:solidFill>
                  <a:srgbClr val="000000"/>
                </a:solidFill>
              </a:rPr>
              <a:t>testiliuskalla</a:t>
            </a:r>
            <a:r>
              <a:rPr lang="en-US" sz="1400" b="1" dirty="0">
                <a:solidFill>
                  <a:srgbClr val="000000"/>
                </a:solidFill>
              </a:rPr>
              <a:t>/</a:t>
            </a:r>
            <a:r>
              <a:rPr lang="en-US" sz="1400" b="1" dirty="0" err="1">
                <a:solidFill>
                  <a:srgbClr val="000000"/>
                </a:solidFill>
              </a:rPr>
              <a:t>Virtsan</a:t>
            </a:r>
            <a:r>
              <a:rPr lang="en-US" sz="1400" b="1" dirty="0">
                <a:solidFill>
                  <a:srgbClr val="000000"/>
                </a:solidFill>
              </a:rPr>
              <a:t> </a:t>
            </a:r>
            <a:r>
              <a:rPr lang="en-US" sz="1400" b="1" dirty="0" err="1">
                <a:solidFill>
                  <a:srgbClr val="000000"/>
                </a:solidFill>
              </a:rPr>
              <a:t>bakteeriviljely</a:t>
            </a:r>
            <a:br>
              <a:rPr lang="en" sz="3200" b="1" dirty="0"/>
            </a:br>
            <a:r>
              <a:rPr lang="en" sz="3200" b="1" dirty="0"/>
              <a:t>2.1 Virtsa-analyysi / Testiliuska </a:t>
            </a:r>
            <a:br>
              <a:rPr lang="en" sz="3200" b="1" dirty="0"/>
            </a:br>
            <a:r>
              <a:rPr lang="en" sz="3200" b="1" dirty="0"/>
              <a:t>– </a:t>
            </a:r>
            <a:r>
              <a:rPr lang="fi-FI" sz="3200" b="1" dirty="0"/>
              <a:t>huomioon otettavia tekijöitä</a:t>
            </a:r>
            <a:r>
              <a:rPr lang="en" sz="3200" b="1" dirty="0"/>
              <a:t> </a:t>
            </a:r>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en" sz="2000" dirty="0"/>
              <a:t>Positiivinen nitriittipitoisuus</a:t>
            </a:r>
          </a:p>
          <a:p>
            <a:r>
              <a:rPr lang="en" sz="2000" dirty="0"/>
              <a:t>Leukosyytit </a:t>
            </a:r>
            <a:r>
              <a:rPr lang="en" sz="1800" i="1" dirty="0">
                <a:solidFill>
                  <a:schemeClr val="accent3"/>
                </a:solidFill>
              </a:rPr>
              <a:t> </a:t>
            </a:r>
          </a:p>
          <a:p>
            <a:r>
              <a:rPr lang="en" sz="2000" dirty="0"/>
              <a:t>Glukoosia virtsassa</a:t>
            </a:r>
          </a:p>
          <a:p>
            <a:r>
              <a:rPr lang="en" sz="2000" dirty="0"/>
              <a:t>Hematuria </a:t>
            </a:r>
          </a:p>
          <a:p>
            <a:r>
              <a:rPr lang="en" sz="2000" dirty="0"/>
              <a:t>Bakteerit </a:t>
            </a:r>
            <a:endParaRPr lang="sv-SE" sz="2000" dirty="0"/>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spTree>
    <p:extLst>
      <p:ext uri="{BB962C8B-B14F-4D97-AF65-F5344CB8AC3E}">
        <p14:creationId xmlns:p14="http://schemas.microsoft.com/office/powerpoint/2010/main" val="422338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908050"/>
            <a:ext cx="10512425" cy="1081088"/>
          </a:xfrm>
        </p:spPr>
        <p:txBody>
          <a:bodyPr>
            <a:noAutofit/>
          </a:bodyPr>
          <a:lstStyle/>
          <a:p>
            <a:pPr>
              <a:lnSpc>
                <a:spcPts val="3300"/>
              </a:lnSpc>
            </a:pPr>
            <a:r>
              <a:rPr lang="en-US" sz="1400" b="1" dirty="0" err="1">
                <a:solidFill>
                  <a:srgbClr val="000000"/>
                </a:solidFill>
              </a:rPr>
              <a:t>Virtsa-analyysi</a:t>
            </a:r>
            <a:r>
              <a:rPr lang="en-US" sz="1400" b="1" dirty="0">
                <a:solidFill>
                  <a:srgbClr val="000000"/>
                </a:solidFill>
              </a:rPr>
              <a:t> </a:t>
            </a:r>
            <a:r>
              <a:rPr lang="en-US" sz="1400" b="1" dirty="0" err="1">
                <a:solidFill>
                  <a:srgbClr val="000000"/>
                </a:solidFill>
              </a:rPr>
              <a:t>testiliuskalla</a:t>
            </a:r>
            <a:r>
              <a:rPr lang="en-US" sz="1400" b="1" dirty="0">
                <a:solidFill>
                  <a:srgbClr val="000000"/>
                </a:solidFill>
              </a:rPr>
              <a:t>/</a:t>
            </a:r>
            <a:r>
              <a:rPr lang="en-US" sz="1400" b="1" dirty="0" err="1">
                <a:solidFill>
                  <a:srgbClr val="000000"/>
                </a:solidFill>
              </a:rPr>
              <a:t>Virtsan</a:t>
            </a:r>
            <a:r>
              <a:rPr lang="en-US" sz="1400" b="1" dirty="0">
                <a:solidFill>
                  <a:srgbClr val="000000"/>
                </a:solidFill>
              </a:rPr>
              <a:t> </a:t>
            </a:r>
            <a:r>
              <a:rPr lang="en-US" sz="1400" b="1" dirty="0" err="1">
                <a:solidFill>
                  <a:srgbClr val="000000"/>
                </a:solidFill>
              </a:rPr>
              <a:t>bakteeriviljely</a:t>
            </a:r>
            <a:r>
              <a:rPr lang="en" sz="3200" b="1" dirty="0"/>
              <a:t> </a:t>
            </a:r>
            <a:br>
              <a:rPr lang="en" sz="3200" b="1" dirty="0"/>
            </a:br>
            <a:r>
              <a:rPr lang="en" sz="3200" b="1" dirty="0"/>
              <a:t>2.2 Virtsan bakteeriviljely </a:t>
            </a:r>
            <a:br>
              <a:rPr lang="en" sz="3200" b="1" dirty="0"/>
            </a:br>
            <a:r>
              <a:rPr lang="en" sz="3200" b="1" dirty="0"/>
              <a:t>– </a:t>
            </a:r>
            <a:r>
              <a:rPr lang="fi-FI" sz="3200" b="1" dirty="0"/>
              <a:t>huomioon otettavia tekijöitä</a:t>
            </a:r>
            <a:r>
              <a:rPr lang="en" sz="3200" b="1" dirty="0"/>
              <a:t> </a:t>
            </a:r>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p:txBody>
          <a:bodyPr>
            <a:normAutofit/>
          </a:bodyPr>
          <a:lstStyle/>
          <a:p>
            <a:r>
              <a:rPr lang="en-US" sz="2000" dirty="0" err="1"/>
              <a:t>Oikein</a:t>
            </a:r>
            <a:r>
              <a:rPr lang="en-US" sz="2000" dirty="0"/>
              <a:t> </a:t>
            </a:r>
            <a:r>
              <a:rPr lang="en-US" sz="2000" dirty="0" err="1"/>
              <a:t>suoritettu</a:t>
            </a:r>
            <a:r>
              <a:rPr lang="en-US" sz="2000" dirty="0"/>
              <a:t> </a:t>
            </a:r>
            <a:r>
              <a:rPr lang="en-US" sz="2000" b="1" dirty="0" err="1"/>
              <a:t>virtsaviljelynäytteenotto</a:t>
            </a:r>
            <a:endParaRPr lang="en-US" sz="2000" b="1" dirty="0"/>
          </a:p>
          <a:p>
            <a:r>
              <a:rPr lang="en-US" sz="2000" dirty="0" err="1"/>
              <a:t>Tarkista</a:t>
            </a:r>
            <a:r>
              <a:rPr lang="en-US" sz="2000" dirty="0"/>
              <a:t> </a:t>
            </a:r>
            <a:r>
              <a:rPr lang="en-US" sz="2000" b="1" dirty="0" err="1"/>
              <a:t>edellisen</a:t>
            </a:r>
            <a:r>
              <a:rPr lang="en-US" sz="2000" b="1" dirty="0"/>
              <a:t> </a:t>
            </a:r>
            <a:r>
              <a:rPr lang="en-US" sz="2000" b="1" dirty="0" err="1"/>
              <a:t>virtsaviljelyn</a:t>
            </a:r>
            <a:r>
              <a:rPr lang="en-US" sz="2000" b="1" dirty="0"/>
              <a:t> </a:t>
            </a:r>
            <a:r>
              <a:rPr lang="en-US" sz="2000" dirty="0" err="1"/>
              <a:t>tulos</a:t>
            </a:r>
            <a:endParaRPr lang="en-US" sz="2000" dirty="0"/>
          </a:p>
          <a:p>
            <a:r>
              <a:rPr lang="en-US" sz="2000" b="1" dirty="0" err="1"/>
              <a:t>Virtsatieinfektion</a:t>
            </a:r>
            <a:r>
              <a:rPr lang="en-US" sz="2000" b="1" dirty="0"/>
              <a:t> </a:t>
            </a:r>
            <a:r>
              <a:rPr lang="en-US" sz="2000" b="1" dirty="0" err="1"/>
              <a:t>patogeenien</a:t>
            </a:r>
            <a:r>
              <a:rPr lang="en-US" sz="2000" b="1" dirty="0"/>
              <a:t> </a:t>
            </a:r>
            <a:r>
              <a:rPr lang="en-US" sz="2000" dirty="0" err="1"/>
              <a:t>tyyppi</a:t>
            </a:r>
            <a:endParaRPr lang="en-US" sz="2000" dirty="0"/>
          </a:p>
          <a:p>
            <a:r>
              <a:rPr lang="en-US" sz="2000" dirty="0" err="1"/>
              <a:t>Oikea</a:t>
            </a:r>
            <a:r>
              <a:rPr lang="en-US" sz="2000" dirty="0"/>
              <a:t> </a:t>
            </a:r>
            <a:r>
              <a:rPr lang="en-US" sz="2000" b="1" dirty="0" err="1"/>
              <a:t>virtsanäytteenotto</a:t>
            </a:r>
            <a:r>
              <a:rPr lang="en-US" sz="2000" b="1" dirty="0"/>
              <a:t> </a:t>
            </a:r>
            <a:r>
              <a:rPr lang="en-US" sz="2000" dirty="0" err="1"/>
              <a:t>katetroivalle</a:t>
            </a:r>
            <a:r>
              <a:rPr lang="en-US" sz="2000" dirty="0"/>
              <a:t> </a:t>
            </a:r>
            <a:r>
              <a:rPr lang="en-US" sz="2000" dirty="0" err="1"/>
              <a:t>henkilölle</a:t>
            </a:r>
            <a:endParaRPr lang="en-US" sz="2000" dirty="0"/>
          </a:p>
          <a:p>
            <a:r>
              <a:rPr lang="en" sz="2000" b="1" dirty="0">
                <a:latin typeface="Calibri" pitchFamily="34"/>
              </a:rPr>
              <a:t>Kiviä muodostavat</a:t>
            </a:r>
            <a:r>
              <a:rPr lang="en" sz="2000" b="0" dirty="0">
                <a:latin typeface="Calibri" pitchFamily="34"/>
              </a:rPr>
              <a:t> bakteerit virtsassa</a:t>
            </a:r>
          </a:p>
          <a:p>
            <a:pPr marL="0" indent="0">
              <a:buNone/>
            </a:pPr>
            <a:endParaRPr lang="en-US" sz="2000" dirty="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5" name="TextBox 14">
            <a:extLst>
              <a:ext uri="{FF2B5EF4-FFF2-40B4-BE49-F238E27FC236}">
                <a16:creationId xmlns:a16="http://schemas.microsoft.com/office/drawing/2014/main" id="{96F35BBD-6047-AD49-C820-CFD88878CE66}"/>
              </a:ext>
            </a:extLst>
          </p:cNvPr>
          <p:cNvSpPr txBox="1"/>
          <p:nvPr/>
        </p:nvSpPr>
        <p:spPr>
          <a:xfrm>
            <a:off x="839788" y="4473294"/>
            <a:ext cx="6094070" cy="276999"/>
          </a:xfrm>
          <a:prstGeom prst="rect">
            <a:avLst/>
          </a:prstGeom>
          <a:noFill/>
        </p:spPr>
        <p:txBody>
          <a:bodyPr wrap="square" lIns="0" tIns="0" rIns="0" bIns="0">
            <a:noAutofit/>
          </a:bodyPr>
          <a:lstStyle/>
          <a:p>
            <a:r>
              <a:rPr lang="en-US" sz="1400" i="1" dirty="0" err="1">
                <a:solidFill>
                  <a:schemeClr val="bg1">
                    <a:lumMod val="50000"/>
                  </a:schemeClr>
                </a:solidFill>
              </a:rPr>
              <a:t>Katso</a:t>
            </a:r>
            <a:r>
              <a:rPr lang="en-US" sz="1400" i="1" dirty="0">
                <a:solidFill>
                  <a:schemeClr val="bg1">
                    <a:lumMod val="50000"/>
                  </a:schemeClr>
                </a:solidFill>
              </a:rPr>
              <a:t> </a:t>
            </a:r>
            <a:r>
              <a:rPr lang="en-US" sz="1400" i="1" dirty="0" err="1">
                <a:solidFill>
                  <a:schemeClr val="bg1">
                    <a:lumMod val="50000"/>
                  </a:schemeClr>
                </a:solidFill>
              </a:rPr>
              <a:t>lisätietoja</a:t>
            </a:r>
            <a:r>
              <a:rPr lang="en-US" sz="1400" i="1" dirty="0">
                <a:solidFill>
                  <a:schemeClr val="bg1">
                    <a:lumMod val="50000"/>
                  </a:schemeClr>
                </a:solidFill>
              </a:rPr>
              <a:t> </a:t>
            </a:r>
            <a:r>
              <a:rPr lang="en-US" sz="1400" i="1" dirty="0" err="1">
                <a:solidFill>
                  <a:schemeClr val="bg1">
                    <a:lumMod val="50000"/>
                  </a:schemeClr>
                </a:solidFill>
              </a:rPr>
              <a:t>muistiinpanoista</a:t>
            </a:r>
            <a:endParaRPr lang="en-SE" sz="1400" i="1" dirty="0">
              <a:solidFill>
                <a:schemeClr val="bg1">
                  <a:lumMod val="50000"/>
                </a:schemeClr>
              </a:solidFill>
            </a:endParaRPr>
          </a:p>
        </p:txBody>
      </p:sp>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465E66D-6532-CA3B-6E0B-8136A2535D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207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en-US" sz="1400" b="1" dirty="0" err="1">
                <a:solidFill>
                  <a:srgbClr val="000000"/>
                </a:solidFill>
              </a:rPr>
              <a:t>Virtsanmittaustaulukko</a:t>
            </a:r>
            <a:br>
              <a:rPr lang="en-US" b="1" dirty="0"/>
            </a:br>
            <a:r>
              <a:rPr lang="en-US" b="1" dirty="0"/>
              <a:t>3.1 </a:t>
            </a:r>
            <a:r>
              <a:rPr lang="en-US" b="1" dirty="0" err="1"/>
              <a:t>Virtsaaminen</a:t>
            </a:r>
            <a:r>
              <a:rPr lang="en-US" b="1" dirty="0"/>
              <a:t>/</a:t>
            </a:r>
            <a:r>
              <a:rPr lang="en-US" b="1" dirty="0" err="1"/>
              <a:t>virtsaamistiheys</a:t>
            </a:r>
            <a:endParaRPr lang="en-US" b="1" dirty="0"/>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200" y="2276474"/>
            <a:ext cx="5689598" cy="3924301"/>
          </a:xfrm>
        </p:spPr>
        <p:txBody>
          <a:bodyPr>
            <a:normAutofit/>
          </a:bodyPr>
          <a:lstStyle/>
          <a:p>
            <a:r>
              <a:rPr lang="en-US" dirty="0" err="1"/>
              <a:t>Virtsarakon</a:t>
            </a:r>
            <a:r>
              <a:rPr lang="en-US" dirty="0"/>
              <a:t> </a:t>
            </a:r>
            <a:r>
              <a:rPr lang="en-US" dirty="0" err="1"/>
              <a:t>tyhjennystiheys</a:t>
            </a:r>
            <a:endParaRPr lang="en-US" dirty="0"/>
          </a:p>
          <a:p>
            <a:pPr lvl="1"/>
            <a:r>
              <a:rPr lang="en-US" noProof="0" dirty="0" err="1"/>
              <a:t>Normaali</a:t>
            </a:r>
            <a:r>
              <a:rPr lang="en-US" noProof="0" dirty="0"/>
              <a:t> </a:t>
            </a:r>
            <a:r>
              <a:rPr lang="en-US" noProof="0" dirty="0" err="1"/>
              <a:t>tyhjennystiheys</a:t>
            </a:r>
            <a:r>
              <a:rPr lang="en-US" noProof="0" dirty="0"/>
              <a:t> </a:t>
            </a:r>
            <a:r>
              <a:rPr lang="en-US" noProof="0" dirty="0" err="1"/>
              <a:t>päivän</a:t>
            </a:r>
            <a:r>
              <a:rPr lang="en-US" noProof="0" dirty="0"/>
              <a:t> </a:t>
            </a:r>
            <a:r>
              <a:rPr lang="en-US" noProof="0" dirty="0" err="1"/>
              <a:t>aikana</a:t>
            </a:r>
            <a:r>
              <a:rPr lang="en-US" noProof="0" dirty="0"/>
              <a:t>, 4</a:t>
            </a:r>
            <a:r>
              <a:rPr lang="en-US" dirty="0"/>
              <a:t>-</a:t>
            </a:r>
            <a:r>
              <a:rPr lang="en-US" noProof="0" dirty="0"/>
              <a:t>6 </a:t>
            </a:r>
            <a:r>
              <a:rPr lang="en-US" dirty="0" err="1"/>
              <a:t>kertaa</a:t>
            </a:r>
            <a:r>
              <a:rPr lang="en-US" noProof="0" dirty="0"/>
              <a:t>/</a:t>
            </a:r>
            <a:r>
              <a:rPr lang="en-US" noProof="0" dirty="0" err="1"/>
              <a:t>päivä</a:t>
            </a:r>
            <a:endParaRPr lang="en-US" noProof="0" dirty="0"/>
          </a:p>
          <a:p>
            <a:r>
              <a:rPr lang="en-US" dirty="0" err="1"/>
              <a:t>Virtsan</a:t>
            </a:r>
            <a:r>
              <a:rPr lang="en-US" dirty="0"/>
              <a:t> </a:t>
            </a:r>
            <a:r>
              <a:rPr lang="en-US" dirty="0" err="1"/>
              <a:t>kokonaismäärä</a:t>
            </a:r>
            <a:r>
              <a:rPr lang="en-US" dirty="0"/>
              <a:t> </a:t>
            </a:r>
            <a:r>
              <a:rPr lang="en-US" dirty="0" err="1"/>
              <a:t>ei</a:t>
            </a:r>
            <a:r>
              <a:rPr lang="en-US" dirty="0"/>
              <a:t> </a:t>
            </a:r>
            <a:r>
              <a:rPr lang="en-US" dirty="0" err="1"/>
              <a:t>saisi</a:t>
            </a:r>
            <a:r>
              <a:rPr lang="en-US" dirty="0"/>
              <a:t> </a:t>
            </a:r>
            <a:r>
              <a:rPr lang="en-US" dirty="0" err="1"/>
              <a:t>ylittää</a:t>
            </a:r>
            <a:r>
              <a:rPr lang="en-US" dirty="0"/>
              <a:t> </a:t>
            </a:r>
            <a:r>
              <a:rPr lang="en-US" noProof="0" dirty="0"/>
              <a:t>400 ml/</a:t>
            </a:r>
            <a:r>
              <a:rPr lang="en-US" noProof="0" dirty="0" err="1"/>
              <a:t>tyhjennyskerta</a:t>
            </a:r>
            <a:r>
              <a:rPr lang="en-US" noProof="0" dirty="0"/>
              <a:t> </a:t>
            </a:r>
            <a:r>
              <a:rPr lang="en" noProof="0" dirty="0"/>
              <a:t>(EAUN IC guidelines 2024)</a:t>
            </a:r>
            <a:endParaRPr lang="en-US" noProof="0" dirty="0"/>
          </a:p>
          <a:p>
            <a:pPr lvl="1"/>
            <a:r>
              <a:rPr lang="en-US" dirty="0"/>
              <a:t>T</a:t>
            </a:r>
            <a:r>
              <a:rPr lang="en-US" noProof="0" dirty="0" err="1"/>
              <a:t>ämä</a:t>
            </a:r>
            <a:r>
              <a:rPr lang="en-US" noProof="0" dirty="0"/>
              <a:t> </a:t>
            </a:r>
            <a:r>
              <a:rPr lang="en-US" noProof="0" dirty="0" err="1"/>
              <a:t>koskee</a:t>
            </a:r>
            <a:r>
              <a:rPr lang="en-US" noProof="0" dirty="0"/>
              <a:t> </a:t>
            </a:r>
            <a:r>
              <a:rPr lang="en-US" noProof="0" dirty="0" err="1"/>
              <a:t>sekä</a:t>
            </a:r>
            <a:r>
              <a:rPr lang="en-US" noProof="0" dirty="0"/>
              <a:t> </a:t>
            </a:r>
            <a:r>
              <a:rPr lang="en-US" noProof="0" dirty="0" err="1"/>
              <a:t>katetroitua</a:t>
            </a:r>
            <a:r>
              <a:rPr lang="en-US" noProof="0" dirty="0"/>
              <a:t> </a:t>
            </a:r>
            <a:r>
              <a:rPr lang="en-US" noProof="0" dirty="0" err="1"/>
              <a:t>virtsan</a:t>
            </a:r>
            <a:r>
              <a:rPr lang="en-US" noProof="0" dirty="0"/>
              <a:t> </a:t>
            </a:r>
            <a:r>
              <a:rPr lang="en-US" noProof="0" dirty="0" err="1"/>
              <a:t>määrää</a:t>
            </a:r>
            <a:r>
              <a:rPr lang="en-US" noProof="0" dirty="0"/>
              <a:t> + </a:t>
            </a:r>
            <a:r>
              <a:rPr lang="en-US" noProof="0" dirty="0" err="1"/>
              <a:t>spontaanin</a:t>
            </a:r>
            <a:r>
              <a:rPr lang="en-US" noProof="0" dirty="0"/>
              <a:t> </a:t>
            </a:r>
            <a:r>
              <a:rPr lang="en-US" noProof="0" dirty="0" err="1"/>
              <a:t>virtsaamisen</a:t>
            </a:r>
            <a:r>
              <a:rPr lang="en-US" noProof="0" dirty="0"/>
              <a:t>. </a:t>
            </a:r>
          </a:p>
          <a:p>
            <a:r>
              <a:rPr lang="en-US" noProof="0" dirty="0" err="1"/>
              <a:t>Virtsan</a:t>
            </a:r>
            <a:r>
              <a:rPr lang="en-US" noProof="0" dirty="0"/>
              <a:t> </a:t>
            </a:r>
            <a:r>
              <a:rPr lang="en-US" noProof="0" dirty="0" err="1"/>
              <a:t>kokonaismäärä</a:t>
            </a:r>
            <a:r>
              <a:rPr lang="en-US" noProof="0" dirty="0"/>
              <a:t> n. 1000-2000 ml/</a:t>
            </a:r>
            <a:r>
              <a:rPr lang="en-US" dirty="0" err="1"/>
              <a:t>päivä</a:t>
            </a:r>
            <a:endParaRPr lang="en-US" noProof="0" dirty="0"/>
          </a:p>
          <a:p>
            <a:pPr lvl="1"/>
            <a:r>
              <a:rPr lang="en-US" dirty="0" err="1"/>
              <a:t>Nesteen</a:t>
            </a:r>
            <a:r>
              <a:rPr lang="en-US" dirty="0"/>
              <a:t> </a:t>
            </a:r>
            <a:r>
              <a:rPr lang="en-US" dirty="0" err="1"/>
              <a:t>saannin</a:t>
            </a:r>
            <a:r>
              <a:rPr lang="en-US" dirty="0"/>
              <a:t> </a:t>
            </a:r>
            <a:r>
              <a:rPr lang="en-US" dirty="0" err="1"/>
              <a:t>tulisi</a:t>
            </a:r>
            <a:r>
              <a:rPr lang="en-US" dirty="0"/>
              <a:t> olla 1500-2000 ml/</a:t>
            </a:r>
            <a:r>
              <a:rPr lang="en-US" dirty="0" err="1"/>
              <a:t>päivä</a:t>
            </a:r>
            <a:endParaRPr lang="en-US" dirty="0"/>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108107"/>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en-US" sz="1400" dirty="0" err="1"/>
              <a:t>Lataa</a:t>
            </a:r>
            <a:r>
              <a:rPr lang="en-US" sz="1400" dirty="0"/>
              <a:t> </a:t>
            </a:r>
            <a:r>
              <a:rPr lang="en-US" sz="1400" dirty="0" err="1"/>
              <a:t>virtsanmittaustaulukko</a:t>
            </a:r>
            <a:endParaRPr lang="en-US" sz="1400" dirty="0"/>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54518" y="5186346"/>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3770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6">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pPr lvl="0"/>
            <a:r>
              <a:rPr lang="en-US" sz="1400" b="1" dirty="0" err="1">
                <a:solidFill>
                  <a:srgbClr val="000000"/>
                </a:solidFill>
              </a:rPr>
              <a:t>Virtsanmittaustaulukko</a:t>
            </a:r>
            <a:br>
              <a:rPr lang="en" b="1" dirty="0"/>
            </a:br>
            <a:r>
              <a:rPr lang="en" b="1" dirty="0"/>
              <a:t>3.2 Virtsaaminen </a:t>
            </a:r>
            <a:br>
              <a:rPr lang="en" b="1" dirty="0"/>
            </a:br>
            <a:r>
              <a:rPr lang="en" b="1" dirty="0"/>
              <a:t>– </a:t>
            </a:r>
            <a:r>
              <a:rPr lang="fi-FI" b="1" dirty="0"/>
              <a:t>huomioon otettavia tekijöitä</a:t>
            </a:r>
            <a:endParaRPr lang="en" b="1" dirty="0"/>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en" dirty="0"/>
              <a:t>Onko nesteen saantia </a:t>
            </a:r>
            <a:r>
              <a:rPr lang="en" b="1" dirty="0"/>
              <a:t>lisättävä/vähennettävä</a:t>
            </a:r>
            <a:br>
              <a:rPr lang="en" b="1" dirty="0"/>
            </a:br>
            <a:r>
              <a:rPr lang="en" dirty="0"/>
              <a:t>virtsanmittaustaulukon perusteella?</a:t>
            </a:r>
          </a:p>
          <a:p>
            <a:pPr lvl="0"/>
            <a:r>
              <a:rPr lang="en" dirty="0"/>
              <a:t>Onko </a:t>
            </a:r>
            <a:r>
              <a:rPr lang="en" b="1" dirty="0"/>
              <a:t>katetrointikertojen määrää </a:t>
            </a:r>
            <a:br>
              <a:rPr lang="en" b="1" dirty="0"/>
            </a:br>
            <a:r>
              <a:rPr lang="en" dirty="0"/>
              <a:t>tarve lisätä/vähentää?</a:t>
            </a:r>
          </a:p>
          <a:p>
            <a:pPr lvl="0"/>
            <a:r>
              <a:rPr lang="en" dirty="0"/>
              <a:t>Tarvitaanko hoitajilta/perheenjäseniltä </a:t>
            </a:r>
            <a:r>
              <a:rPr lang="en" b="1" dirty="0"/>
              <a:t>lisätukea</a:t>
            </a:r>
            <a:br>
              <a:rPr lang="en" dirty="0"/>
            </a:br>
            <a:r>
              <a:rPr lang="en" dirty="0"/>
              <a:t>nesteen saannin suhteen?</a:t>
            </a:r>
          </a:p>
          <a:p>
            <a:pPr lvl="0"/>
            <a:r>
              <a:rPr lang="en" dirty="0"/>
              <a:t>Voiko </a:t>
            </a:r>
            <a:r>
              <a:rPr lang="en" b="1" dirty="0"/>
              <a:t>muistutuksesta,</a:t>
            </a:r>
            <a:r>
              <a:rPr lang="en" dirty="0"/>
              <a:t> kuten matkapuhelimen hälytyksestä, olla apua?</a:t>
            </a:r>
          </a:p>
          <a:p>
            <a:pPr lvl="0"/>
            <a:endParaRPr lang="sv-SE" dirty="0"/>
          </a:p>
          <a:p>
            <a:pPr lvl="0"/>
            <a:endParaRPr lang="sv-SE" dirty="0"/>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851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en-SE"/>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en-US" dirty="0" err="1"/>
              <a:t>Käyttöohjeet</a:t>
            </a:r>
            <a:endParaRPr lang="en-US" dirty="0"/>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6266774" y="2276474"/>
            <a:ext cx="5087025" cy="3924301"/>
          </a:xfrm>
        </p:spPr>
        <p:txBody>
          <a:bodyPr vert="horz" wrap="square" lIns="0" tIns="0" rIns="0" bIns="0" rtlCol="0" anchor="t">
            <a:noAutofit/>
          </a:bodyPr>
          <a:lstStyle/>
          <a:p>
            <a:pPr marL="0" indent="0">
              <a:lnSpc>
                <a:spcPct val="100000"/>
              </a:lnSpc>
              <a:spcAft>
                <a:spcPts val="1200"/>
              </a:spcAft>
              <a:buNone/>
            </a:pPr>
            <a:r>
              <a:rPr lang="en-US" dirty="0" err="1"/>
              <a:t>Lataa</a:t>
            </a:r>
            <a:r>
              <a:rPr lang="en-US" dirty="0"/>
              <a:t> </a:t>
            </a:r>
            <a:r>
              <a:rPr lang="en-US" dirty="0" err="1"/>
              <a:t>esitys</a:t>
            </a:r>
            <a:r>
              <a:rPr lang="en-US" dirty="0"/>
              <a:t> ja </a:t>
            </a:r>
            <a:r>
              <a:rPr lang="en-US" dirty="0" err="1"/>
              <a:t>varmista</a:t>
            </a:r>
            <a:r>
              <a:rPr lang="en-US" dirty="0"/>
              <a:t>, </a:t>
            </a:r>
            <a:r>
              <a:rPr lang="en-US" dirty="0" err="1"/>
              <a:t>että</a:t>
            </a:r>
            <a:r>
              <a:rPr lang="en-US" dirty="0"/>
              <a:t> se on </a:t>
            </a:r>
            <a:r>
              <a:rPr lang="en-US" b="1" dirty="0" err="1"/>
              <a:t>esittäjänäkymässä</a:t>
            </a:r>
            <a:r>
              <a:rPr lang="en-US" dirty="0"/>
              <a:t>,</a:t>
            </a:r>
            <a:r>
              <a:rPr lang="en-US" b="1" dirty="0"/>
              <a:t> </a:t>
            </a:r>
            <a:r>
              <a:rPr lang="en-US" dirty="0" err="1"/>
              <a:t>jotta</a:t>
            </a:r>
            <a:r>
              <a:rPr lang="en-US" dirty="0"/>
              <a:t> </a:t>
            </a:r>
            <a:r>
              <a:rPr lang="en-US" dirty="0" err="1"/>
              <a:t>kaikki</a:t>
            </a:r>
            <a:r>
              <a:rPr lang="en-US" dirty="0"/>
              <a:t> </a:t>
            </a:r>
            <a:r>
              <a:rPr lang="en-US" dirty="0" err="1"/>
              <a:t>toiminnallisuudet</a:t>
            </a:r>
            <a:r>
              <a:rPr lang="en-US" dirty="0"/>
              <a:t> </a:t>
            </a:r>
            <a:r>
              <a:rPr lang="en-US" dirty="0" err="1"/>
              <a:t>ovat</a:t>
            </a:r>
            <a:r>
              <a:rPr lang="en-US" dirty="0"/>
              <a:t> </a:t>
            </a:r>
            <a:r>
              <a:rPr lang="en-US" dirty="0" err="1"/>
              <a:t>käytössä</a:t>
            </a:r>
            <a:r>
              <a:rPr lang="en-US" dirty="0"/>
              <a:t> </a:t>
            </a:r>
            <a:r>
              <a:rPr lang="en-US" sz="2000" i="1" dirty="0"/>
              <a:t>(</a:t>
            </a:r>
            <a:r>
              <a:rPr lang="en-US" sz="2000" i="1" dirty="0" err="1"/>
              <a:t>klikata</a:t>
            </a:r>
            <a:r>
              <a:rPr lang="en-US" sz="2000" i="1" dirty="0"/>
              <a:t> </a:t>
            </a:r>
            <a:r>
              <a:rPr lang="en-US" sz="2000" i="1" dirty="0" err="1"/>
              <a:t>hyperlinkkejä</a:t>
            </a:r>
            <a:r>
              <a:rPr lang="en-US" sz="2000" i="1" dirty="0"/>
              <a:t> JA </a:t>
            </a:r>
            <a:r>
              <a:rPr lang="en-US" sz="2000" i="1" dirty="0" err="1"/>
              <a:t>lukea</a:t>
            </a:r>
            <a:r>
              <a:rPr lang="en-US" sz="2000" i="1" dirty="0"/>
              <a:t> </a:t>
            </a:r>
            <a:r>
              <a:rPr lang="en-US" sz="2000" i="1" dirty="0" err="1"/>
              <a:t>muistiinpanoissa</a:t>
            </a:r>
            <a:r>
              <a:rPr lang="en-US" sz="2000" i="1" dirty="0"/>
              <a:t> </a:t>
            </a:r>
            <a:r>
              <a:rPr lang="en-US" sz="2000" i="1" dirty="0" err="1"/>
              <a:t>olevia</a:t>
            </a:r>
            <a:r>
              <a:rPr lang="en-US" sz="2000" i="1" dirty="0"/>
              <a:t> </a:t>
            </a:r>
            <a:r>
              <a:rPr lang="en-US" sz="2000" i="1" dirty="0" err="1"/>
              <a:t>tietoja</a:t>
            </a:r>
            <a:r>
              <a:rPr lang="en-US" sz="2000" i="1" dirty="0"/>
              <a:t> </a:t>
            </a:r>
            <a:r>
              <a:rPr lang="en-US" sz="2000" i="1" dirty="0" err="1"/>
              <a:t>samanaikaisesti</a:t>
            </a:r>
            <a:r>
              <a:rPr lang="en-US" sz="2000" i="1" dirty="0"/>
              <a:t>)</a:t>
            </a:r>
          </a:p>
          <a:p>
            <a:pPr marL="457200" indent="-457200">
              <a:lnSpc>
                <a:spcPct val="100000"/>
              </a:lnSpc>
              <a:spcBef>
                <a:spcPts val="600"/>
              </a:spcBef>
              <a:buAutoNum type="arabicPeriod"/>
            </a:pPr>
            <a:r>
              <a:rPr lang="en-US" dirty="0" err="1"/>
              <a:t>Aloita</a:t>
            </a:r>
            <a:r>
              <a:rPr lang="en-US" dirty="0"/>
              <a:t> </a:t>
            </a:r>
            <a:r>
              <a:rPr lang="en-US" dirty="0" err="1"/>
              <a:t>diaesitys</a:t>
            </a:r>
            <a:endParaRPr lang="en-US" dirty="0"/>
          </a:p>
          <a:p>
            <a:pPr marL="457200" indent="-457200">
              <a:lnSpc>
                <a:spcPct val="100000"/>
              </a:lnSpc>
              <a:spcBef>
                <a:spcPts val="600"/>
              </a:spcBef>
              <a:buAutoNum type="arabicPeriod"/>
            </a:pPr>
            <a:r>
              <a:rPr lang="en-US" dirty="0" err="1"/>
              <a:t>Paina</a:t>
            </a:r>
            <a:r>
              <a:rPr lang="en-US" dirty="0"/>
              <a:t> </a:t>
            </a:r>
            <a:r>
              <a:rPr lang="en-US" dirty="0" err="1"/>
              <a:t>painiketta</a:t>
            </a:r>
            <a:r>
              <a:rPr lang="en-US" dirty="0"/>
              <a:t>, </a:t>
            </a:r>
            <a:r>
              <a:rPr lang="en-US" dirty="0" err="1"/>
              <a:t>jossa</a:t>
            </a:r>
            <a:r>
              <a:rPr lang="en-US" dirty="0"/>
              <a:t> on </a:t>
            </a:r>
            <a:r>
              <a:rPr lang="en-US" dirty="0" err="1"/>
              <a:t>kolme</a:t>
            </a:r>
            <a:r>
              <a:rPr lang="en-US" dirty="0"/>
              <a:t> </a:t>
            </a:r>
            <a:r>
              <a:rPr lang="en-US" dirty="0" err="1"/>
              <a:t>pistettä</a:t>
            </a:r>
            <a:endParaRPr lang="en-US" dirty="0"/>
          </a:p>
          <a:p>
            <a:pPr marL="457200" indent="-457200">
              <a:lnSpc>
                <a:spcPct val="100000"/>
              </a:lnSpc>
              <a:spcBef>
                <a:spcPts val="600"/>
              </a:spcBef>
              <a:buAutoNum type="arabicPeriod"/>
            </a:pPr>
            <a:r>
              <a:rPr lang="en-US" dirty="0" err="1"/>
              <a:t>Valitse</a:t>
            </a:r>
            <a:r>
              <a:rPr lang="en-US" dirty="0"/>
              <a:t> </a:t>
            </a:r>
            <a:r>
              <a:rPr lang="en-US" b="1" dirty="0"/>
              <a:t>Show presenter view</a:t>
            </a:r>
          </a:p>
          <a:p>
            <a:pPr marL="457200" indent="-457200">
              <a:lnSpc>
                <a:spcPts val="1200"/>
              </a:lnSpc>
              <a:spcBef>
                <a:spcPts val="600"/>
              </a:spcBef>
              <a:spcAft>
                <a:spcPts val="600"/>
              </a:spcAft>
              <a:buFont typeface="Arial" panose="020B0604020202020204" pitchFamily="34" charset="0"/>
              <a:buAutoNum type="arabicPeriod"/>
            </a:pPr>
            <a:endParaRPr lang="en-US" dirty="0"/>
          </a:p>
          <a:p>
            <a:pPr marL="0" indent="0">
              <a:lnSpc>
                <a:spcPct val="100000"/>
              </a:lnSpc>
              <a:spcBef>
                <a:spcPts val="1200"/>
              </a:spcBef>
              <a:buNone/>
            </a:pPr>
            <a:r>
              <a:rPr lang="en-US" sz="1600" dirty="0" err="1"/>
              <a:t>Hyödylliset</a:t>
            </a:r>
            <a:r>
              <a:rPr lang="en-US" sz="1600" dirty="0"/>
              <a:t> </a:t>
            </a:r>
            <a:r>
              <a:rPr lang="en-US" sz="1600" dirty="0" err="1"/>
              <a:t>pikavalinnat</a:t>
            </a:r>
            <a:r>
              <a:rPr lang="en-US" sz="1600" dirty="0"/>
              <a:t>;</a:t>
            </a:r>
          </a:p>
          <a:p>
            <a:pPr marL="0" indent="0">
              <a:lnSpc>
                <a:spcPct val="100000"/>
              </a:lnSpc>
              <a:spcBef>
                <a:spcPts val="600"/>
              </a:spcBef>
              <a:buNone/>
            </a:pPr>
            <a:r>
              <a:rPr lang="en-US" sz="1600" dirty="0"/>
              <a:t>F5 = </a:t>
            </a:r>
            <a:r>
              <a:rPr lang="en-US" sz="1600" dirty="0" err="1"/>
              <a:t>Näytä</a:t>
            </a:r>
            <a:r>
              <a:rPr lang="en-US" sz="1600" dirty="0"/>
              <a:t> </a:t>
            </a:r>
            <a:r>
              <a:rPr lang="en-US" sz="1600" dirty="0" err="1"/>
              <a:t>esitystilassa</a:t>
            </a:r>
            <a:endParaRPr lang="en-US" sz="1600" dirty="0"/>
          </a:p>
          <a:p>
            <a:pPr marL="0" indent="0">
              <a:lnSpc>
                <a:spcPct val="100000"/>
              </a:lnSpc>
              <a:spcBef>
                <a:spcPts val="600"/>
              </a:spcBef>
              <a:buNone/>
            </a:pPr>
            <a:r>
              <a:rPr lang="en-US" sz="1600" dirty="0"/>
              <a:t>ESC = </a:t>
            </a:r>
            <a:r>
              <a:rPr lang="en-US" sz="1600" dirty="0" err="1"/>
              <a:t>Lopeta</a:t>
            </a:r>
            <a:r>
              <a:rPr lang="en-US" sz="1600" dirty="0"/>
              <a:t> </a:t>
            </a:r>
            <a:r>
              <a:rPr lang="en-US" sz="1600" dirty="0" err="1"/>
              <a:t>esitystila</a:t>
            </a:r>
            <a:endParaRPr lang="en-US" sz="1600" dirty="0"/>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58410" y="593794"/>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Last Viewed</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Custom Show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Show Presenter View</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Screen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Arrow Options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Subtitle Settings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Camera	˃</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Keep Slides Updated</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Update Slides</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Pause</a:t>
            </a:r>
          </a:p>
          <a:p>
            <a:pPr>
              <a:spcAft>
                <a:spcPts val="1800"/>
              </a:spcAft>
              <a:tabLst>
                <a:tab pos="1879600" algn="l"/>
              </a:tabLst>
            </a:pPr>
            <a:r>
              <a:rPr lang="en-US" sz="1200" b="1" dirty="0">
                <a:solidFill>
                  <a:srgbClr val="000000"/>
                </a:solidFill>
                <a:latin typeface="Aptos Narrow" panose="020F0502020204030204" pitchFamily="34" charset="0"/>
                <a:ea typeface="Open Sans" panose="020B0606030504020204" pitchFamily="34" charset="0"/>
                <a:cs typeface="Open Sans" panose="020B0606030504020204" pitchFamily="34" charset="0"/>
              </a:rPr>
              <a:t>End Show</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en-US" sz="1400" b="1" dirty="0" err="1">
                <a:solidFill>
                  <a:srgbClr val="000000"/>
                </a:solidFill>
              </a:rPr>
              <a:t>Suolen</a:t>
            </a:r>
            <a:r>
              <a:rPr lang="en-US" sz="1400" b="1" dirty="0">
                <a:solidFill>
                  <a:srgbClr val="000000"/>
                </a:solidFill>
              </a:rPr>
              <a:t> </a:t>
            </a:r>
            <a:r>
              <a:rPr lang="en-US" sz="1400" b="1" dirty="0" err="1">
                <a:solidFill>
                  <a:srgbClr val="000000"/>
                </a:solidFill>
              </a:rPr>
              <a:t>tyhjeneminen</a:t>
            </a:r>
            <a:br>
              <a:rPr lang="en-US" sz="1400" b="1" dirty="0"/>
            </a:br>
            <a:r>
              <a:rPr lang="en-US" b="1" dirty="0"/>
              <a:t>4.1 </a:t>
            </a:r>
            <a:r>
              <a:rPr lang="en-US" b="1" dirty="0" err="1"/>
              <a:t>Tyhjeneminen</a:t>
            </a:r>
            <a:endParaRPr lang="en-US" b="1" dirty="0"/>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200" y="2276474"/>
            <a:ext cx="5689598" cy="3924301"/>
          </a:xfrm>
        </p:spPr>
        <p:txBody>
          <a:bodyPr>
            <a:noAutofit/>
          </a:bodyPr>
          <a:lstStyle/>
          <a:p>
            <a:pPr marL="0" indent="0">
              <a:buNone/>
            </a:pPr>
            <a:r>
              <a:rPr lang="en-US" dirty="0" err="1"/>
              <a:t>Tutki</a:t>
            </a:r>
            <a:r>
              <a:rPr lang="en-US" dirty="0"/>
              <a:t> </a:t>
            </a:r>
            <a:r>
              <a:rPr lang="en-US" dirty="0" err="1"/>
              <a:t>tyhjenemisongelmien</a:t>
            </a:r>
            <a:r>
              <a:rPr lang="en-US" dirty="0"/>
              <a:t> </a:t>
            </a:r>
            <a:r>
              <a:rPr lang="en-US" dirty="0" err="1"/>
              <a:t>syitä</a:t>
            </a:r>
            <a:r>
              <a:rPr lang="en-US" dirty="0"/>
              <a:t>. </a:t>
            </a:r>
          </a:p>
          <a:p>
            <a:pPr marL="0" indent="0">
              <a:buNone/>
            </a:pPr>
            <a:r>
              <a:rPr lang="en-US" dirty="0" err="1"/>
              <a:t>Kärsiikö</a:t>
            </a:r>
            <a:r>
              <a:rPr lang="en-US" dirty="0"/>
              <a:t> </a:t>
            </a:r>
            <a:r>
              <a:rPr lang="en-US" dirty="0" err="1"/>
              <a:t>potilas</a:t>
            </a:r>
            <a:r>
              <a:rPr lang="en-US" dirty="0"/>
              <a:t> </a:t>
            </a:r>
            <a:r>
              <a:rPr lang="en-US" dirty="0" err="1"/>
              <a:t>ummetuksesta</a:t>
            </a:r>
            <a:r>
              <a:rPr lang="en-US" dirty="0"/>
              <a:t>, </a:t>
            </a:r>
            <a:r>
              <a:rPr lang="en-US" dirty="0" err="1"/>
              <a:t>ulosteinkontinenssista</a:t>
            </a:r>
            <a:r>
              <a:rPr lang="en-US" dirty="0"/>
              <a:t> </a:t>
            </a:r>
            <a:r>
              <a:rPr lang="en-US" dirty="0" err="1"/>
              <a:t>vai</a:t>
            </a:r>
            <a:r>
              <a:rPr lang="en-US" dirty="0"/>
              <a:t> </a:t>
            </a:r>
            <a:r>
              <a:rPr lang="en-US" dirty="0" err="1"/>
              <a:t>molemmista</a:t>
            </a:r>
            <a:r>
              <a:rPr lang="en-US" dirty="0"/>
              <a:t>?</a:t>
            </a:r>
          </a:p>
          <a:p>
            <a:pPr marL="0" indent="0">
              <a:buNone/>
            </a:pPr>
            <a:r>
              <a:rPr lang="en-US" dirty="0" err="1"/>
              <a:t>Varmista</a:t>
            </a:r>
            <a:r>
              <a:rPr lang="en-US" dirty="0"/>
              <a:t> </a:t>
            </a:r>
            <a:r>
              <a:rPr lang="en-US" dirty="0" err="1"/>
              <a:t>hyvä</a:t>
            </a:r>
            <a:r>
              <a:rPr lang="en-US" dirty="0"/>
              <a:t> </a:t>
            </a:r>
            <a:r>
              <a:rPr lang="en-US" dirty="0" err="1"/>
              <a:t>suolentoimitusrutiini</a:t>
            </a:r>
            <a:r>
              <a:rPr lang="en-US" dirty="0"/>
              <a:t>.</a:t>
            </a:r>
          </a:p>
          <a:p>
            <a:pPr marL="0" indent="0">
              <a:buNone/>
            </a:pPr>
            <a:r>
              <a:rPr lang="en-US" dirty="0" err="1"/>
              <a:t>Normaali</a:t>
            </a:r>
            <a:r>
              <a:rPr lang="en-US" dirty="0"/>
              <a:t> </a:t>
            </a:r>
            <a:r>
              <a:rPr lang="en-US" dirty="0" err="1"/>
              <a:t>suolen</a:t>
            </a:r>
            <a:r>
              <a:rPr lang="en-US" dirty="0"/>
              <a:t> </a:t>
            </a:r>
            <a:r>
              <a:rPr lang="en-US" dirty="0" err="1"/>
              <a:t>toiminta</a:t>
            </a:r>
            <a:r>
              <a:rPr lang="en-US" dirty="0"/>
              <a:t>: </a:t>
            </a:r>
            <a:br>
              <a:rPr lang="en-US" dirty="0"/>
            </a:br>
            <a:r>
              <a:rPr lang="en-US" dirty="0"/>
              <a:t>3 </a:t>
            </a:r>
            <a:r>
              <a:rPr lang="en-US" dirty="0" err="1"/>
              <a:t>kertaa</a:t>
            </a:r>
            <a:r>
              <a:rPr lang="en-US" dirty="0"/>
              <a:t> </a:t>
            </a:r>
            <a:r>
              <a:rPr lang="en-US" dirty="0" err="1"/>
              <a:t>päivässä</a:t>
            </a:r>
            <a:r>
              <a:rPr lang="en-US" dirty="0"/>
              <a:t> - 3 </a:t>
            </a:r>
            <a:r>
              <a:rPr lang="en-US" dirty="0" err="1"/>
              <a:t>kertaa</a:t>
            </a:r>
            <a:r>
              <a:rPr lang="en-US" dirty="0"/>
              <a:t> </a:t>
            </a:r>
            <a:r>
              <a:rPr lang="en-US" dirty="0" err="1"/>
              <a:t>viikossa</a:t>
            </a:r>
            <a:r>
              <a:rPr lang="en-US" dirty="0"/>
              <a:t>.</a:t>
            </a:r>
          </a:p>
          <a:p>
            <a:pPr marL="0" indent="0">
              <a:buNone/>
            </a:pPr>
            <a:r>
              <a:rPr lang="en-US" dirty="0" err="1"/>
              <a:t>Muista</a:t>
            </a:r>
            <a:r>
              <a:rPr lang="en-US" dirty="0"/>
              <a:t> </a:t>
            </a:r>
            <a:r>
              <a:rPr lang="en-US" dirty="0" err="1"/>
              <a:t>tarkistaa</a:t>
            </a:r>
            <a:r>
              <a:rPr lang="en-US" dirty="0"/>
              <a:t> </a:t>
            </a:r>
            <a:r>
              <a:rPr lang="en-US" dirty="0" err="1"/>
              <a:t>asento</a:t>
            </a:r>
            <a:r>
              <a:rPr lang="en-US" dirty="0"/>
              <a:t> </a:t>
            </a:r>
            <a:r>
              <a:rPr lang="en-US" dirty="0" err="1"/>
              <a:t>wc-istuimella</a:t>
            </a:r>
            <a:r>
              <a:rPr lang="en-US" dirty="0"/>
              <a:t> – </a:t>
            </a:r>
            <a:br>
              <a:rPr lang="en-US" dirty="0"/>
            </a:br>
            <a:r>
              <a:rPr lang="en-US" dirty="0" err="1"/>
              <a:t>käytä</a:t>
            </a:r>
            <a:r>
              <a:rPr lang="en-US" dirty="0"/>
              <a:t> </a:t>
            </a:r>
            <a:r>
              <a:rPr lang="en-US" dirty="0" err="1"/>
              <a:t>jakkaraa</a:t>
            </a:r>
            <a:r>
              <a:rPr lang="en-US" dirty="0"/>
              <a:t> </a:t>
            </a:r>
            <a:r>
              <a:rPr lang="en-US" dirty="0" err="1"/>
              <a:t>jalkojen</a:t>
            </a:r>
            <a:r>
              <a:rPr lang="en-US" dirty="0"/>
              <a:t> </a:t>
            </a:r>
            <a:r>
              <a:rPr lang="en-US" dirty="0" err="1"/>
              <a:t>nostamiseen</a:t>
            </a:r>
            <a:r>
              <a:rPr lang="en-US" dirty="0"/>
              <a:t> ja </a:t>
            </a:r>
            <a:r>
              <a:rPr lang="en-US" dirty="0" err="1"/>
              <a:t>kulman</a:t>
            </a:r>
            <a:r>
              <a:rPr lang="en-US" dirty="0"/>
              <a:t> </a:t>
            </a:r>
            <a:r>
              <a:rPr lang="en-US" dirty="0" err="1"/>
              <a:t>muuttamiseen</a:t>
            </a:r>
            <a:r>
              <a:rPr lang="en-US" dirty="0"/>
              <a:t>.</a:t>
            </a:r>
          </a:p>
          <a:p>
            <a:pPr marL="0" indent="0">
              <a:buNone/>
            </a:pPr>
            <a:endParaRPr lang="en-US" dirty="0"/>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249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en-US" sz="1400" b="1" dirty="0" err="1">
                <a:solidFill>
                  <a:srgbClr val="000000"/>
                </a:solidFill>
              </a:rPr>
              <a:t>Suolen</a:t>
            </a:r>
            <a:r>
              <a:rPr lang="en-US" sz="1400" b="1" dirty="0">
                <a:solidFill>
                  <a:srgbClr val="000000"/>
                </a:solidFill>
              </a:rPr>
              <a:t> </a:t>
            </a:r>
            <a:r>
              <a:rPr lang="en-US" sz="1400" b="1" dirty="0" err="1">
                <a:solidFill>
                  <a:srgbClr val="000000"/>
                </a:solidFill>
              </a:rPr>
              <a:t>tyhjeneminen</a:t>
            </a:r>
            <a:br>
              <a:rPr lang="en-US" b="1" dirty="0"/>
            </a:br>
            <a:r>
              <a:rPr lang="en-US" b="1" dirty="0"/>
              <a:t>4.2 </a:t>
            </a:r>
            <a:r>
              <a:rPr lang="en-US" b="1" dirty="0" err="1"/>
              <a:t>Suolen</a:t>
            </a:r>
            <a:r>
              <a:rPr lang="en-US" b="1" dirty="0"/>
              <a:t> </a:t>
            </a:r>
            <a:r>
              <a:rPr lang="en-US" b="1" dirty="0" err="1"/>
              <a:t>tyhjeneminen</a:t>
            </a:r>
            <a:r>
              <a:rPr lang="en-US" b="1" dirty="0"/>
              <a:t> – </a:t>
            </a:r>
            <a:r>
              <a:rPr lang="en-US" b="1" dirty="0" err="1"/>
              <a:t>huomioon</a:t>
            </a:r>
            <a:r>
              <a:rPr lang="en-US" b="1" dirty="0"/>
              <a:t> </a:t>
            </a:r>
            <a:r>
              <a:rPr lang="en-US" b="1" dirty="0" err="1"/>
              <a:t>otettavia</a:t>
            </a:r>
            <a:r>
              <a:rPr lang="en-US" b="1" dirty="0"/>
              <a:t> </a:t>
            </a:r>
            <a:r>
              <a:rPr lang="en-US" b="1" dirty="0" err="1"/>
              <a:t>tekijöitä</a:t>
            </a:r>
            <a:endParaRPr lang="sv-SE" b="1" dirty="0"/>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199" y="2292189"/>
            <a:ext cx="5689601" cy="3924301"/>
          </a:xfrm>
        </p:spPr>
        <p:txBody>
          <a:bodyPr vert="horz" lIns="0" tIns="0" rIns="0" bIns="0" rtlCol="0" anchor="t">
            <a:noAutofit/>
          </a:bodyPr>
          <a:lstStyle/>
          <a:p>
            <a:pPr marL="0" indent="0">
              <a:lnSpc>
                <a:spcPct val="100000"/>
              </a:lnSpc>
              <a:buNone/>
            </a:pPr>
            <a:r>
              <a:rPr lang="en" b="1" dirty="0"/>
              <a:t>Ummetus</a:t>
            </a:r>
            <a:r>
              <a:rPr lang="en" dirty="0"/>
              <a:t> aiheuttaa painetta virtsarakkoon ja virtsaputkeen, mikä vaikuttaa niiden toimintaan. Sekä virtsan varastointi- että tyhjennyskyky heikkenevät. </a:t>
            </a:r>
          </a:p>
          <a:p>
            <a:pPr marL="0" indent="0">
              <a:lnSpc>
                <a:spcPct val="100000"/>
              </a:lnSpc>
              <a:buNone/>
            </a:pPr>
            <a:r>
              <a:rPr lang="en" dirty="0"/>
              <a:t>Tarvitaan vähintään kaksi kriteeriä, jotta se voidaan määritellä ummetukseksi (ROME IV -kriteerit):</a:t>
            </a:r>
            <a:endParaRPr lang="sv-SE" dirty="0"/>
          </a:p>
          <a:p>
            <a:pPr marL="800100" lvl="1" indent="-342900">
              <a:lnSpc>
                <a:spcPct val="100000"/>
              </a:lnSpc>
              <a:buFont typeface="+mj-lt"/>
              <a:buAutoNum type="arabicPeriod"/>
            </a:pPr>
            <a:r>
              <a:rPr lang="en" dirty="0"/>
              <a:t>Ulostamiskertoja vähemmän kuin kolme kertaa viikossa</a:t>
            </a:r>
          </a:p>
          <a:p>
            <a:pPr marL="800100" lvl="1" indent="-342900">
              <a:lnSpc>
                <a:spcPct val="100000"/>
              </a:lnSpc>
              <a:buFont typeface="+mj-lt"/>
              <a:buAutoNum type="arabicPeriod"/>
            </a:pPr>
            <a:r>
              <a:rPr lang="en" dirty="0"/>
              <a:t>Kovat ulosteet useammin kuin 1/4 ulostamiskerroista.</a:t>
            </a:r>
          </a:p>
          <a:p>
            <a:pPr marL="800100" lvl="1" indent="-342900">
              <a:lnSpc>
                <a:spcPct val="100000"/>
              </a:lnSpc>
              <a:buFont typeface="+mj-lt"/>
              <a:buAutoNum type="arabicPeriod"/>
            </a:pPr>
            <a:r>
              <a:rPr lang="en" dirty="0"/>
              <a:t>Korostettu kyykistyminen useammin kuin 1/4 ulostamiskerroista.</a:t>
            </a:r>
          </a:p>
          <a:p>
            <a:pPr marL="800100" lvl="1" indent="-342900">
              <a:lnSpc>
                <a:spcPct val="100000"/>
              </a:lnSpc>
              <a:buFont typeface="+mj-lt"/>
              <a:buAutoNum type="arabicPeriod"/>
            </a:pPr>
            <a:r>
              <a:rPr lang="en" dirty="0"/>
              <a:t>Epätäydellisen tyhjenemisen tunne useammin kuin </a:t>
            </a:r>
            <a:br>
              <a:rPr lang="en" dirty="0"/>
            </a:br>
            <a:r>
              <a:rPr lang="en" dirty="0"/>
              <a:t>1/4 ulostamiskerroista.</a:t>
            </a:r>
          </a:p>
          <a:p>
            <a:pPr marL="800100" lvl="1" indent="-342900">
              <a:lnSpc>
                <a:spcPct val="100000"/>
              </a:lnSpc>
              <a:buFont typeface="+mj-lt"/>
              <a:buAutoNum type="arabicPeriod"/>
            </a:pPr>
            <a:r>
              <a:rPr lang="en" dirty="0"/>
              <a:t>Täydellinen luettelo muistiinpanoissa.</a:t>
            </a:r>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292189"/>
            <a:ext cx="4274916" cy="3685624"/>
          </a:xfrm>
          <a:prstGeom prst="rect">
            <a:avLst/>
          </a:prstGeom>
          <a:noFill/>
        </p:spPr>
        <p:txBody>
          <a:bodyPr wrap="square" lIns="0" tIns="0" rIns="0" bIns="0">
            <a:spAutoFit/>
          </a:bodyPr>
          <a:lstStyle/>
          <a:p>
            <a:pPr marL="0" indent="0">
              <a:buNone/>
            </a:pPr>
            <a:r>
              <a:rPr lang="fi-FI" sz="2000" b="1" dirty="0">
                <a:solidFill>
                  <a:srgbClr val="000000"/>
                </a:solidFill>
              </a:rPr>
              <a:t>Ulosteen karkailu</a:t>
            </a:r>
            <a:endParaRPr lang="sv-SE" sz="2000" dirty="0">
              <a:solidFill>
                <a:srgbClr val="000000"/>
              </a:solidFill>
            </a:endParaRPr>
          </a:p>
          <a:p>
            <a:pPr marL="0" indent="0">
              <a:spcAft>
                <a:spcPts val="600"/>
              </a:spcAft>
              <a:buNone/>
            </a:pPr>
            <a:r>
              <a:rPr lang="fi-FI" sz="2000" dirty="0">
                <a:solidFill>
                  <a:srgbClr val="000000"/>
                </a:solidFill>
              </a:rPr>
              <a:t>Ulosteinkontinenssin oireet voidaan luokitella kolmeen eri luokkaan</a:t>
            </a:r>
            <a:r>
              <a:rPr lang="en" sz="2000" dirty="0">
                <a:solidFill>
                  <a:srgbClr val="000000"/>
                </a:solidFill>
              </a:rPr>
              <a:t>:</a:t>
            </a:r>
            <a:endParaRPr lang="sv-SE" sz="2000" dirty="0">
              <a:solidFill>
                <a:srgbClr val="000000"/>
              </a:solidFill>
            </a:endParaRPr>
          </a:p>
          <a:p>
            <a:pPr marL="701675" lvl="2" indent="-342900">
              <a:spcBef>
                <a:spcPts val="500"/>
              </a:spcBef>
              <a:buFont typeface="+mj-lt"/>
              <a:buAutoNum type="arabicPeriod"/>
            </a:pPr>
            <a:r>
              <a:rPr lang="en" b="1" dirty="0">
                <a:solidFill>
                  <a:srgbClr val="000000"/>
                </a:solidFill>
              </a:rPr>
              <a:t>Passiivinen inkontinenssi: </a:t>
            </a:r>
            <a:r>
              <a:rPr lang="en" dirty="0">
                <a:solidFill>
                  <a:srgbClr val="000000"/>
                </a:solidFill>
              </a:rPr>
              <a:t>ulosteen tahaton karkailu ilman ulostamistarvetta,</a:t>
            </a:r>
            <a:endParaRPr lang="en" dirty="0">
              <a:solidFill>
                <a:srgbClr val="000000"/>
              </a:solidFill>
              <a:cs typeface="Calibri"/>
            </a:endParaRPr>
          </a:p>
          <a:p>
            <a:pPr marL="701675" lvl="2" indent="-342900">
              <a:spcBef>
                <a:spcPts val="500"/>
              </a:spcBef>
              <a:buFont typeface="+mj-lt"/>
              <a:buAutoNum type="arabicPeriod"/>
            </a:pPr>
            <a:r>
              <a:rPr lang="en" b="1" dirty="0">
                <a:solidFill>
                  <a:srgbClr val="000000"/>
                </a:solidFill>
              </a:rPr>
              <a:t>Pakkoinkontinenssi: </a:t>
            </a:r>
            <a:r>
              <a:rPr lang="en" dirty="0">
                <a:solidFill>
                  <a:srgbClr val="000000"/>
                </a:solidFill>
              </a:rPr>
              <a:t>ulosteen tahaton karkailu huolimatta siitä, että yrittää pidätellä,</a:t>
            </a:r>
            <a:endParaRPr lang="en" dirty="0">
              <a:solidFill>
                <a:srgbClr val="000000"/>
              </a:solidFill>
              <a:cs typeface="Calibri"/>
            </a:endParaRPr>
          </a:p>
          <a:p>
            <a:pPr marL="701675" lvl="2" indent="-342900">
              <a:spcBef>
                <a:spcPts val="500"/>
              </a:spcBef>
              <a:buFont typeface="+mj-lt"/>
              <a:buAutoNum type="arabicPeriod"/>
            </a:pPr>
            <a:r>
              <a:rPr lang="en" b="1" dirty="0">
                <a:solidFill>
                  <a:srgbClr val="000000"/>
                </a:solidFill>
              </a:rPr>
              <a:t>Sekamuotoinen inkontinenssi: </a:t>
            </a:r>
            <a:r>
              <a:rPr lang="en" dirty="0">
                <a:solidFill>
                  <a:srgbClr val="000000"/>
                </a:solidFill>
              </a:rPr>
              <a:t>yhdistelmä passiivisen inkontinenssin ja pakkoinkontinenssin oireita.</a:t>
            </a:r>
            <a:endParaRPr lang="en" dirty="0">
              <a:solidFill>
                <a:srgbClr val="000000"/>
              </a:solidFill>
              <a:cs typeface="Calibri"/>
            </a:endParaRPr>
          </a:p>
        </p:txBody>
      </p:sp>
    </p:spTree>
    <p:extLst>
      <p:ext uri="{BB962C8B-B14F-4D97-AF65-F5344CB8AC3E}">
        <p14:creationId xmlns:p14="http://schemas.microsoft.com/office/powerpoint/2010/main" val="23191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en-US" sz="1400" b="1" dirty="0" err="1">
                <a:solidFill>
                  <a:srgbClr val="000000"/>
                </a:solidFill>
              </a:rPr>
              <a:t>Suolen</a:t>
            </a:r>
            <a:r>
              <a:rPr lang="en-US" sz="1400" b="1" dirty="0">
                <a:solidFill>
                  <a:srgbClr val="000000"/>
                </a:solidFill>
              </a:rPr>
              <a:t> </a:t>
            </a:r>
            <a:r>
              <a:rPr lang="en-US" sz="1400" b="1" dirty="0" err="1">
                <a:solidFill>
                  <a:srgbClr val="000000"/>
                </a:solidFill>
              </a:rPr>
              <a:t>tyhjeneminen</a:t>
            </a:r>
            <a:br>
              <a:rPr lang="en-US" b="1" dirty="0"/>
            </a:br>
            <a:r>
              <a:rPr lang="en-US" b="1" dirty="0"/>
              <a:t>4.3 </a:t>
            </a:r>
            <a:r>
              <a:rPr lang="en-US" b="1" dirty="0" err="1"/>
              <a:t>Suolen</a:t>
            </a:r>
            <a:r>
              <a:rPr lang="en-US" b="1" dirty="0"/>
              <a:t> </a:t>
            </a:r>
            <a:r>
              <a:rPr lang="en-US" b="1" dirty="0" err="1"/>
              <a:t>tyhjeneminen</a:t>
            </a:r>
            <a:r>
              <a:rPr lang="en-US" b="1" dirty="0"/>
              <a:t> – </a:t>
            </a:r>
            <a:r>
              <a:rPr lang="en-US" b="1" dirty="0" err="1"/>
              <a:t>lisämateriaali</a:t>
            </a:r>
            <a:endParaRPr lang="en-US" b="1" dirty="0"/>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en" b="1" dirty="0"/>
              <a:t>Suolen toiminnan päiväkirja </a:t>
            </a:r>
          </a:p>
          <a:p>
            <a:pPr marL="0" indent="0">
              <a:buNone/>
            </a:pPr>
            <a:r>
              <a:rPr lang="en-US" dirty="0" err="1"/>
              <a:t>Suolen</a:t>
            </a:r>
            <a:r>
              <a:rPr lang="en-US" dirty="0"/>
              <a:t> </a:t>
            </a:r>
            <a:r>
              <a:rPr lang="en-US" dirty="0" err="1"/>
              <a:t>toiminnan</a:t>
            </a:r>
            <a:r>
              <a:rPr lang="en-US" dirty="0"/>
              <a:t> </a:t>
            </a:r>
            <a:r>
              <a:rPr lang="en-US" dirty="0" err="1"/>
              <a:t>päiväkirja</a:t>
            </a:r>
            <a:r>
              <a:rPr lang="en-US" dirty="0"/>
              <a:t> </a:t>
            </a:r>
            <a:r>
              <a:rPr lang="en-US" dirty="0" err="1"/>
              <a:t>voi</a:t>
            </a:r>
            <a:r>
              <a:rPr lang="en-US" dirty="0"/>
              <a:t> olla </a:t>
            </a:r>
            <a:r>
              <a:rPr lang="en-US" dirty="0" err="1"/>
              <a:t>hyvä</a:t>
            </a:r>
            <a:r>
              <a:rPr lang="en-US" dirty="0"/>
              <a:t> </a:t>
            </a:r>
            <a:r>
              <a:rPr lang="en-US" dirty="0" err="1"/>
              <a:t>apuväline</a:t>
            </a:r>
            <a:r>
              <a:rPr lang="en-US" dirty="0"/>
              <a:t> </a:t>
            </a:r>
            <a:r>
              <a:rPr lang="en-US" dirty="0" err="1"/>
              <a:t>alustavassa</a:t>
            </a:r>
            <a:r>
              <a:rPr lang="en-US" dirty="0"/>
              <a:t> </a:t>
            </a:r>
            <a:r>
              <a:rPr lang="en-US" dirty="0" err="1"/>
              <a:t>tutkimuksessa</a:t>
            </a:r>
            <a:r>
              <a:rPr lang="en-US" dirty="0"/>
              <a:t>.</a:t>
            </a:r>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Lataa</a:t>
            </a:r>
            <a:r>
              <a:rPr lang="en-US" sz="1400" dirty="0"/>
              <a:t> </a:t>
            </a:r>
            <a:r>
              <a:rPr lang="en-US" sz="1400" dirty="0" err="1"/>
              <a:t>suolen</a:t>
            </a:r>
            <a:r>
              <a:rPr lang="en-US" sz="1400" dirty="0"/>
              <a:t> </a:t>
            </a:r>
            <a:r>
              <a:rPr lang="en-US" sz="1400" dirty="0" err="1"/>
              <a:t>toiminnan</a:t>
            </a:r>
            <a:r>
              <a:rPr lang="en-US" sz="1400" dirty="0"/>
              <a:t> </a:t>
            </a:r>
            <a:r>
              <a:rPr lang="en-US" sz="1400" dirty="0" err="1"/>
              <a:t>päiväkirja</a:t>
            </a:r>
            <a:endParaRPr lang="en-US" sz="1400" dirty="0"/>
          </a:p>
        </p:txBody>
      </p:sp>
      <p:sp>
        <p:nvSpPr>
          <p:cNvPr id="22" name="TextBox 21">
            <a:extLst>
              <a:ext uri="{FF2B5EF4-FFF2-40B4-BE49-F238E27FC236}">
                <a16:creationId xmlns:a16="http://schemas.microsoft.com/office/drawing/2014/main" id="{D0678D3B-F666-5BD8-6716-2523BD6E6967}"/>
              </a:ext>
            </a:extLst>
          </p:cNvPr>
          <p:cNvSpPr txBox="1"/>
          <p:nvPr/>
        </p:nvSpPr>
        <p:spPr>
          <a:xfrm>
            <a:off x="8652212" y="2276475"/>
            <a:ext cx="2700000" cy="1938992"/>
          </a:xfrm>
          <a:prstGeom prst="rect">
            <a:avLst/>
          </a:prstGeom>
          <a:noFill/>
        </p:spPr>
        <p:txBody>
          <a:bodyPr wrap="square" lIns="0" tIns="0" rIns="0" bIns="0">
            <a:spAutoFit/>
          </a:bodyPr>
          <a:lstStyle/>
          <a:p>
            <a:pPr marL="0" indent="0">
              <a:buNone/>
            </a:pPr>
            <a:r>
              <a:rPr lang="en" b="1" dirty="0">
                <a:solidFill>
                  <a:srgbClr val="000000"/>
                </a:solidFill>
              </a:rPr>
              <a:t>Bristolin ulosteskaala</a:t>
            </a:r>
          </a:p>
          <a:p>
            <a:pPr marL="0" indent="0">
              <a:buNone/>
            </a:pPr>
            <a:r>
              <a:rPr lang="en-US" dirty="0" err="1">
                <a:solidFill>
                  <a:srgbClr val="000000"/>
                </a:solidFill>
              </a:rPr>
              <a:t>Käytä</a:t>
            </a:r>
            <a:r>
              <a:rPr lang="en-US" dirty="0">
                <a:solidFill>
                  <a:srgbClr val="000000"/>
                </a:solidFill>
              </a:rPr>
              <a:t> </a:t>
            </a:r>
            <a:r>
              <a:rPr lang="en-US" dirty="0" err="1">
                <a:solidFill>
                  <a:srgbClr val="000000"/>
                </a:solidFill>
              </a:rPr>
              <a:t>Bristolin</a:t>
            </a:r>
            <a:r>
              <a:rPr lang="en-US" dirty="0">
                <a:solidFill>
                  <a:srgbClr val="000000"/>
                </a:solidFill>
              </a:rPr>
              <a:t> </a:t>
            </a:r>
            <a:r>
              <a:rPr lang="en-US" dirty="0" err="1">
                <a:solidFill>
                  <a:srgbClr val="000000"/>
                </a:solidFill>
              </a:rPr>
              <a:t>ulosteskaalaa</a:t>
            </a:r>
            <a:r>
              <a:rPr lang="en-US" dirty="0">
                <a:solidFill>
                  <a:srgbClr val="000000"/>
                </a:solidFill>
              </a:rPr>
              <a:t> </a:t>
            </a:r>
            <a:r>
              <a:rPr lang="en-US" dirty="0" err="1">
                <a:solidFill>
                  <a:srgbClr val="000000"/>
                </a:solidFill>
              </a:rPr>
              <a:t>helpottamaan</a:t>
            </a:r>
            <a:r>
              <a:rPr lang="en-US" dirty="0">
                <a:solidFill>
                  <a:srgbClr val="000000"/>
                </a:solidFill>
              </a:rPr>
              <a:t> </a:t>
            </a:r>
            <a:r>
              <a:rPr lang="en-US" dirty="0" err="1">
                <a:solidFill>
                  <a:srgbClr val="000000"/>
                </a:solidFill>
              </a:rPr>
              <a:t>keskustelua</a:t>
            </a:r>
            <a:r>
              <a:rPr lang="en-US" dirty="0">
                <a:solidFill>
                  <a:srgbClr val="000000"/>
                </a:solidFill>
              </a:rPr>
              <a:t> </a:t>
            </a:r>
            <a:r>
              <a:rPr lang="en-US" dirty="0" err="1">
                <a:solidFill>
                  <a:srgbClr val="000000"/>
                </a:solidFill>
              </a:rPr>
              <a:t>potilaan</a:t>
            </a:r>
            <a:r>
              <a:rPr lang="en-US" dirty="0">
                <a:solidFill>
                  <a:srgbClr val="000000"/>
                </a:solidFill>
              </a:rPr>
              <a:t> </a:t>
            </a:r>
            <a:r>
              <a:rPr lang="en-US" dirty="0" err="1">
                <a:solidFill>
                  <a:srgbClr val="000000"/>
                </a:solidFill>
              </a:rPr>
              <a:t>kanssa</a:t>
            </a:r>
            <a:r>
              <a:rPr lang="en-US" dirty="0">
                <a:solidFill>
                  <a:srgbClr val="000000"/>
                </a:solidFill>
              </a:rPr>
              <a:t> ja </a:t>
            </a:r>
            <a:r>
              <a:rPr lang="en-US" dirty="0" err="1">
                <a:solidFill>
                  <a:srgbClr val="000000"/>
                </a:solidFill>
              </a:rPr>
              <a:t>arvioi</a:t>
            </a:r>
            <a:r>
              <a:rPr lang="en-US" dirty="0">
                <a:solidFill>
                  <a:srgbClr val="000000"/>
                </a:solidFill>
              </a:rPr>
              <a:t>, </a:t>
            </a:r>
            <a:r>
              <a:rPr lang="en-US" dirty="0" err="1">
                <a:solidFill>
                  <a:srgbClr val="000000"/>
                </a:solidFill>
              </a:rPr>
              <a:t>ovatko</a:t>
            </a:r>
            <a:r>
              <a:rPr lang="en-US" dirty="0">
                <a:solidFill>
                  <a:srgbClr val="000000"/>
                </a:solidFill>
              </a:rPr>
              <a:t> </a:t>
            </a:r>
            <a:r>
              <a:rPr lang="en-US" dirty="0" err="1">
                <a:solidFill>
                  <a:srgbClr val="000000"/>
                </a:solidFill>
              </a:rPr>
              <a:t>ongelmat</a:t>
            </a:r>
            <a:r>
              <a:rPr lang="en-US" dirty="0">
                <a:solidFill>
                  <a:srgbClr val="000000"/>
                </a:solidFill>
              </a:rPr>
              <a:t> </a:t>
            </a:r>
            <a:r>
              <a:rPr lang="en-US" dirty="0" err="1">
                <a:solidFill>
                  <a:srgbClr val="000000"/>
                </a:solidFill>
              </a:rPr>
              <a:t>pääasiassa</a:t>
            </a:r>
            <a:r>
              <a:rPr lang="en-US" dirty="0">
                <a:solidFill>
                  <a:srgbClr val="000000"/>
                </a:solidFill>
              </a:rPr>
              <a:t> </a:t>
            </a:r>
            <a:r>
              <a:rPr lang="en-US" dirty="0" err="1">
                <a:solidFill>
                  <a:srgbClr val="000000"/>
                </a:solidFill>
              </a:rPr>
              <a:t>ummetusta</a:t>
            </a:r>
            <a:r>
              <a:rPr lang="en-US" dirty="0">
                <a:solidFill>
                  <a:srgbClr val="000000"/>
                </a:solidFill>
              </a:rPr>
              <a:t> </a:t>
            </a:r>
            <a:r>
              <a:rPr lang="en-US" dirty="0" err="1">
                <a:solidFill>
                  <a:srgbClr val="000000"/>
                </a:solidFill>
              </a:rPr>
              <a:t>vai</a:t>
            </a:r>
            <a:r>
              <a:rPr lang="en-US" dirty="0">
                <a:solidFill>
                  <a:srgbClr val="000000"/>
                </a:solidFill>
              </a:rPr>
              <a:t> </a:t>
            </a:r>
            <a:r>
              <a:rPr lang="en-US" dirty="0" err="1">
                <a:solidFill>
                  <a:srgbClr val="000000"/>
                </a:solidFill>
              </a:rPr>
              <a:t>ulosteinkontinenssia</a:t>
            </a:r>
            <a:r>
              <a:rPr lang="en-US" dirty="0">
                <a:solidFill>
                  <a:srgbClr val="000000"/>
                </a:solidFill>
              </a:rPr>
              <a:t>.</a:t>
            </a:r>
            <a:endParaRPr lang="en" dirty="0">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4546"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75F20B6-D732-8A91-AAA0-2F6165F759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28226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en-SE"/>
              <a:t> </a:t>
            </a:r>
          </a:p>
        </p:txBody>
      </p:sp>
      <p:sp>
        <p:nvSpPr>
          <p:cNvPr id="2" name="Linked button">
            <a:hlinkClick r:id="rId3"/>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Lue </a:t>
            </a:r>
            <a:r>
              <a:rPr lang="en-US" sz="1400" dirty="0" err="1"/>
              <a:t>lisää</a:t>
            </a:r>
            <a:endParaRPr lang="en-US" sz="1400" dirty="0"/>
          </a:p>
        </p:txBody>
      </p:sp>
      <p:grpSp>
        <p:nvGrpSpPr>
          <p:cNvPr id="3" name="Group 2">
            <a:extLst>
              <a:ext uri="{FF2B5EF4-FFF2-40B4-BE49-F238E27FC236}">
                <a16:creationId xmlns:a16="http://schemas.microsoft.com/office/drawing/2014/main" id="{A22DC00C-9667-10DE-B44D-F5573E6D3105}"/>
              </a:ext>
            </a:extLst>
          </p:cNvPr>
          <p:cNvGrpSpPr/>
          <p:nvPr/>
        </p:nvGrpSpPr>
        <p:grpSpPr>
          <a:xfrm>
            <a:off x="1182550" y="1460986"/>
            <a:ext cx="2381693" cy="3744363"/>
            <a:chOff x="10230967" y="1382791"/>
            <a:chExt cx="2381693" cy="3744363"/>
          </a:xfrm>
          <a:effectLst/>
        </p:grpSpPr>
        <p:pic>
          <p:nvPicPr>
            <p:cNvPr id="7" name="Picture 6">
              <a:extLst>
                <a:ext uri="{FF2B5EF4-FFF2-40B4-BE49-F238E27FC236}">
                  <a16:creationId xmlns:a16="http://schemas.microsoft.com/office/drawing/2014/main" id="{7D49E446-12E3-2F09-55DE-26FE9D596337}"/>
                </a:ext>
              </a:extLst>
            </p:cNvPr>
            <p:cNvPicPr>
              <a:picLocks noChangeAspect="1"/>
            </p:cNvPicPr>
            <p:nvPr/>
          </p:nvPicPr>
          <p:blipFill>
            <a:blip r:embed="rId4">
              <a:extLst>
                <a:ext uri="{28A0092B-C50C-407E-A947-70E740481C1C}">
                  <a14:useLocalDpi xmlns:a14="http://schemas.microsoft.com/office/drawing/2010/main" val="0"/>
                </a:ext>
              </a:extLst>
            </a:blip>
            <a:srcRect t="3696" b="3696"/>
            <a:stretch/>
          </p:blipFill>
          <p:spPr>
            <a:xfrm>
              <a:off x="10230967" y="1382791"/>
              <a:ext cx="2381693" cy="1470429"/>
            </a:xfrm>
            <a:prstGeom prst="roundRect">
              <a:avLst>
                <a:gd name="adj" fmla="val 7482"/>
              </a:avLst>
            </a:prstGeom>
          </p:spPr>
        </p:pic>
        <p:sp>
          <p:nvSpPr>
            <p:cNvPr id="8" name="Freeform: Shape 7">
              <a:extLst>
                <a:ext uri="{FF2B5EF4-FFF2-40B4-BE49-F238E27FC236}">
                  <a16:creationId xmlns:a16="http://schemas.microsoft.com/office/drawing/2014/main" id="{930FB1C7-6ADC-E8C9-4A65-86521B5D8C47}"/>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52DB20F1-6693-5928-EB34-CF9B032C569B}"/>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lang="sv-SE" sz="700" dirty="0">
                  <a:solidFill>
                    <a:srgbClr val="000000"/>
                  </a:solidFill>
                  <a:latin typeface="Calibri" panose="020F0502020204030204"/>
                </a:rPr>
                <a:t>ARTIKKELI</a:t>
              </a:r>
              <a:endParaRPr lang="en-US" sz="1400" dirty="0"/>
            </a:p>
          </p:txBody>
        </p:sp>
        <p:sp>
          <p:nvSpPr>
            <p:cNvPr id="10" name="TextBox 9">
              <a:extLst>
                <a:ext uri="{FF2B5EF4-FFF2-40B4-BE49-F238E27FC236}">
                  <a16:creationId xmlns:a16="http://schemas.microsoft.com/office/drawing/2014/main" id="{F772BEF4-99C0-C3C1-6A82-C533D1796019}"/>
                </a:ext>
              </a:extLst>
            </p:cNvPr>
            <p:cNvSpPr txBox="1"/>
            <p:nvPr/>
          </p:nvSpPr>
          <p:spPr>
            <a:xfrm>
              <a:off x="10318755" y="2853220"/>
              <a:ext cx="2196000" cy="1877437"/>
            </a:xfrm>
            <a:prstGeom prst="rect">
              <a:avLst/>
            </a:prstGeom>
            <a:solidFill>
              <a:schemeClr val="bg1"/>
            </a:solidFill>
          </p:spPr>
          <p:txBody>
            <a:bodyPr wrap="square">
              <a:spAutoFit/>
            </a:bodyPr>
            <a:lstStyle/>
            <a:p>
              <a:pPr>
                <a:spcAft>
                  <a:spcPts val="600"/>
                </a:spcAft>
              </a:pPr>
              <a:r>
                <a:rPr lang="en-US" sz="1200" b="1" dirty="0" err="1">
                  <a:solidFill>
                    <a:srgbClr val="000000"/>
                  </a:solidFill>
                </a:rPr>
                <a:t>Suolentoiminnan</a:t>
              </a:r>
              <a:r>
                <a:rPr lang="en-US" sz="1200" b="1" dirty="0">
                  <a:solidFill>
                    <a:srgbClr val="000000"/>
                  </a:solidFill>
                </a:rPr>
                <a:t> </a:t>
              </a:r>
              <a:r>
                <a:rPr lang="en-US" sz="1200" b="1" dirty="0" err="1">
                  <a:solidFill>
                    <a:srgbClr val="000000"/>
                  </a:solidFill>
                </a:rPr>
                <a:t>arviointi</a:t>
              </a:r>
              <a:endParaRPr lang="en-US" sz="1200" b="1" dirty="0">
                <a:solidFill>
                  <a:srgbClr val="000000"/>
                </a:solidFill>
              </a:endParaRPr>
            </a:p>
            <a:p>
              <a:pPr>
                <a:spcAft>
                  <a:spcPts val="600"/>
                </a:spcAft>
              </a:pPr>
              <a:r>
                <a:rPr lang="en-US" sz="900" dirty="0" err="1">
                  <a:solidFill>
                    <a:srgbClr val="000000"/>
                  </a:solidFill>
                </a:rPr>
                <a:t>Perusteellinen</a:t>
              </a:r>
              <a:r>
                <a:rPr lang="en-US" sz="900" dirty="0">
                  <a:solidFill>
                    <a:srgbClr val="000000"/>
                  </a:solidFill>
                </a:rPr>
                <a:t> </a:t>
              </a:r>
              <a:r>
                <a:rPr lang="en-US" sz="900" dirty="0" err="1">
                  <a:solidFill>
                    <a:srgbClr val="000000"/>
                  </a:solidFill>
                </a:rPr>
                <a:t>arviointi</a:t>
              </a:r>
              <a:r>
                <a:rPr lang="en-US" sz="900" dirty="0">
                  <a:solidFill>
                    <a:srgbClr val="000000"/>
                  </a:solidFill>
                </a:rPr>
                <a:t> on </a:t>
              </a:r>
              <a:r>
                <a:rPr lang="en-US" sz="900" dirty="0" err="1">
                  <a:solidFill>
                    <a:srgbClr val="000000"/>
                  </a:solidFill>
                </a:rPr>
                <a:t>välttämätöntä</a:t>
              </a:r>
              <a:r>
                <a:rPr lang="en-US" sz="900" dirty="0">
                  <a:solidFill>
                    <a:srgbClr val="000000"/>
                  </a:solidFill>
                </a:rPr>
                <a:t> </a:t>
              </a:r>
              <a:r>
                <a:rPr lang="en-US" sz="900" dirty="0" err="1">
                  <a:solidFill>
                    <a:srgbClr val="000000"/>
                  </a:solidFill>
                </a:rPr>
                <a:t>oikean</a:t>
              </a:r>
              <a:r>
                <a:rPr lang="en-US" sz="900" dirty="0">
                  <a:solidFill>
                    <a:srgbClr val="000000"/>
                  </a:solidFill>
                </a:rPr>
                <a:t> </a:t>
              </a:r>
              <a:r>
                <a:rPr lang="en-US" sz="900" dirty="0" err="1">
                  <a:solidFill>
                    <a:srgbClr val="000000"/>
                  </a:solidFill>
                </a:rPr>
                <a:t>hoitopolun</a:t>
              </a:r>
              <a:r>
                <a:rPr lang="en-US" sz="900" dirty="0">
                  <a:solidFill>
                    <a:srgbClr val="000000"/>
                  </a:solidFill>
                </a:rPr>
                <a:t> </a:t>
              </a:r>
              <a:r>
                <a:rPr lang="en-US" sz="900" dirty="0" err="1">
                  <a:solidFill>
                    <a:srgbClr val="000000"/>
                  </a:solidFill>
                </a:rPr>
                <a:t>määrittämiseksi</a:t>
              </a:r>
              <a:r>
                <a:rPr lang="en-US" sz="900" dirty="0">
                  <a:solidFill>
                    <a:srgbClr val="000000"/>
                  </a:solidFill>
                </a:rPr>
                <a:t>. </a:t>
              </a:r>
              <a:r>
                <a:rPr lang="en-US" sz="900" dirty="0" err="1">
                  <a:solidFill>
                    <a:srgbClr val="000000"/>
                  </a:solidFill>
                </a:rPr>
                <a:t>Arvioitavia</a:t>
              </a:r>
              <a:r>
                <a:rPr lang="en-US" sz="900" dirty="0">
                  <a:solidFill>
                    <a:srgbClr val="000000"/>
                  </a:solidFill>
                </a:rPr>
                <a:t> </a:t>
              </a:r>
              <a:r>
                <a:rPr lang="en-US" sz="900" dirty="0" err="1">
                  <a:solidFill>
                    <a:srgbClr val="000000"/>
                  </a:solidFill>
                </a:rPr>
                <a:t>osa-alueita</a:t>
              </a:r>
              <a:r>
                <a:rPr lang="en-US" sz="900" dirty="0">
                  <a:solidFill>
                    <a:srgbClr val="000000"/>
                  </a:solidFill>
                </a:rPr>
                <a:t> </a:t>
              </a:r>
              <a:r>
                <a:rPr lang="en-US" sz="900" dirty="0" err="1">
                  <a:solidFill>
                    <a:srgbClr val="000000"/>
                  </a:solidFill>
                </a:rPr>
                <a:t>ovat</a:t>
              </a:r>
              <a:r>
                <a:rPr lang="en-US" sz="900" dirty="0">
                  <a:solidFill>
                    <a:srgbClr val="000000"/>
                  </a:solidFill>
                </a:rPr>
                <a:t> </a:t>
              </a:r>
              <a:r>
                <a:rPr lang="en-US" sz="900" dirty="0" err="1">
                  <a:solidFill>
                    <a:srgbClr val="000000"/>
                  </a:solidFill>
                </a:rPr>
                <a:t>potilaan</a:t>
              </a:r>
              <a:r>
                <a:rPr lang="en-US" sz="900" dirty="0">
                  <a:solidFill>
                    <a:srgbClr val="000000"/>
                  </a:solidFill>
                </a:rPr>
                <a:t> </a:t>
              </a:r>
              <a:r>
                <a:rPr lang="en-US" sz="900" dirty="0" err="1">
                  <a:solidFill>
                    <a:srgbClr val="000000"/>
                  </a:solidFill>
                </a:rPr>
                <a:t>yleinen</a:t>
              </a:r>
              <a:r>
                <a:rPr lang="en-US" sz="900" dirty="0">
                  <a:solidFill>
                    <a:srgbClr val="000000"/>
                  </a:solidFill>
                </a:rPr>
                <a:t> </a:t>
              </a:r>
              <a:r>
                <a:rPr lang="en-US" sz="900" dirty="0" err="1">
                  <a:solidFill>
                    <a:srgbClr val="000000"/>
                  </a:solidFill>
                </a:rPr>
                <a:t>terveydentila</a:t>
              </a:r>
              <a:r>
                <a:rPr lang="en-US" sz="900" dirty="0">
                  <a:solidFill>
                    <a:srgbClr val="000000"/>
                  </a:solidFill>
                </a:rPr>
                <a:t>, </a:t>
              </a:r>
              <a:r>
                <a:rPr lang="en-US" sz="900" dirty="0" err="1">
                  <a:solidFill>
                    <a:srgbClr val="000000"/>
                  </a:solidFill>
                </a:rPr>
                <a:t>mahdolliset</a:t>
              </a:r>
              <a:r>
                <a:rPr lang="en-US" sz="900" dirty="0">
                  <a:solidFill>
                    <a:srgbClr val="000000"/>
                  </a:solidFill>
                </a:rPr>
                <a:t> </a:t>
              </a:r>
              <a:r>
                <a:rPr lang="en-US" sz="900" dirty="0" err="1">
                  <a:solidFill>
                    <a:srgbClr val="000000"/>
                  </a:solidFill>
                </a:rPr>
                <a:t>aiemmat</a:t>
              </a:r>
              <a:r>
                <a:rPr lang="en-US" sz="900" dirty="0">
                  <a:solidFill>
                    <a:srgbClr val="000000"/>
                  </a:solidFill>
                </a:rPr>
                <a:t> </a:t>
              </a:r>
              <a:r>
                <a:rPr lang="en-US" sz="900" dirty="0" err="1">
                  <a:solidFill>
                    <a:srgbClr val="000000"/>
                  </a:solidFill>
                </a:rPr>
                <a:t>vatsan</a:t>
              </a:r>
              <a:r>
                <a:rPr lang="en-US" sz="900" dirty="0">
                  <a:solidFill>
                    <a:srgbClr val="000000"/>
                  </a:solidFill>
                </a:rPr>
                <a:t> </a:t>
              </a:r>
              <a:r>
                <a:rPr lang="en-US" sz="900" dirty="0" err="1">
                  <a:solidFill>
                    <a:srgbClr val="000000"/>
                  </a:solidFill>
                </a:rPr>
                <a:t>alueen</a:t>
              </a:r>
              <a:r>
                <a:rPr lang="en-US" sz="900" dirty="0">
                  <a:solidFill>
                    <a:srgbClr val="000000"/>
                  </a:solidFill>
                </a:rPr>
                <a:t> tai </a:t>
              </a:r>
              <a:r>
                <a:rPr lang="en-US" sz="900" dirty="0" err="1">
                  <a:solidFill>
                    <a:srgbClr val="000000"/>
                  </a:solidFill>
                </a:rPr>
                <a:t>paksu</a:t>
              </a:r>
              <a:r>
                <a:rPr lang="en-US" sz="900" dirty="0">
                  <a:solidFill>
                    <a:srgbClr val="000000"/>
                  </a:solidFill>
                </a:rPr>
                <a:t>- ja </a:t>
              </a:r>
              <a:r>
                <a:rPr lang="en-US" sz="900" dirty="0" err="1">
                  <a:solidFill>
                    <a:srgbClr val="000000"/>
                  </a:solidFill>
                </a:rPr>
                <a:t>peräsuolen</a:t>
              </a:r>
              <a:r>
                <a:rPr lang="en-US" sz="900" dirty="0">
                  <a:solidFill>
                    <a:srgbClr val="000000"/>
                  </a:solidFill>
                </a:rPr>
                <a:t> </a:t>
              </a:r>
              <a:r>
                <a:rPr lang="en-US" sz="900" dirty="0" err="1">
                  <a:solidFill>
                    <a:srgbClr val="000000"/>
                  </a:solidFill>
                </a:rPr>
                <a:t>leikkaukset</a:t>
              </a:r>
              <a:r>
                <a:rPr lang="en-US" sz="900" dirty="0">
                  <a:solidFill>
                    <a:srgbClr val="000000"/>
                  </a:solidFill>
                </a:rPr>
                <a:t>, </a:t>
              </a:r>
              <a:r>
                <a:rPr lang="en-US" sz="900" dirty="0" err="1">
                  <a:solidFill>
                    <a:srgbClr val="000000"/>
                  </a:solidFill>
                </a:rPr>
                <a:t>potilaan</a:t>
              </a:r>
              <a:r>
                <a:rPr lang="en-US" sz="900" dirty="0">
                  <a:solidFill>
                    <a:srgbClr val="000000"/>
                  </a:solidFill>
                </a:rPr>
                <a:t> </a:t>
              </a:r>
              <a:r>
                <a:rPr lang="en-US" sz="900" dirty="0" err="1">
                  <a:solidFill>
                    <a:srgbClr val="000000"/>
                  </a:solidFill>
                </a:rPr>
                <a:t>toimintakyky</a:t>
              </a:r>
              <a:r>
                <a:rPr lang="en-US" sz="900" dirty="0">
                  <a:solidFill>
                    <a:srgbClr val="000000"/>
                  </a:solidFill>
                </a:rPr>
                <a:t> </a:t>
              </a:r>
              <a:r>
                <a:rPr lang="en-US" sz="900" dirty="0" err="1">
                  <a:solidFill>
                    <a:srgbClr val="000000"/>
                  </a:solidFill>
                </a:rPr>
                <a:t>omatoimisten</a:t>
              </a:r>
              <a:r>
                <a:rPr lang="en-US" sz="900" dirty="0">
                  <a:solidFill>
                    <a:srgbClr val="000000"/>
                  </a:solidFill>
                </a:rPr>
                <a:t> </a:t>
              </a:r>
              <a:r>
                <a:rPr lang="en-US" sz="900" dirty="0" err="1">
                  <a:solidFill>
                    <a:srgbClr val="000000"/>
                  </a:solidFill>
                </a:rPr>
                <a:t>wc-käyntien</a:t>
              </a:r>
              <a:r>
                <a:rPr lang="en-US" sz="900" dirty="0">
                  <a:solidFill>
                    <a:srgbClr val="000000"/>
                  </a:solidFill>
                </a:rPr>
                <a:t>, </a:t>
              </a:r>
              <a:r>
                <a:rPr lang="en-US" sz="900" dirty="0" err="1">
                  <a:solidFill>
                    <a:srgbClr val="000000"/>
                  </a:solidFill>
                </a:rPr>
                <a:t>kognitiivisten</a:t>
              </a:r>
              <a:r>
                <a:rPr lang="en-US" sz="900" dirty="0">
                  <a:solidFill>
                    <a:srgbClr val="000000"/>
                  </a:solidFill>
                </a:rPr>
                <a:t> </a:t>
              </a:r>
              <a:r>
                <a:rPr lang="en-US" sz="900" dirty="0" err="1">
                  <a:solidFill>
                    <a:srgbClr val="000000"/>
                  </a:solidFill>
                </a:rPr>
                <a:t>toimintojen</a:t>
              </a:r>
              <a:r>
                <a:rPr lang="en-US" sz="900" dirty="0">
                  <a:solidFill>
                    <a:srgbClr val="000000"/>
                  </a:solidFill>
                </a:rPr>
                <a:t> ja </a:t>
              </a:r>
              <a:r>
                <a:rPr lang="en-US" sz="900" dirty="0" err="1">
                  <a:solidFill>
                    <a:srgbClr val="000000"/>
                  </a:solidFill>
                </a:rPr>
                <a:t>suolentoimintaan</a:t>
              </a:r>
              <a:r>
                <a:rPr lang="en-US" sz="900" dirty="0">
                  <a:solidFill>
                    <a:srgbClr val="000000"/>
                  </a:solidFill>
                </a:rPr>
                <a:t> </a:t>
              </a:r>
              <a:r>
                <a:rPr lang="en-US" sz="900" dirty="0" err="1">
                  <a:solidFill>
                    <a:srgbClr val="000000"/>
                  </a:solidFill>
                </a:rPr>
                <a:t>liittyvien</a:t>
              </a:r>
              <a:r>
                <a:rPr lang="en-US" sz="900" dirty="0">
                  <a:solidFill>
                    <a:srgbClr val="000000"/>
                  </a:solidFill>
                </a:rPr>
                <a:t> </a:t>
              </a:r>
              <a:r>
                <a:rPr lang="en-US" sz="900" dirty="0" err="1">
                  <a:solidFill>
                    <a:srgbClr val="000000"/>
                  </a:solidFill>
                </a:rPr>
                <a:t>tuntemusten</a:t>
              </a:r>
              <a:r>
                <a:rPr lang="en-US" sz="900" dirty="0">
                  <a:solidFill>
                    <a:srgbClr val="000000"/>
                  </a:solidFill>
                </a:rPr>
                <a:t> </a:t>
              </a:r>
              <a:r>
                <a:rPr lang="en-US" sz="900" dirty="0" err="1">
                  <a:solidFill>
                    <a:srgbClr val="000000"/>
                  </a:solidFill>
                </a:rPr>
                <a:t>havainnoinnin</a:t>
              </a:r>
              <a:r>
                <a:rPr lang="en-US" sz="900" dirty="0">
                  <a:solidFill>
                    <a:srgbClr val="000000"/>
                  </a:solidFill>
                </a:rPr>
                <a:t> </a:t>
              </a:r>
              <a:r>
                <a:rPr lang="en-US" sz="900" dirty="0" err="1">
                  <a:solidFill>
                    <a:srgbClr val="000000"/>
                  </a:solidFill>
                </a:rPr>
                <a:t>osalta</a:t>
              </a:r>
              <a:r>
                <a:rPr lang="en-US" sz="900" dirty="0">
                  <a:solidFill>
                    <a:srgbClr val="000000"/>
                  </a:solidFill>
                </a:rPr>
                <a:t> </a:t>
              </a:r>
              <a:r>
                <a:rPr lang="en-US" sz="900" dirty="0" err="1">
                  <a:solidFill>
                    <a:srgbClr val="000000"/>
                  </a:solidFill>
                </a:rPr>
                <a:t>sekä</a:t>
              </a:r>
              <a:r>
                <a:rPr lang="en-US" sz="900" dirty="0">
                  <a:solidFill>
                    <a:srgbClr val="000000"/>
                  </a:solidFill>
                </a:rPr>
                <a:t> </a:t>
              </a:r>
              <a:r>
                <a:rPr lang="en-US" sz="900" dirty="0" err="1">
                  <a:solidFill>
                    <a:srgbClr val="000000"/>
                  </a:solidFill>
                </a:rPr>
                <a:t>tiedot</a:t>
              </a:r>
              <a:r>
                <a:rPr lang="en-US" sz="900" dirty="0">
                  <a:solidFill>
                    <a:srgbClr val="000000"/>
                  </a:solidFill>
                </a:rPr>
                <a:t> </a:t>
              </a:r>
              <a:r>
                <a:rPr lang="en-US" sz="900" dirty="0" err="1">
                  <a:solidFill>
                    <a:srgbClr val="000000"/>
                  </a:solidFill>
                </a:rPr>
                <a:t>suolentoiminnan</a:t>
              </a:r>
              <a:r>
                <a:rPr lang="en-US" sz="900" dirty="0">
                  <a:solidFill>
                    <a:srgbClr val="000000"/>
                  </a:solidFill>
                </a:rPr>
                <a:t> </a:t>
              </a:r>
              <a:r>
                <a:rPr lang="en-US" sz="900" dirty="0" err="1">
                  <a:solidFill>
                    <a:srgbClr val="000000"/>
                  </a:solidFill>
                </a:rPr>
                <a:t>nykyisestä</a:t>
              </a:r>
              <a:r>
                <a:rPr lang="en-US" sz="900" dirty="0">
                  <a:solidFill>
                    <a:srgbClr val="000000"/>
                  </a:solidFill>
                </a:rPr>
                <a:t> </a:t>
              </a:r>
              <a:r>
                <a:rPr lang="en-US" sz="900" dirty="0" err="1">
                  <a:solidFill>
                    <a:srgbClr val="000000"/>
                  </a:solidFill>
                </a:rPr>
                <a:t>hallinnasta</a:t>
              </a:r>
              <a:r>
                <a:rPr lang="en-US" sz="900" dirty="0">
                  <a:solidFill>
                    <a:srgbClr val="000000"/>
                  </a:solidFill>
                </a:rPr>
                <a:t>.</a:t>
              </a:r>
            </a:p>
          </p:txBody>
        </p:sp>
        <p:sp>
          <p:nvSpPr>
            <p:cNvPr id="11" name="TextBox 10">
              <a:extLst>
                <a:ext uri="{FF2B5EF4-FFF2-40B4-BE49-F238E27FC236}">
                  <a16:creationId xmlns:a16="http://schemas.microsoft.com/office/drawing/2014/main" id="{198649E0-765E-9E8F-08B7-8CA5F72799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lang="en-US" sz="900" dirty="0" err="1">
                  <a:solidFill>
                    <a:srgbClr val="000000"/>
                  </a:solidFill>
                  <a:latin typeface="Calibri" panose="020F0502020204030204"/>
                </a:rPr>
                <a:t>Opi</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lang="en-US" sz="900" dirty="0" err="1">
                  <a:solidFill>
                    <a:srgbClr val="000000"/>
                  </a:solidFill>
                  <a:latin typeface="Calibri" panose="020F0502020204030204"/>
                </a:rPr>
                <a:t>Suoli</a:t>
              </a:r>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r>
                <a:rPr lang="en-US" sz="900" dirty="0">
                  <a:solidFill>
                    <a:srgbClr val="000000"/>
                  </a:solidFill>
                  <a:latin typeface="Calibri" panose="020F0502020204030204"/>
                </a:rPr>
                <a:t>1 min</a:t>
              </a:r>
              <a:endParaRPr lang="en-US" dirty="0"/>
            </a:p>
          </p:txBody>
        </p:sp>
        <p:pic>
          <p:nvPicPr>
            <p:cNvPr id="12" name="Picture 11">
              <a:extLst>
                <a:ext uri="{FF2B5EF4-FFF2-40B4-BE49-F238E27FC236}">
                  <a16:creationId xmlns:a16="http://schemas.microsoft.com/office/drawing/2014/main" id="{6CA25EE3-9AC9-353C-6929-98006CDF0D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13" name="Picture 12">
              <a:extLst>
                <a:ext uri="{FF2B5EF4-FFF2-40B4-BE49-F238E27FC236}">
                  <a16:creationId xmlns:a16="http://schemas.microsoft.com/office/drawing/2014/main" id="{F173574F-5F9B-E690-DB1E-EC005011B8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4" name="Rectangle: Rounded Corners 13">
            <a:extLst>
              <a:ext uri="{FF2B5EF4-FFF2-40B4-BE49-F238E27FC236}">
                <a16:creationId xmlns:a16="http://schemas.microsoft.com/office/drawing/2014/main" id="{9F05A46F-18EE-A413-C326-31C20F12A661}"/>
              </a:ext>
            </a:extLst>
          </p:cNvPr>
          <p:cNvSpPr/>
          <p:nvPr/>
        </p:nvSpPr>
        <p:spPr>
          <a:xfrm>
            <a:off x="1174316" y="1460597"/>
            <a:ext cx="2381693" cy="3744363"/>
          </a:xfrm>
          <a:prstGeom prst="roundRect">
            <a:avLst>
              <a:gd name="adj" fmla="val 43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ked button">
            <a:hlinkClick r:id="rId7"/>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Lue </a:t>
            </a:r>
            <a:r>
              <a:rPr lang="en-US" sz="1400" dirty="0" err="1"/>
              <a:t>lisää</a:t>
            </a:r>
            <a:endParaRPr lang="en-US" sz="1400" dirty="0"/>
          </a:p>
        </p:txBody>
      </p:sp>
      <p:grpSp>
        <p:nvGrpSpPr>
          <p:cNvPr id="16" name="Group 15">
            <a:extLst>
              <a:ext uri="{FF2B5EF4-FFF2-40B4-BE49-F238E27FC236}">
                <a16:creationId xmlns:a16="http://schemas.microsoft.com/office/drawing/2014/main" id="{2B861561-F476-4F6D-4C74-24BBCFE18123}"/>
              </a:ext>
            </a:extLst>
          </p:cNvPr>
          <p:cNvGrpSpPr/>
          <p:nvPr/>
        </p:nvGrpSpPr>
        <p:grpSpPr>
          <a:xfrm>
            <a:off x="3927790" y="1460986"/>
            <a:ext cx="2381693" cy="3744363"/>
            <a:chOff x="10230967" y="1382791"/>
            <a:chExt cx="2381693" cy="3744363"/>
          </a:xfrm>
          <a:effectLst/>
        </p:grpSpPr>
        <p:pic>
          <p:nvPicPr>
            <p:cNvPr id="17" name="Picture 16">
              <a:extLst>
                <a:ext uri="{FF2B5EF4-FFF2-40B4-BE49-F238E27FC236}">
                  <a16:creationId xmlns:a16="http://schemas.microsoft.com/office/drawing/2014/main" id="{C501562C-16A1-2120-E1E0-80061E99E807}"/>
                </a:ext>
              </a:extLst>
            </p:cNvPr>
            <p:cNvPicPr>
              <a:picLocks noChangeAspect="1"/>
            </p:cNvPicPr>
            <p:nvPr/>
          </p:nvPicPr>
          <p:blipFill rotWithShape="1">
            <a:blip r:embed="rId8">
              <a:extLst>
                <a:ext uri="{28A0092B-C50C-407E-A947-70E740481C1C}">
                  <a14:useLocalDpi xmlns:a14="http://schemas.microsoft.com/office/drawing/2010/main" val="0"/>
                </a:ext>
              </a:extLst>
            </a:blip>
            <a:srcRect l="6807" t="7009" r="6807" b="-7009"/>
            <a:stretch/>
          </p:blipFill>
          <p:spPr>
            <a:xfrm>
              <a:off x="10230967" y="1382791"/>
              <a:ext cx="2381693" cy="1470429"/>
            </a:xfrm>
            <a:prstGeom prst="roundRect">
              <a:avLst>
                <a:gd name="adj" fmla="val 7482"/>
              </a:avLst>
            </a:prstGeom>
          </p:spPr>
        </p:pic>
        <p:sp>
          <p:nvSpPr>
            <p:cNvPr id="18" name="Freeform: Shape 17">
              <a:extLst>
                <a:ext uri="{FF2B5EF4-FFF2-40B4-BE49-F238E27FC236}">
                  <a16:creationId xmlns:a16="http://schemas.microsoft.com/office/drawing/2014/main" id="{F5CDCD26-A509-3211-E98E-42A970426FA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70D5C1C2-B671-B8DA-901E-F1C32EC591EF}"/>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ARTICLE</a:t>
              </a:r>
              <a:endParaRPr lang="en-US" sz="1400"/>
            </a:p>
          </p:txBody>
        </p:sp>
        <p:sp>
          <p:nvSpPr>
            <p:cNvPr id="20" name="TextBox 19">
              <a:extLst>
                <a:ext uri="{FF2B5EF4-FFF2-40B4-BE49-F238E27FC236}">
                  <a16:creationId xmlns:a16="http://schemas.microsoft.com/office/drawing/2014/main" id="{0AA8C985-804B-450F-1575-C62C7DAC7A63}"/>
                </a:ext>
              </a:extLst>
            </p:cNvPr>
            <p:cNvSpPr txBox="1"/>
            <p:nvPr/>
          </p:nvSpPr>
          <p:spPr>
            <a:xfrm>
              <a:off x="10318755" y="2853220"/>
              <a:ext cx="2196000" cy="1415772"/>
            </a:xfrm>
            <a:prstGeom prst="rect">
              <a:avLst/>
            </a:prstGeom>
            <a:solidFill>
              <a:schemeClr val="bg1"/>
            </a:solidFill>
          </p:spPr>
          <p:txBody>
            <a:bodyPr wrap="square">
              <a:spAutoFit/>
            </a:bodyPr>
            <a:lstStyle/>
            <a:p>
              <a:pPr>
                <a:spcAft>
                  <a:spcPts val="600"/>
                </a:spcAft>
              </a:pPr>
              <a:r>
                <a:rPr lang="en-US" sz="1200" b="1">
                  <a:solidFill>
                    <a:srgbClr val="000000"/>
                  </a:solidFill>
                </a:rPr>
                <a:t>Effects of </a:t>
              </a:r>
              <a:r>
                <a:rPr lang="en-US" sz="1200" b="1" err="1">
                  <a:solidFill>
                    <a:srgbClr val="000000"/>
                  </a:solidFill>
                </a:rPr>
                <a:t>Transanal</a:t>
              </a:r>
              <a:r>
                <a:rPr lang="en-US" sz="1200" b="1">
                  <a:solidFill>
                    <a:srgbClr val="000000"/>
                  </a:solidFill>
                </a:rPr>
                <a:t> Irrigation on Gut Microbiota in Pediatric Patients with Spina Bifida </a:t>
              </a:r>
            </a:p>
            <a:p>
              <a:pPr>
                <a:spcAft>
                  <a:spcPts val="600"/>
                </a:spcAft>
              </a:pPr>
              <a:r>
                <a:rPr lang="en-US" sz="900" err="1">
                  <a:solidFill>
                    <a:srgbClr val="000000"/>
                  </a:solidFill>
                </a:rPr>
                <a:t>Transanal</a:t>
              </a:r>
              <a:r>
                <a:rPr lang="en-US" sz="900">
                  <a:solidFill>
                    <a:srgbClr val="000000"/>
                  </a:solidFill>
                </a:rPr>
                <a:t> irrigation influences gut microbiota in a way that could have a positive effect on the immune system, contributing to a reduction of urinary tract infections.</a:t>
              </a:r>
            </a:p>
          </p:txBody>
        </p:sp>
        <p:sp>
          <p:nvSpPr>
            <p:cNvPr id="21" name="TextBox 20">
              <a:extLst>
                <a:ext uri="{FF2B5EF4-FFF2-40B4-BE49-F238E27FC236}">
                  <a16:creationId xmlns:a16="http://schemas.microsoft.com/office/drawing/2014/main" id="{ACD23949-93EE-66E4-D775-282921015394}"/>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mn-cs"/>
                </a:rPr>
                <a:t>Explore | Bowel</a:t>
              </a:r>
            </a:p>
            <a:p>
              <a:r>
                <a:rPr lang="en-US" sz="900">
                  <a:solidFill>
                    <a:srgbClr val="000000"/>
                  </a:solidFill>
                  <a:latin typeface="Calibri" panose="020F0502020204030204"/>
                </a:rPr>
                <a:t>5 min</a:t>
              </a:r>
              <a:endParaRPr lang="en-US"/>
            </a:p>
          </p:txBody>
        </p:sp>
        <p:pic>
          <p:nvPicPr>
            <p:cNvPr id="22" name="Picture 21">
              <a:extLst>
                <a:ext uri="{FF2B5EF4-FFF2-40B4-BE49-F238E27FC236}">
                  <a16:creationId xmlns:a16="http://schemas.microsoft.com/office/drawing/2014/main" id="{E42CA1B4-0DCE-EC4A-AF6A-805C572F6DD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3" name="Picture 22">
              <a:extLst>
                <a:ext uri="{FF2B5EF4-FFF2-40B4-BE49-F238E27FC236}">
                  <a16:creationId xmlns:a16="http://schemas.microsoft.com/office/drawing/2014/main" id="{DE67C502-2096-AF51-9EBB-A6CF4DD1DB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24" name="Rectangle: Rounded Corners 23">
            <a:extLst>
              <a:ext uri="{FF2B5EF4-FFF2-40B4-BE49-F238E27FC236}">
                <a16:creationId xmlns:a16="http://schemas.microsoft.com/office/drawing/2014/main" id="{713C8089-F0CC-E4A0-C06B-70025ABBE283}"/>
              </a:ext>
            </a:extLst>
          </p:cNvPr>
          <p:cNvSpPr/>
          <p:nvPr/>
        </p:nvSpPr>
        <p:spPr>
          <a:xfrm>
            <a:off x="3928274" y="1460597"/>
            <a:ext cx="2381693" cy="3744363"/>
          </a:xfrm>
          <a:prstGeom prst="roundRect">
            <a:avLst>
              <a:gd name="adj" fmla="val 4161"/>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pPr lvl="0"/>
            <a:r>
              <a:rPr lang="en-US" sz="1400" b="1" dirty="0" err="1">
                <a:solidFill>
                  <a:srgbClr val="000000"/>
                </a:solidFill>
              </a:rPr>
              <a:t>Suolen</a:t>
            </a:r>
            <a:r>
              <a:rPr lang="en-US" sz="1400" b="1" dirty="0">
                <a:solidFill>
                  <a:srgbClr val="000000"/>
                </a:solidFill>
              </a:rPr>
              <a:t> </a:t>
            </a:r>
            <a:r>
              <a:rPr lang="en-US" sz="1400" b="1" dirty="0" err="1">
                <a:solidFill>
                  <a:srgbClr val="000000"/>
                </a:solidFill>
              </a:rPr>
              <a:t>tyhjeneminen</a:t>
            </a:r>
            <a:br>
              <a:rPr lang="en-US" b="1" dirty="0"/>
            </a:br>
            <a:r>
              <a:rPr lang="en-US" b="1" dirty="0"/>
              <a:t>4.4 </a:t>
            </a:r>
            <a:r>
              <a:rPr lang="en-US" b="1" dirty="0" err="1"/>
              <a:t>Suolen</a:t>
            </a:r>
            <a:r>
              <a:rPr lang="en-US" b="1" dirty="0"/>
              <a:t> </a:t>
            </a:r>
            <a:r>
              <a:rPr lang="en-US" b="1" dirty="0" err="1"/>
              <a:t>tyhjeneminen</a:t>
            </a:r>
            <a:r>
              <a:rPr lang="en-US" b="1" dirty="0"/>
              <a:t> </a:t>
            </a:r>
            <a:br>
              <a:rPr lang="en-US" b="1" dirty="0"/>
            </a:br>
            <a:r>
              <a:rPr lang="en-US" b="1" dirty="0"/>
              <a:t>– </a:t>
            </a:r>
            <a:r>
              <a:rPr lang="en-US" b="1" dirty="0" err="1"/>
              <a:t>tukimateriaali</a:t>
            </a:r>
            <a:endParaRPr lang="en-US" b="1" dirty="0"/>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a:lstStyle/>
          <a:p>
            <a:pPr marL="0" indent="0">
              <a:buNone/>
            </a:pPr>
            <a:r>
              <a:rPr lang="en-US" sz="2000" dirty="0" err="1"/>
              <a:t>Kliiniset</a:t>
            </a:r>
            <a:r>
              <a:rPr lang="en-US" sz="2000" dirty="0"/>
              <a:t> </a:t>
            </a:r>
            <a:r>
              <a:rPr lang="en-US" sz="2000" dirty="0" err="1"/>
              <a:t>tutkimukset</a:t>
            </a:r>
            <a:r>
              <a:rPr lang="en-US" sz="2000" dirty="0"/>
              <a:t> </a:t>
            </a:r>
            <a:r>
              <a:rPr lang="en-US" sz="2000" dirty="0" err="1"/>
              <a:t>ovat</a:t>
            </a:r>
            <a:r>
              <a:rPr lang="en-US" sz="2000" dirty="0"/>
              <a:t> </a:t>
            </a:r>
            <a:r>
              <a:rPr lang="en-US" sz="2000" dirty="0" err="1"/>
              <a:t>osoittaneet</a:t>
            </a:r>
            <a:r>
              <a:rPr lang="en-US" sz="2000" dirty="0"/>
              <a:t>, </a:t>
            </a:r>
            <a:r>
              <a:rPr lang="en-US" sz="2000" dirty="0" err="1"/>
              <a:t>että</a:t>
            </a:r>
            <a:r>
              <a:rPr lang="en-US" sz="2000" dirty="0"/>
              <a:t> </a:t>
            </a:r>
            <a:r>
              <a:rPr lang="en-US" sz="2000" dirty="0" err="1"/>
              <a:t>suolihuuhtelulla</a:t>
            </a:r>
            <a:r>
              <a:rPr lang="en-US" sz="2000" dirty="0"/>
              <a:t> on </a:t>
            </a:r>
            <a:r>
              <a:rPr lang="en-US" sz="2000" dirty="0" err="1"/>
              <a:t>myönteisiä</a:t>
            </a:r>
            <a:r>
              <a:rPr lang="en-US" sz="2000" dirty="0"/>
              <a:t> </a:t>
            </a:r>
            <a:r>
              <a:rPr lang="en-US" sz="2000" dirty="0" err="1"/>
              <a:t>vaikutuksia</a:t>
            </a:r>
            <a:r>
              <a:rPr lang="en-US" sz="2000" dirty="0"/>
              <a:t> </a:t>
            </a:r>
            <a:r>
              <a:rPr lang="en-US" sz="2000" dirty="0" err="1"/>
              <a:t>suolentoimitusrutiinien</a:t>
            </a:r>
            <a:r>
              <a:rPr lang="en-US" sz="2000" dirty="0"/>
              <a:t> </a:t>
            </a:r>
            <a:r>
              <a:rPr lang="en-US" sz="2000" dirty="0" err="1"/>
              <a:t>parantumiseen</a:t>
            </a:r>
            <a:r>
              <a:rPr lang="en-US" sz="2000" dirty="0"/>
              <a:t> ja </a:t>
            </a:r>
            <a:r>
              <a:rPr lang="en-US" sz="2000" dirty="0" err="1"/>
              <a:t>paksu</a:t>
            </a:r>
            <a:r>
              <a:rPr lang="en-US" sz="2000" dirty="0"/>
              <a:t>- ja </a:t>
            </a:r>
            <a:r>
              <a:rPr lang="en-US" sz="2000" dirty="0" err="1"/>
              <a:t>peräsuolen</a:t>
            </a:r>
            <a:r>
              <a:rPr lang="en-US" sz="2000" dirty="0"/>
              <a:t> </a:t>
            </a:r>
            <a:r>
              <a:rPr lang="en-US" sz="2000" dirty="0" err="1"/>
              <a:t>tyhjentämiseen</a:t>
            </a:r>
            <a:r>
              <a:rPr lang="en-US" sz="2000" dirty="0"/>
              <a:t> </a:t>
            </a:r>
            <a:r>
              <a:rPr lang="en-US" sz="2000" dirty="0" err="1"/>
              <a:t>sekä</a:t>
            </a:r>
            <a:r>
              <a:rPr lang="en-US" sz="2000" dirty="0"/>
              <a:t> E. coli –</a:t>
            </a:r>
            <a:r>
              <a:rPr lang="en-US" sz="2000" dirty="0" err="1"/>
              <a:t>bakteerin</a:t>
            </a:r>
            <a:r>
              <a:rPr lang="en-US" sz="2000" dirty="0"/>
              <a:t> </a:t>
            </a:r>
            <a:r>
              <a:rPr lang="en-US" sz="2000" dirty="0" err="1"/>
              <a:t>aiheuttaman</a:t>
            </a:r>
            <a:r>
              <a:rPr lang="en-US" sz="2000" dirty="0"/>
              <a:t> </a:t>
            </a:r>
            <a:r>
              <a:rPr lang="en-US" sz="2000" dirty="0" err="1"/>
              <a:t>virtsarakon</a:t>
            </a:r>
            <a:r>
              <a:rPr lang="en-US" sz="2000" dirty="0"/>
              <a:t> </a:t>
            </a:r>
            <a:r>
              <a:rPr lang="en-US" sz="2000" dirty="0" err="1"/>
              <a:t>kontaminaatioriskin</a:t>
            </a:r>
            <a:r>
              <a:rPr lang="en-US" sz="2000" dirty="0"/>
              <a:t> </a:t>
            </a:r>
            <a:r>
              <a:rPr lang="en-US" sz="2000" dirty="0" err="1"/>
              <a:t>pienenemiseen</a:t>
            </a:r>
            <a:r>
              <a:rPr lang="en-US" sz="2000" dirty="0"/>
              <a:t>. </a:t>
            </a:r>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04794" y="5515222"/>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3738" y="5518209"/>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12"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06717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en-US" sz="1400" b="1" dirty="0" err="1">
                <a:solidFill>
                  <a:srgbClr val="000000"/>
                </a:solidFill>
              </a:rPr>
              <a:t>Avustettu</a:t>
            </a:r>
            <a:r>
              <a:rPr lang="en-US" sz="1400" b="1" dirty="0">
                <a:solidFill>
                  <a:srgbClr val="000000"/>
                </a:solidFill>
              </a:rPr>
              <a:t> </a:t>
            </a:r>
            <a:r>
              <a:rPr lang="en-US" sz="1400" b="1" dirty="0" err="1">
                <a:solidFill>
                  <a:srgbClr val="000000"/>
                </a:solidFill>
              </a:rPr>
              <a:t>toistokatetrointi</a:t>
            </a:r>
            <a:br>
              <a:rPr lang="en" b="1" dirty="0"/>
            </a:br>
            <a:r>
              <a:rPr lang="en" b="1" dirty="0"/>
              <a:t>5.1 Avustettu toistokatetrointi </a:t>
            </a:r>
            <a:r>
              <a:rPr lang="en-US" b="1" dirty="0"/>
              <a:t>– </a:t>
            </a:r>
            <a:r>
              <a:rPr lang="en-US" b="1" dirty="0" err="1"/>
              <a:t>huomioon</a:t>
            </a:r>
            <a:r>
              <a:rPr lang="en-US" b="1" dirty="0"/>
              <a:t> </a:t>
            </a:r>
            <a:r>
              <a:rPr lang="en-US" b="1" dirty="0" err="1"/>
              <a:t>otettavia</a:t>
            </a:r>
            <a:r>
              <a:rPr lang="en-US" b="1" dirty="0"/>
              <a:t> </a:t>
            </a:r>
            <a:r>
              <a:rPr lang="en-US" b="1" dirty="0" err="1"/>
              <a:t>tekijöitä</a:t>
            </a:r>
            <a:endParaRPr lang="sv-SE" b="1" dirty="0"/>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en-US" dirty="0" err="1"/>
              <a:t>Puhdas</a:t>
            </a:r>
            <a:r>
              <a:rPr lang="en-US" dirty="0"/>
              <a:t>/</a:t>
            </a:r>
            <a:r>
              <a:rPr lang="en-US" dirty="0" err="1"/>
              <a:t>kosketukseton</a:t>
            </a:r>
            <a:r>
              <a:rPr lang="en-US" dirty="0"/>
              <a:t> </a:t>
            </a:r>
            <a:r>
              <a:rPr lang="en-US" dirty="0" err="1"/>
              <a:t>tekniikka</a:t>
            </a:r>
            <a:r>
              <a:rPr lang="en-US" dirty="0"/>
              <a:t> on </a:t>
            </a:r>
            <a:r>
              <a:rPr lang="en-US" dirty="0" err="1"/>
              <a:t>hyväksytty</a:t>
            </a:r>
            <a:r>
              <a:rPr lang="en-US" dirty="0"/>
              <a:t> </a:t>
            </a:r>
            <a:r>
              <a:rPr lang="en-US" dirty="0" err="1"/>
              <a:t>toimintatapa</a:t>
            </a:r>
            <a:r>
              <a:rPr lang="en-US" dirty="0"/>
              <a:t> </a:t>
            </a:r>
            <a:r>
              <a:rPr lang="en-US" dirty="0" err="1"/>
              <a:t>yhteisössä</a:t>
            </a:r>
            <a:r>
              <a:rPr lang="en-US" dirty="0"/>
              <a:t> </a:t>
            </a:r>
          </a:p>
          <a:p>
            <a:r>
              <a:rPr lang="en-US" dirty="0" err="1"/>
              <a:t>Hoitajilta</a:t>
            </a:r>
            <a:r>
              <a:rPr lang="en-US" dirty="0"/>
              <a:t> </a:t>
            </a:r>
            <a:r>
              <a:rPr lang="en-US" dirty="0" err="1"/>
              <a:t>vaaditaan</a:t>
            </a:r>
            <a:r>
              <a:rPr lang="en-US" dirty="0"/>
              <a:t> </a:t>
            </a:r>
            <a:r>
              <a:rPr lang="en-US" dirty="0" err="1"/>
              <a:t>katetrointikoulutusta</a:t>
            </a:r>
            <a:r>
              <a:rPr lang="en-US" dirty="0"/>
              <a:t> </a:t>
            </a:r>
          </a:p>
          <a:p>
            <a:r>
              <a:rPr lang="en-US" dirty="0" err="1"/>
              <a:t>Tuetaan</a:t>
            </a:r>
            <a:r>
              <a:rPr lang="en-US" dirty="0"/>
              <a:t> </a:t>
            </a:r>
            <a:r>
              <a:rPr lang="en-US" dirty="0" err="1"/>
              <a:t>yksilöllisiä</a:t>
            </a:r>
            <a:r>
              <a:rPr lang="en-US" dirty="0"/>
              <a:t> </a:t>
            </a:r>
            <a:r>
              <a:rPr lang="en-US" dirty="0" err="1"/>
              <a:t>hoitosuunnitelmia</a:t>
            </a:r>
            <a:r>
              <a:rPr lang="en-US" dirty="0"/>
              <a:t>, </a:t>
            </a:r>
            <a:r>
              <a:rPr lang="en-US" dirty="0" err="1"/>
              <a:t>jotka</a:t>
            </a:r>
            <a:r>
              <a:rPr lang="en-US" dirty="0"/>
              <a:t> </a:t>
            </a:r>
            <a:r>
              <a:rPr lang="en-US" dirty="0" err="1"/>
              <a:t>liittyvät</a:t>
            </a:r>
            <a:r>
              <a:rPr lang="en-US" dirty="0"/>
              <a:t> </a:t>
            </a:r>
            <a:r>
              <a:rPr lang="en-US" dirty="0" err="1"/>
              <a:t>potilaan</a:t>
            </a:r>
            <a:r>
              <a:rPr lang="en-US" dirty="0"/>
              <a:t> </a:t>
            </a:r>
            <a:r>
              <a:rPr lang="en-US" dirty="0" err="1"/>
              <a:t>tarpeisiin</a:t>
            </a:r>
            <a:r>
              <a:rPr lang="en-US" dirty="0"/>
              <a:t> ja </a:t>
            </a:r>
            <a:r>
              <a:rPr lang="en-US" dirty="0" err="1"/>
              <a:t>katetrointivaatimuksiin</a:t>
            </a:r>
            <a:endParaRPr lang="en-US" dirty="0"/>
          </a:p>
          <a:p>
            <a:pPr lvl="1"/>
            <a:r>
              <a:rPr lang="en-US" dirty="0" err="1"/>
              <a:t>katetrointikertojen</a:t>
            </a:r>
            <a:r>
              <a:rPr lang="en-US" dirty="0"/>
              <a:t> </a:t>
            </a:r>
            <a:r>
              <a:rPr lang="en-US" dirty="0" err="1"/>
              <a:t>määrä</a:t>
            </a:r>
            <a:r>
              <a:rPr lang="en-US" dirty="0"/>
              <a:t> </a:t>
            </a:r>
          </a:p>
          <a:p>
            <a:pPr lvl="1"/>
            <a:r>
              <a:rPr lang="en-US" dirty="0" err="1"/>
              <a:t>dokumentointi</a:t>
            </a:r>
            <a:r>
              <a:rPr lang="en-US" dirty="0"/>
              <a:t> ja </a:t>
            </a:r>
            <a:r>
              <a:rPr lang="en-US" dirty="0" err="1"/>
              <a:t>seuranta</a:t>
            </a:r>
            <a:r>
              <a:rPr lang="en-US" dirty="0"/>
              <a:t>  </a:t>
            </a:r>
          </a:p>
          <a:p>
            <a:pPr lvl="1"/>
            <a:r>
              <a:rPr lang="en-US" dirty="0" err="1"/>
              <a:t>ympäristö</a:t>
            </a:r>
            <a:r>
              <a:rPr lang="en-US" dirty="0"/>
              <a:t>/</a:t>
            </a:r>
            <a:r>
              <a:rPr lang="en-US" dirty="0" err="1"/>
              <a:t>paikka</a:t>
            </a:r>
            <a:r>
              <a:rPr lang="en-US" dirty="0"/>
              <a:t>, </a:t>
            </a:r>
            <a:r>
              <a:rPr lang="en-US" dirty="0" err="1"/>
              <a:t>jossa</a:t>
            </a:r>
            <a:r>
              <a:rPr lang="en-US" dirty="0"/>
              <a:t> </a:t>
            </a:r>
            <a:r>
              <a:rPr lang="en-US" dirty="0" err="1"/>
              <a:t>katetrointi</a:t>
            </a:r>
            <a:r>
              <a:rPr lang="en-US" dirty="0"/>
              <a:t> </a:t>
            </a:r>
            <a:r>
              <a:rPr lang="en-US" dirty="0" err="1"/>
              <a:t>suoritetaan</a:t>
            </a:r>
            <a:endParaRPr lang="en-US" dirty="0"/>
          </a:p>
          <a:p>
            <a:pPr lvl="1"/>
            <a:endParaRPr lang="en-US" dirty="0"/>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sv-SE" sz="1400" i="1">
                <a:solidFill>
                  <a:schemeClr val="bg1">
                    <a:lumMod val="50000"/>
                  </a:schemeClr>
                </a:solidFill>
              </a:rPr>
              <a:t>EAUN IC </a:t>
            </a:r>
            <a:r>
              <a:rPr lang="en-US" sz="1400" i="1">
                <a:solidFill>
                  <a:schemeClr val="bg1">
                    <a:lumMod val="50000"/>
                  </a:schemeClr>
                </a:solidFill>
              </a:rPr>
              <a:t>guidelines</a:t>
            </a:r>
            <a:r>
              <a:rPr lang="sv-SE" sz="1400" i="1">
                <a:solidFill>
                  <a:schemeClr val="bg1">
                    <a:lumMod val="50000"/>
                  </a:schemeClr>
                </a:solidFill>
              </a:rPr>
              <a:t> 2024</a:t>
            </a: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0174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en-US" sz="1400" b="1" dirty="0" err="1">
                <a:solidFill>
                  <a:srgbClr val="000000"/>
                </a:solidFill>
              </a:rPr>
              <a:t>Avustettu</a:t>
            </a:r>
            <a:r>
              <a:rPr lang="en-US" sz="1400" b="1" dirty="0">
                <a:solidFill>
                  <a:srgbClr val="000000"/>
                </a:solidFill>
              </a:rPr>
              <a:t> </a:t>
            </a:r>
            <a:r>
              <a:rPr lang="en-US" sz="1400" b="1" dirty="0" err="1">
                <a:solidFill>
                  <a:srgbClr val="000000"/>
                </a:solidFill>
              </a:rPr>
              <a:t>toistokatetrointi</a:t>
            </a:r>
            <a:br>
              <a:rPr lang="en-US" sz="1400" b="1" dirty="0"/>
            </a:br>
            <a:r>
              <a:rPr lang="en-US" sz="3200" b="1" dirty="0"/>
              <a:t>5.2 </a:t>
            </a:r>
            <a:r>
              <a:rPr lang="en-US" sz="3200" b="1" dirty="0" err="1"/>
              <a:t>Avustettu</a:t>
            </a:r>
            <a:r>
              <a:rPr lang="en-US" sz="3200" b="1" dirty="0"/>
              <a:t> </a:t>
            </a:r>
            <a:r>
              <a:rPr lang="en-US" sz="3200" b="1" dirty="0" err="1"/>
              <a:t>toistokatetrointi</a:t>
            </a:r>
            <a:r>
              <a:rPr lang="en-US" sz="3200" b="1" dirty="0"/>
              <a:t> – </a:t>
            </a:r>
            <a:r>
              <a:rPr lang="en-US" sz="3200" b="1" dirty="0" err="1"/>
              <a:t>huomioon</a:t>
            </a:r>
            <a:r>
              <a:rPr lang="en-US" sz="3200" b="1" dirty="0"/>
              <a:t> </a:t>
            </a:r>
            <a:r>
              <a:rPr lang="en-US" sz="3200" b="1" dirty="0" err="1"/>
              <a:t>otettavia</a:t>
            </a:r>
            <a:r>
              <a:rPr lang="en-US" sz="3200" b="1" dirty="0"/>
              <a:t> </a:t>
            </a:r>
            <a:r>
              <a:rPr lang="en-US" sz="3200" b="1" dirty="0" err="1"/>
              <a:t>tekijöitä</a:t>
            </a:r>
            <a:endParaRPr lang="en-US" sz="3200" b="1" dirty="0"/>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337298" cy="2491269"/>
          </a:xfrm>
        </p:spPr>
        <p:txBody>
          <a:bodyPr>
            <a:noAutofit/>
          </a:bodyPr>
          <a:lstStyle/>
          <a:p>
            <a:pPr lvl="0"/>
            <a:r>
              <a:rPr lang="en-US" sz="2000" dirty="0" err="1"/>
              <a:t>Avustavien</a:t>
            </a:r>
            <a:r>
              <a:rPr lang="en-US" sz="2000" dirty="0"/>
              <a:t> </a:t>
            </a:r>
            <a:r>
              <a:rPr lang="en-US" sz="2000" dirty="0" err="1"/>
              <a:t>hoitajien</a:t>
            </a:r>
            <a:r>
              <a:rPr lang="en-US" sz="2000" dirty="0"/>
              <a:t> </a:t>
            </a:r>
            <a:r>
              <a:rPr lang="en-US" sz="2000" dirty="0" err="1"/>
              <a:t>koulutuksesta</a:t>
            </a:r>
            <a:r>
              <a:rPr lang="en-US" sz="2000" dirty="0"/>
              <a:t> </a:t>
            </a:r>
            <a:r>
              <a:rPr lang="en-US" sz="2000" dirty="0" err="1"/>
              <a:t>vastaavan</a:t>
            </a:r>
            <a:r>
              <a:rPr lang="en-US" sz="2000" dirty="0"/>
              <a:t> </a:t>
            </a:r>
            <a:r>
              <a:rPr lang="en-US" sz="2000" dirty="0" err="1"/>
              <a:t>sairaanhoitajan</a:t>
            </a:r>
            <a:r>
              <a:rPr lang="en-US" sz="2000" dirty="0"/>
              <a:t> </a:t>
            </a:r>
            <a:r>
              <a:rPr lang="en-US" sz="2000" dirty="0" err="1"/>
              <a:t>tehtävät</a:t>
            </a:r>
            <a:r>
              <a:rPr lang="en-US" sz="2000" dirty="0"/>
              <a:t>:</a:t>
            </a:r>
          </a:p>
          <a:p>
            <a:pPr marL="549275" lvl="1" indent="-285750">
              <a:buFont typeface="System Font Regular"/>
              <a:buChar char="–"/>
            </a:pPr>
            <a:r>
              <a:rPr lang="en-US" sz="1600" dirty="0"/>
              <a:t>Onko </a:t>
            </a:r>
            <a:r>
              <a:rPr lang="en-US" sz="1600" dirty="0" err="1"/>
              <a:t>katetrointitoimenpiteeseen</a:t>
            </a:r>
            <a:r>
              <a:rPr lang="en-US" sz="1600" dirty="0"/>
              <a:t> </a:t>
            </a:r>
            <a:r>
              <a:rPr lang="en-US" sz="1600" dirty="0" err="1"/>
              <a:t>osallistunut</a:t>
            </a:r>
            <a:r>
              <a:rPr lang="en-US" sz="1600" dirty="0"/>
              <a:t> </a:t>
            </a:r>
            <a:r>
              <a:rPr lang="en-US" sz="1600" dirty="0" err="1"/>
              <a:t>monia</a:t>
            </a:r>
            <a:r>
              <a:rPr lang="en-US" sz="1600" dirty="0"/>
              <a:t> </a:t>
            </a:r>
            <a:r>
              <a:rPr lang="en-US" sz="1600" dirty="0" err="1"/>
              <a:t>hoitajia</a:t>
            </a:r>
            <a:r>
              <a:rPr lang="en-US" sz="1600" dirty="0"/>
              <a:t>?</a:t>
            </a:r>
          </a:p>
          <a:p>
            <a:pPr marL="549275" lvl="1" indent="-285750">
              <a:spcAft>
                <a:spcPts val="600"/>
              </a:spcAft>
              <a:buFont typeface="System Font Regular"/>
              <a:buChar char="–"/>
            </a:pPr>
            <a:r>
              <a:rPr lang="en-US" sz="1600" dirty="0" err="1"/>
              <a:t>Varmistetaan</a:t>
            </a:r>
            <a:r>
              <a:rPr lang="en-US" sz="1600" dirty="0"/>
              <a:t>, </a:t>
            </a:r>
            <a:r>
              <a:rPr lang="en-US" sz="1600" dirty="0" err="1"/>
              <a:t>että</a:t>
            </a:r>
            <a:r>
              <a:rPr lang="en-US" sz="1600" dirty="0"/>
              <a:t> </a:t>
            </a:r>
            <a:r>
              <a:rPr lang="en-US" sz="1600" dirty="0" err="1"/>
              <a:t>kaikilla</a:t>
            </a:r>
            <a:r>
              <a:rPr lang="en-US" sz="1600" dirty="0"/>
              <a:t> </a:t>
            </a:r>
            <a:r>
              <a:rPr lang="en-US" sz="1600" dirty="0" err="1"/>
              <a:t>hoitajilla</a:t>
            </a:r>
            <a:r>
              <a:rPr lang="en-US" sz="1600" dirty="0"/>
              <a:t> on </a:t>
            </a:r>
            <a:r>
              <a:rPr lang="en-US" sz="1600" b="1" dirty="0" err="1"/>
              <a:t>riittävät</a:t>
            </a:r>
            <a:r>
              <a:rPr lang="en-US" sz="1600" b="1" dirty="0"/>
              <a:t> </a:t>
            </a:r>
            <a:r>
              <a:rPr lang="en-US" sz="1600" b="1" dirty="0" err="1"/>
              <a:t>tiedot</a:t>
            </a:r>
            <a:r>
              <a:rPr lang="en-US" sz="1600" b="1" dirty="0"/>
              <a:t> </a:t>
            </a:r>
            <a:br>
              <a:rPr lang="en-US" sz="1600" b="1" dirty="0"/>
            </a:br>
            <a:r>
              <a:rPr lang="en-US" sz="1600" dirty="0" err="1"/>
              <a:t>katetrointitoimenpiteestä</a:t>
            </a:r>
            <a:endParaRPr lang="en-US" sz="1600" dirty="0"/>
          </a:p>
          <a:p>
            <a:r>
              <a:rPr lang="en-US" sz="2000" dirty="0" err="1"/>
              <a:t>Missä</a:t>
            </a:r>
            <a:r>
              <a:rPr lang="en-US" sz="2000" dirty="0"/>
              <a:t> </a:t>
            </a:r>
            <a:r>
              <a:rPr lang="en-US" sz="2000" dirty="0" err="1"/>
              <a:t>ympäristössä</a:t>
            </a:r>
            <a:r>
              <a:rPr lang="en-US" sz="2000" dirty="0"/>
              <a:t>/</a:t>
            </a:r>
            <a:r>
              <a:rPr lang="en-US" sz="2000" dirty="0" err="1"/>
              <a:t>paikassa</a:t>
            </a:r>
            <a:r>
              <a:rPr lang="en-US" sz="2000" dirty="0"/>
              <a:t> </a:t>
            </a:r>
            <a:r>
              <a:rPr lang="en-US" sz="2000" dirty="0" err="1"/>
              <a:t>katetrointi</a:t>
            </a:r>
            <a:r>
              <a:rPr lang="en-US" sz="2000" dirty="0"/>
              <a:t> </a:t>
            </a:r>
            <a:r>
              <a:rPr lang="en-US" sz="2000" dirty="0" err="1"/>
              <a:t>suoritetaan</a:t>
            </a:r>
            <a:r>
              <a:rPr lang="en-US" sz="2000" dirty="0"/>
              <a:t>?</a:t>
            </a:r>
          </a:p>
          <a:p>
            <a:pPr marL="549275" lvl="1" indent="-285750">
              <a:buFont typeface="System Font Regular"/>
              <a:buChar char="–"/>
            </a:pPr>
            <a:r>
              <a:rPr lang="en-US" sz="1600" b="1" dirty="0" err="1"/>
              <a:t>Katetrointi</a:t>
            </a:r>
            <a:r>
              <a:rPr lang="en-US" sz="1600" b="1" dirty="0"/>
              <a:t> </a:t>
            </a:r>
            <a:r>
              <a:rPr lang="en-US" sz="1600" b="1" dirty="0" err="1"/>
              <a:t>sängyssä</a:t>
            </a:r>
            <a:r>
              <a:rPr lang="en-US" sz="1600" dirty="0"/>
              <a:t>: </a:t>
            </a:r>
            <a:r>
              <a:rPr lang="en-US" sz="1600" dirty="0" err="1"/>
              <a:t>jos</a:t>
            </a:r>
            <a:r>
              <a:rPr lang="en-US" sz="1600" dirty="0"/>
              <a:t> </a:t>
            </a:r>
            <a:r>
              <a:rPr lang="en-US" sz="1600" dirty="0" err="1"/>
              <a:t>mahdollista</a:t>
            </a:r>
            <a:r>
              <a:rPr lang="en-US" sz="1600" dirty="0"/>
              <a:t>, </a:t>
            </a:r>
            <a:r>
              <a:rPr lang="en-US" sz="1600" dirty="0" err="1"/>
              <a:t>nosta</a:t>
            </a:r>
            <a:r>
              <a:rPr lang="en-US" sz="1600" dirty="0"/>
              <a:t> </a:t>
            </a:r>
            <a:r>
              <a:rPr lang="en-US" sz="1600" dirty="0" err="1"/>
              <a:t>sängyn</a:t>
            </a:r>
            <a:r>
              <a:rPr lang="en-US" sz="1600" dirty="0"/>
              <a:t> </a:t>
            </a:r>
            <a:r>
              <a:rPr lang="en-US" sz="1600" dirty="0" err="1"/>
              <a:t>päätä</a:t>
            </a:r>
            <a:r>
              <a:rPr lang="en-US" sz="1600" dirty="0"/>
              <a:t> </a:t>
            </a:r>
            <a:r>
              <a:rPr lang="en-US" sz="1600" dirty="0" err="1"/>
              <a:t>tyhjennyksen</a:t>
            </a:r>
            <a:r>
              <a:rPr lang="en-US" sz="1600" dirty="0"/>
              <a:t> </a:t>
            </a:r>
            <a:r>
              <a:rPr lang="en-US" sz="1600" dirty="0" err="1"/>
              <a:t>helpottamiseksi</a:t>
            </a:r>
            <a:r>
              <a:rPr lang="en-US" sz="1600" dirty="0"/>
              <a:t> tai </a:t>
            </a:r>
            <a:r>
              <a:rPr lang="en-US" sz="1600" dirty="0" err="1"/>
              <a:t>käytä</a:t>
            </a:r>
            <a:r>
              <a:rPr lang="en-US" sz="1600" dirty="0"/>
              <a:t> </a:t>
            </a:r>
            <a:r>
              <a:rPr lang="en-US" sz="1600" dirty="0" err="1"/>
              <a:t>jatkoletkua</a:t>
            </a:r>
            <a:r>
              <a:rPr lang="en-US" sz="1600" dirty="0"/>
              <a:t> tai </a:t>
            </a:r>
            <a:r>
              <a:rPr lang="en-US" sz="1600" dirty="0" err="1"/>
              <a:t>virtsankeräyspussia</a:t>
            </a:r>
            <a:r>
              <a:rPr lang="en-US" sz="1600" dirty="0"/>
              <a:t>.</a:t>
            </a:r>
          </a:p>
        </p:txBody>
      </p:sp>
      <p:sp>
        <p:nvSpPr>
          <p:cNvPr id="7" name="Picture Placeholder 6">
            <a:extLst>
              <a:ext uri="{FF2B5EF4-FFF2-40B4-BE49-F238E27FC236}">
                <a16:creationId xmlns:a16="http://schemas.microsoft.com/office/drawing/2014/main" id="{C57FB0F0-AE20-1AF5-D435-B02B6067FFD0}"/>
              </a:ext>
            </a:extLst>
          </p:cNvPr>
          <p:cNvSpPr>
            <a:spLocks noGrp="1"/>
          </p:cNvSpPr>
          <p:nvPr>
            <p:ph type="pic" sz="quarter" idx="10"/>
          </p:nvPr>
        </p:nvSpPr>
        <p:spPr>
          <a:solidFill>
            <a:schemeClr val="bg1">
              <a:lumMod val="95000"/>
            </a:schemeClr>
          </a:solidFill>
        </p:spPr>
        <p:txBody>
          <a:bodyPr/>
          <a:lstStyle/>
          <a:p>
            <a:r>
              <a:rPr lang="en-SE"/>
              <a:t> </a:t>
            </a:r>
          </a:p>
        </p:txBody>
      </p:sp>
      <p:sp>
        <p:nvSpPr>
          <p:cNvPr id="5" name="Linked button">
            <a:hlinkClick r:id="rId3"/>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Lue </a:t>
            </a:r>
            <a:r>
              <a:rPr lang="en-US" sz="1400" dirty="0" err="1"/>
              <a:t>lisää</a:t>
            </a:r>
            <a:endParaRPr lang="en-US" sz="1400" dirty="0"/>
          </a:p>
        </p:txBody>
      </p:sp>
      <p:sp>
        <p:nvSpPr>
          <p:cNvPr id="10" name="Linked button">
            <a:hlinkClick r:id="rId4"/>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Tutustu</a:t>
            </a:r>
            <a:r>
              <a:rPr lang="en-US" sz="1400" dirty="0"/>
              <a:t> </a:t>
            </a:r>
            <a:r>
              <a:rPr lang="en-US" sz="1400" dirty="0" err="1"/>
              <a:t>potilastukimateriaaliin</a:t>
            </a:r>
            <a:endParaRPr lang="en-US" sz="1400" dirty="0"/>
          </a:p>
        </p:txBody>
      </p:sp>
      <p:sp>
        <p:nvSpPr>
          <p:cNvPr id="13" name="Linked button">
            <a:hlinkClick r:id="rId5" action="ppaction://hlinksldjump"/>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a:t>Tuotteen</a:t>
            </a:r>
            <a:r>
              <a:rPr lang="en-US" sz="1400" dirty="0"/>
              <a:t> </a:t>
            </a:r>
            <a:r>
              <a:rPr lang="en-US" sz="1400" dirty="0" err="1"/>
              <a:t>käsittely</a:t>
            </a:r>
            <a:endParaRPr lang="en-US" sz="1400" dirty="0"/>
          </a:p>
        </p:txBody>
      </p:sp>
      <p:grpSp>
        <p:nvGrpSpPr>
          <p:cNvPr id="17" name="Group 16">
            <a:extLst>
              <a:ext uri="{FF2B5EF4-FFF2-40B4-BE49-F238E27FC236}">
                <a16:creationId xmlns:a16="http://schemas.microsoft.com/office/drawing/2014/main" id="{6A024B72-0656-FFA7-0442-49005AAFDF93}"/>
              </a:ext>
            </a:extLst>
          </p:cNvPr>
          <p:cNvGrpSpPr/>
          <p:nvPr/>
        </p:nvGrpSpPr>
        <p:grpSpPr>
          <a:xfrm>
            <a:off x="1323017" y="1368389"/>
            <a:ext cx="2381693" cy="3744363"/>
            <a:chOff x="10230967" y="1382791"/>
            <a:chExt cx="2381693" cy="3744363"/>
          </a:xfrm>
          <a:effectLst/>
        </p:grpSpPr>
        <p:pic>
          <p:nvPicPr>
            <p:cNvPr id="18" name="Picture 17">
              <a:extLst>
                <a:ext uri="{FF2B5EF4-FFF2-40B4-BE49-F238E27FC236}">
                  <a16:creationId xmlns:a16="http://schemas.microsoft.com/office/drawing/2014/main" id="{5FFB2D7A-A43F-BC4E-1F3F-E184E40F455F}"/>
                </a:ext>
              </a:extLst>
            </p:cNvPr>
            <p:cNvPicPr>
              <a:picLocks noChangeAspect="1"/>
            </p:cNvPicPr>
            <p:nvPr/>
          </p:nvPicPr>
          <p:blipFill>
            <a:blip r:embed="rId6">
              <a:extLst>
                <a:ext uri="{28A0092B-C50C-407E-A947-70E740481C1C}">
                  <a14:useLocalDpi xmlns:a14="http://schemas.microsoft.com/office/drawing/2010/main" val="0"/>
                </a:ext>
              </a:extLst>
            </a:blip>
            <a:srcRect l="1472" r="1472"/>
            <a:stretch/>
          </p:blipFill>
          <p:spPr>
            <a:xfrm>
              <a:off x="10230967" y="1382791"/>
              <a:ext cx="2381693" cy="1470429"/>
            </a:xfrm>
            <a:prstGeom prst="roundRect">
              <a:avLst>
                <a:gd name="adj" fmla="val 7482"/>
              </a:avLst>
            </a:prstGeom>
          </p:spPr>
        </p:pic>
        <p:sp>
          <p:nvSpPr>
            <p:cNvPr id="19" name="Freeform: Shape 18">
              <a:extLst>
                <a:ext uri="{FF2B5EF4-FFF2-40B4-BE49-F238E27FC236}">
                  <a16:creationId xmlns:a16="http://schemas.microsoft.com/office/drawing/2014/main" id="{933D5361-787C-5B3C-1DB4-6403F3701974}"/>
                </a:ext>
              </a:extLst>
            </p:cNvPr>
            <p:cNvSpPr/>
            <p:nvPr/>
          </p:nvSpPr>
          <p:spPr>
            <a:xfrm>
              <a:off x="10230967" y="2688171"/>
              <a:ext cx="2381693" cy="2438983"/>
            </a:xfrm>
            <a:custGeom>
              <a:avLst/>
              <a:gdLst>
                <a:gd name="connsiteX0" fmla="*/ 0 w 2381693"/>
                <a:gd name="connsiteY0" fmla="*/ 0 h 2438983"/>
                <a:gd name="connsiteX1" fmla="*/ 2381693 w 2381693"/>
                <a:gd name="connsiteY1" fmla="*/ 0 h 2438983"/>
                <a:gd name="connsiteX2" fmla="*/ 2381693 w 2381693"/>
                <a:gd name="connsiteY2" fmla="*/ 354375 h 2438983"/>
                <a:gd name="connsiteX3" fmla="*/ 2381693 w 2381693"/>
                <a:gd name="connsiteY3" fmla="*/ 464462 h 2438983"/>
                <a:gd name="connsiteX4" fmla="*/ 2381693 w 2381693"/>
                <a:gd name="connsiteY4" fmla="*/ 2316839 h 2438983"/>
                <a:gd name="connsiteX5" fmla="*/ 2259549 w 2381693"/>
                <a:gd name="connsiteY5" fmla="*/ 2438983 h 2438983"/>
                <a:gd name="connsiteX6" fmla="*/ 122144 w 2381693"/>
                <a:gd name="connsiteY6" fmla="*/ 2438983 h 2438983"/>
                <a:gd name="connsiteX7" fmla="*/ 0 w 2381693"/>
                <a:gd name="connsiteY7" fmla="*/ 2316839 h 2438983"/>
                <a:gd name="connsiteX8" fmla="*/ 0 w 2381693"/>
                <a:gd name="connsiteY8" fmla="*/ 464462 h 2438983"/>
                <a:gd name="connsiteX9" fmla="*/ 0 w 2381693"/>
                <a:gd name="connsiteY9" fmla="*/ 354375 h 243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2438983">
                  <a:moveTo>
                    <a:pt x="0" y="0"/>
                  </a:moveTo>
                  <a:lnTo>
                    <a:pt x="2381693" y="0"/>
                  </a:lnTo>
                  <a:lnTo>
                    <a:pt x="2381693" y="354375"/>
                  </a:lnTo>
                  <a:lnTo>
                    <a:pt x="2381693" y="464462"/>
                  </a:lnTo>
                  <a:lnTo>
                    <a:pt x="2381693" y="2316839"/>
                  </a:lnTo>
                  <a:cubicBezTo>
                    <a:pt x="2381693" y="2384297"/>
                    <a:pt x="2327007" y="2438983"/>
                    <a:pt x="2259549" y="2438983"/>
                  </a:cubicBezTo>
                  <a:lnTo>
                    <a:pt x="122144" y="2438983"/>
                  </a:lnTo>
                  <a:cubicBezTo>
                    <a:pt x="54686" y="2438983"/>
                    <a:pt x="0" y="2384297"/>
                    <a:pt x="0" y="2316839"/>
                  </a:cubicBezTo>
                  <a:lnTo>
                    <a:pt x="0" y="464462"/>
                  </a:lnTo>
                  <a:lnTo>
                    <a:pt x="0" y="35437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48849E03-AC69-343F-19DB-B5C5E98C348A}"/>
                </a:ext>
              </a:extLst>
            </p:cNvPr>
            <p:cNvSpPr txBox="1"/>
            <p:nvPr/>
          </p:nvSpPr>
          <p:spPr>
            <a:xfrm>
              <a:off x="10320901" y="2426284"/>
              <a:ext cx="468000" cy="180000"/>
            </a:xfrm>
            <a:prstGeom prst="roundRect">
              <a:avLst/>
            </a:prstGeom>
            <a:solidFill>
              <a:schemeClr val="bg1"/>
            </a:solidFill>
          </p:spPr>
          <p:txBody>
            <a:bodyPr wrap="square" lIns="0" tIns="0" rIns="0" bIns="18000" anchor="ctr" anchorCtr="0">
              <a:noAutofit/>
            </a:bodyPr>
            <a:lstStyle/>
            <a:p>
              <a:pPr algn="ctr">
                <a:spcAft>
                  <a:spcPts val="200"/>
                </a:spcAft>
              </a:pPr>
              <a:r>
                <a:rPr lang="en-US" sz="700" dirty="0">
                  <a:solidFill>
                    <a:srgbClr val="000000"/>
                  </a:solidFill>
                  <a:latin typeface="Calibri" panose="020F0502020204030204"/>
                </a:rPr>
                <a:t>VIDEO</a:t>
              </a:r>
              <a:endParaRPr lang="en-US" sz="1400" dirty="0"/>
            </a:p>
          </p:txBody>
        </p:sp>
        <p:sp>
          <p:nvSpPr>
            <p:cNvPr id="21" name="TextBox 20">
              <a:extLst>
                <a:ext uri="{FF2B5EF4-FFF2-40B4-BE49-F238E27FC236}">
                  <a16:creationId xmlns:a16="http://schemas.microsoft.com/office/drawing/2014/main" id="{33F6FD0E-E03B-EA67-540C-0030A39583D3}"/>
                </a:ext>
              </a:extLst>
            </p:cNvPr>
            <p:cNvSpPr txBox="1"/>
            <p:nvPr/>
          </p:nvSpPr>
          <p:spPr>
            <a:xfrm>
              <a:off x="10318755" y="2853220"/>
              <a:ext cx="2196000" cy="769441"/>
            </a:xfrm>
            <a:prstGeom prst="rect">
              <a:avLst/>
            </a:prstGeom>
            <a:solidFill>
              <a:schemeClr val="bg1"/>
            </a:solidFill>
          </p:spPr>
          <p:txBody>
            <a:bodyPr wrap="square">
              <a:spAutoFit/>
            </a:bodyPr>
            <a:lstStyle/>
            <a:p>
              <a:pPr>
                <a:spcAft>
                  <a:spcPts val="600"/>
                </a:spcAft>
              </a:pPr>
              <a:r>
                <a:rPr lang="en-US" sz="1200" b="1" dirty="0" err="1">
                  <a:solidFill>
                    <a:srgbClr val="000000"/>
                  </a:solidFill>
                </a:rPr>
                <a:t>Toistokatetrointi</a:t>
              </a:r>
              <a:endParaRPr lang="en-US" sz="1200" b="1" dirty="0">
                <a:solidFill>
                  <a:srgbClr val="000000"/>
                </a:solidFill>
              </a:endParaRPr>
            </a:p>
            <a:p>
              <a:pPr>
                <a:spcAft>
                  <a:spcPts val="600"/>
                </a:spcAft>
              </a:pPr>
              <a:r>
                <a:rPr lang="en-US" sz="900" dirty="0" err="1">
                  <a:solidFill>
                    <a:srgbClr val="000000"/>
                  </a:solidFill>
                </a:rPr>
                <a:t>Tässä</a:t>
              </a:r>
              <a:r>
                <a:rPr lang="en-US" sz="900" dirty="0">
                  <a:solidFill>
                    <a:srgbClr val="000000"/>
                  </a:solidFill>
                </a:rPr>
                <a:t> </a:t>
              </a:r>
              <a:r>
                <a:rPr lang="en-US" sz="900" dirty="0" err="1">
                  <a:solidFill>
                    <a:srgbClr val="000000"/>
                  </a:solidFill>
                </a:rPr>
                <a:t>videossa</a:t>
              </a:r>
              <a:r>
                <a:rPr lang="en-US" sz="900" dirty="0">
                  <a:solidFill>
                    <a:srgbClr val="000000"/>
                  </a:solidFill>
                </a:rPr>
                <a:t> </a:t>
              </a:r>
              <a:r>
                <a:rPr lang="en-US" sz="900" dirty="0" err="1">
                  <a:solidFill>
                    <a:srgbClr val="000000"/>
                  </a:solidFill>
                </a:rPr>
                <a:t>käsitellään</a:t>
              </a:r>
              <a:r>
                <a:rPr lang="en-US" sz="900" dirty="0">
                  <a:solidFill>
                    <a:srgbClr val="000000"/>
                  </a:solidFill>
                </a:rPr>
                <a:t> mm. </a:t>
              </a:r>
              <a:r>
                <a:rPr lang="en-US" sz="900" dirty="0" err="1">
                  <a:solidFill>
                    <a:srgbClr val="000000"/>
                  </a:solidFill>
                </a:rPr>
                <a:t>toistokatetrointia</a:t>
              </a:r>
              <a:r>
                <a:rPr lang="en-US" sz="900" dirty="0">
                  <a:solidFill>
                    <a:srgbClr val="000000"/>
                  </a:solidFill>
                </a:rPr>
                <a:t>, </a:t>
              </a:r>
              <a:r>
                <a:rPr lang="en-US" sz="900" dirty="0" err="1">
                  <a:solidFill>
                    <a:srgbClr val="000000"/>
                  </a:solidFill>
                </a:rPr>
                <a:t>katetreja</a:t>
              </a:r>
              <a:r>
                <a:rPr lang="en-US" sz="900" dirty="0">
                  <a:solidFill>
                    <a:srgbClr val="000000"/>
                  </a:solidFill>
                </a:rPr>
                <a:t> ja </a:t>
              </a:r>
              <a:r>
                <a:rPr lang="en-US" sz="900" dirty="0" err="1">
                  <a:solidFill>
                    <a:srgbClr val="000000"/>
                  </a:solidFill>
                </a:rPr>
                <a:t>oppimisen</a:t>
              </a:r>
              <a:r>
                <a:rPr lang="en-US" sz="900" dirty="0">
                  <a:solidFill>
                    <a:srgbClr val="000000"/>
                  </a:solidFill>
                </a:rPr>
                <a:t> </a:t>
              </a:r>
              <a:r>
                <a:rPr lang="en-US" sz="900" dirty="0" err="1">
                  <a:solidFill>
                    <a:srgbClr val="000000"/>
                  </a:solidFill>
                </a:rPr>
                <a:t>tärkeyttä</a:t>
              </a:r>
              <a:r>
                <a:rPr lang="en-US" sz="900" dirty="0">
                  <a:solidFill>
                    <a:srgbClr val="000000"/>
                  </a:solidFill>
                </a:rPr>
                <a:t>.</a:t>
              </a:r>
            </a:p>
          </p:txBody>
        </p:sp>
        <p:sp>
          <p:nvSpPr>
            <p:cNvPr id="22" name="TextBox 21">
              <a:extLst>
                <a:ext uri="{FF2B5EF4-FFF2-40B4-BE49-F238E27FC236}">
                  <a16:creationId xmlns:a16="http://schemas.microsoft.com/office/drawing/2014/main" id="{79D602E4-2DF4-5F03-2862-92D689D858BA}"/>
                </a:ext>
              </a:extLst>
            </p:cNvPr>
            <p:cNvSpPr txBox="1"/>
            <p:nvPr/>
          </p:nvSpPr>
          <p:spPr>
            <a:xfrm>
              <a:off x="10574335" y="4666212"/>
              <a:ext cx="1752497" cy="394980"/>
            </a:xfrm>
            <a:prstGeom prst="rect">
              <a:avLst/>
            </a:prstGeom>
            <a:solidFill>
              <a:schemeClr val="bg1"/>
            </a:solidFill>
          </p:spPr>
          <p:txBody>
            <a:bodyPr wrap="square">
              <a:spAutoFit/>
            </a:bodyPr>
            <a:lstStyle/>
            <a:p>
              <a:pPr>
                <a:spcAft>
                  <a:spcPts val="200"/>
                </a:spcAft>
              </a:pPr>
              <a:r>
                <a:rPr lang="en-US" sz="900" dirty="0" err="1">
                  <a:solidFill>
                    <a:srgbClr val="000000"/>
                  </a:solidFill>
                  <a:latin typeface="Calibri" panose="020F0502020204030204"/>
                </a:rPr>
                <a:t>Opeta</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lang="en-US" sz="900" dirty="0" err="1">
                  <a:solidFill>
                    <a:srgbClr val="000000"/>
                  </a:solidFill>
                  <a:latin typeface="Calibri" panose="020F0502020204030204"/>
                </a:rPr>
                <a:t>Virtsarakko</a:t>
              </a: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900" dirty="0">
                  <a:solidFill>
                    <a:srgbClr val="000000"/>
                  </a:solidFill>
                  <a:latin typeface="Calibri" panose="020F0502020204030204"/>
                </a:rPr>
                <a:t>video</a:t>
              </a:r>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r>
                <a:rPr lang="en-US" sz="900" dirty="0">
                  <a:solidFill>
                    <a:srgbClr val="000000"/>
                  </a:solidFill>
                  <a:latin typeface="Calibri" panose="020F0502020204030204"/>
                </a:rPr>
                <a:t>31 min</a:t>
              </a:r>
              <a:endParaRPr lang="en-US" dirty="0"/>
            </a:p>
          </p:txBody>
        </p:sp>
        <p:pic>
          <p:nvPicPr>
            <p:cNvPr id="23" name="Picture 22">
              <a:extLst>
                <a:ext uri="{FF2B5EF4-FFF2-40B4-BE49-F238E27FC236}">
                  <a16:creationId xmlns:a16="http://schemas.microsoft.com/office/drawing/2014/main" id="{3AAEFA02-736A-2DF1-4AF7-19751B2534A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407246" y="4654365"/>
              <a:ext cx="180680" cy="369331"/>
            </a:xfrm>
            <a:prstGeom prst="rect">
              <a:avLst/>
            </a:prstGeom>
          </p:spPr>
        </p:pic>
        <p:pic>
          <p:nvPicPr>
            <p:cNvPr id="24" name="Picture 23">
              <a:extLst>
                <a:ext uri="{FF2B5EF4-FFF2-40B4-BE49-F238E27FC236}">
                  <a16:creationId xmlns:a16="http://schemas.microsoft.com/office/drawing/2014/main" id="{71A9A42B-DC83-D6CF-3E68-271C126724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254303" y="4791846"/>
              <a:ext cx="158812" cy="158812"/>
            </a:xfrm>
            <a:prstGeom prst="rect">
              <a:avLst/>
            </a:prstGeom>
          </p:spPr>
        </p:pic>
      </p:grpSp>
      <p:sp>
        <p:nvSpPr>
          <p:cNvPr id="16" name="Rectangle: Rounded Corners 15">
            <a:extLst>
              <a:ext uri="{FF2B5EF4-FFF2-40B4-BE49-F238E27FC236}">
                <a16:creationId xmlns:a16="http://schemas.microsoft.com/office/drawing/2014/main" id="{2B3827A9-3ED5-684D-59E8-79119FB6D57F}"/>
              </a:ext>
            </a:extLst>
          </p:cNvPr>
          <p:cNvSpPr/>
          <p:nvPr/>
        </p:nvSpPr>
        <p:spPr>
          <a:xfrm>
            <a:off x="1323501" y="1368000"/>
            <a:ext cx="2381693" cy="3744363"/>
          </a:xfrm>
          <a:prstGeom prst="roundRect">
            <a:avLst>
              <a:gd name="adj" fmla="val 4714"/>
            </a:avLst>
          </a:prstGeom>
          <a:noFill/>
          <a:ln w="3175">
            <a:solidFill>
              <a:schemeClr val="bg2">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6860"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77467" y="5110842"/>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12"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690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dirty="0"/>
            </a:br>
            <a:r>
              <a:rPr lang="en" b="1" dirty="0"/>
              <a:t>6.1 Erikoistutkimus</a:t>
            </a:r>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en-US" dirty="0" err="1"/>
              <a:t>Röntgentutkimus</a:t>
            </a:r>
            <a:r>
              <a:rPr lang="en-US" dirty="0"/>
              <a:t> tai </a:t>
            </a:r>
            <a:r>
              <a:rPr lang="en-US" dirty="0" err="1"/>
              <a:t>ultraäänitutkimus</a:t>
            </a:r>
            <a:endParaRPr lang="en-US" dirty="0"/>
          </a:p>
          <a:p>
            <a:r>
              <a:rPr lang="en-US" dirty="0" err="1"/>
              <a:t>Kystoskopia</a:t>
            </a:r>
            <a:endParaRPr lang="en-US" dirty="0"/>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0256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en-US" dirty="0" err="1"/>
              <a:t>Yhteenveto</a:t>
            </a:r>
            <a:endParaRPr lang="en-US" dirty="0"/>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en-US" dirty="0" err="1"/>
              <a:t>Tämä</a:t>
            </a:r>
            <a:r>
              <a:rPr lang="en-US" dirty="0"/>
              <a:t> </a:t>
            </a:r>
            <a:r>
              <a:rPr lang="en-US" dirty="0" err="1"/>
              <a:t>yhdessä</a:t>
            </a:r>
            <a:r>
              <a:rPr lang="en-US" dirty="0"/>
              <a:t> </a:t>
            </a:r>
            <a:r>
              <a:rPr lang="en-US" dirty="0" err="1"/>
              <a:t>terveydenhuollon</a:t>
            </a:r>
            <a:r>
              <a:rPr lang="en-US" dirty="0"/>
              <a:t> </a:t>
            </a:r>
            <a:r>
              <a:rPr lang="en-US" dirty="0" err="1"/>
              <a:t>ammattilaisten</a:t>
            </a:r>
            <a:r>
              <a:rPr lang="en-US" dirty="0"/>
              <a:t> </a:t>
            </a:r>
            <a:r>
              <a:rPr lang="en-US" dirty="0" err="1"/>
              <a:t>kanssa</a:t>
            </a:r>
            <a:r>
              <a:rPr lang="en-US" dirty="0"/>
              <a:t> </a:t>
            </a:r>
            <a:r>
              <a:rPr lang="en-US" dirty="0" err="1"/>
              <a:t>kehitetty</a:t>
            </a:r>
            <a:r>
              <a:rPr lang="en-US" dirty="0"/>
              <a:t> </a:t>
            </a:r>
            <a:r>
              <a:rPr lang="en-US" dirty="0" err="1"/>
              <a:t>koulutusmateriaali</a:t>
            </a:r>
            <a:r>
              <a:rPr lang="en-US" dirty="0"/>
              <a:t> </a:t>
            </a:r>
            <a:r>
              <a:rPr lang="en-US" dirty="0" err="1"/>
              <a:t>auttaa</a:t>
            </a:r>
            <a:r>
              <a:rPr lang="en-US" dirty="0"/>
              <a:t> </a:t>
            </a:r>
            <a:r>
              <a:rPr lang="en-US" dirty="0" err="1"/>
              <a:t>tunnistamaan</a:t>
            </a:r>
            <a:r>
              <a:rPr lang="en-US" dirty="0"/>
              <a:t> </a:t>
            </a:r>
            <a:r>
              <a:rPr lang="en-US" dirty="0" err="1"/>
              <a:t>toistuvien</a:t>
            </a:r>
            <a:r>
              <a:rPr lang="en-US" dirty="0"/>
              <a:t> </a:t>
            </a:r>
            <a:r>
              <a:rPr lang="en-US" dirty="0" err="1"/>
              <a:t>virtsatieinfektioiden</a:t>
            </a:r>
            <a:r>
              <a:rPr lang="en-US" dirty="0"/>
              <a:t> </a:t>
            </a:r>
            <a:r>
              <a:rPr lang="en-US" dirty="0" err="1"/>
              <a:t>optimaalisen</a:t>
            </a:r>
            <a:r>
              <a:rPr lang="en-US" dirty="0"/>
              <a:t> </a:t>
            </a:r>
            <a:r>
              <a:rPr lang="en-US" dirty="0" err="1"/>
              <a:t>hoitopolun</a:t>
            </a:r>
            <a:r>
              <a:rPr lang="en-US" dirty="0"/>
              <a:t>.</a:t>
            </a:r>
          </a:p>
          <a:p>
            <a:pPr marL="0" indent="0">
              <a:buNone/>
            </a:pPr>
            <a:endParaRPr lang="en-US" dirty="0"/>
          </a:p>
          <a:p>
            <a:pPr marL="0" indent="0">
              <a:buNone/>
            </a:pPr>
            <a:r>
              <a:rPr lang="en-US" dirty="0"/>
              <a:t>CPD-</a:t>
            </a:r>
            <a:r>
              <a:rPr lang="en-US" dirty="0" err="1"/>
              <a:t>akkreditoitujen</a:t>
            </a:r>
            <a:r>
              <a:rPr lang="en-US" dirty="0"/>
              <a:t> </a:t>
            </a:r>
            <a:r>
              <a:rPr lang="en-US" dirty="0" err="1"/>
              <a:t>oppimateriaalien</a:t>
            </a:r>
            <a:r>
              <a:rPr lang="en-US" dirty="0"/>
              <a:t> </a:t>
            </a:r>
            <a:r>
              <a:rPr lang="en-US" dirty="0" err="1"/>
              <a:t>avulla</a:t>
            </a:r>
            <a:r>
              <a:rPr lang="en-US" dirty="0"/>
              <a:t> </a:t>
            </a:r>
            <a:r>
              <a:rPr lang="en-US" dirty="0" err="1"/>
              <a:t>pysyt</a:t>
            </a:r>
            <a:r>
              <a:rPr lang="en-US" dirty="0"/>
              <a:t> </a:t>
            </a:r>
            <a:r>
              <a:rPr lang="en-US" dirty="0" err="1"/>
              <a:t>ajan</a:t>
            </a:r>
            <a:r>
              <a:rPr lang="en-US" dirty="0"/>
              <a:t> </a:t>
            </a:r>
            <a:r>
              <a:rPr lang="en-US" dirty="0" err="1"/>
              <a:t>tasalla</a:t>
            </a:r>
            <a:r>
              <a:rPr lang="en-US" dirty="0"/>
              <a:t> ja </a:t>
            </a:r>
            <a:r>
              <a:rPr lang="en-US" dirty="0" err="1"/>
              <a:t>voit</a:t>
            </a:r>
            <a:r>
              <a:rPr lang="en-US" dirty="0"/>
              <a:t> </a:t>
            </a:r>
            <a:r>
              <a:rPr lang="en-US" dirty="0" err="1"/>
              <a:t>opastaa</a:t>
            </a:r>
            <a:r>
              <a:rPr lang="en-US" dirty="0"/>
              <a:t> </a:t>
            </a:r>
            <a:r>
              <a:rPr lang="en-US" dirty="0" err="1"/>
              <a:t>uusia</a:t>
            </a:r>
            <a:r>
              <a:rPr lang="en-US" dirty="0"/>
              <a:t> </a:t>
            </a:r>
            <a:r>
              <a:rPr lang="en-US" dirty="0" err="1"/>
              <a:t>kollegoita</a:t>
            </a:r>
            <a:r>
              <a:rPr lang="en-US" dirty="0"/>
              <a:t> </a:t>
            </a:r>
            <a:r>
              <a:rPr lang="en-US" dirty="0" err="1"/>
              <a:t>sekä</a:t>
            </a:r>
            <a:r>
              <a:rPr lang="en-US" dirty="0"/>
              <a:t> </a:t>
            </a:r>
            <a:r>
              <a:rPr lang="en-US" dirty="0" err="1"/>
              <a:t>toistokatetroivia</a:t>
            </a:r>
            <a:r>
              <a:rPr lang="en-US" dirty="0"/>
              <a:t> </a:t>
            </a:r>
            <a:r>
              <a:rPr lang="en-US" dirty="0" err="1"/>
              <a:t>potilaita</a:t>
            </a:r>
            <a:r>
              <a:rPr lang="en-US" dirty="0"/>
              <a:t>.</a:t>
            </a:r>
          </a:p>
          <a:p>
            <a:pPr marL="0" indent="0">
              <a:buNone/>
            </a:pPr>
            <a:endParaRPr lang="en-US" dirty="0"/>
          </a:p>
          <a:p>
            <a:pPr marL="0" indent="0">
              <a:buNone/>
            </a:pPr>
            <a:r>
              <a:rPr lang="en-US" dirty="0"/>
              <a:t>On </a:t>
            </a:r>
            <a:r>
              <a:rPr lang="en-US" dirty="0" err="1"/>
              <a:t>keinoja</a:t>
            </a:r>
            <a:r>
              <a:rPr lang="en-US" dirty="0"/>
              <a:t> </a:t>
            </a:r>
            <a:r>
              <a:rPr lang="en-US" dirty="0" err="1"/>
              <a:t>vähentää</a:t>
            </a:r>
            <a:r>
              <a:rPr lang="en-US" dirty="0"/>
              <a:t> </a:t>
            </a:r>
            <a:r>
              <a:rPr lang="en-US" dirty="0" err="1"/>
              <a:t>toistokatetroivien</a:t>
            </a:r>
            <a:r>
              <a:rPr lang="en-US" dirty="0"/>
              <a:t> </a:t>
            </a:r>
            <a:r>
              <a:rPr lang="en-US" dirty="0" err="1"/>
              <a:t>virtsatieinfektioiden</a:t>
            </a:r>
            <a:r>
              <a:rPr lang="en-US" dirty="0"/>
              <a:t> </a:t>
            </a:r>
            <a:r>
              <a:rPr lang="en-US" dirty="0" err="1"/>
              <a:t>riskiä</a:t>
            </a:r>
            <a:r>
              <a:rPr lang="en-US" dirty="0"/>
              <a:t> –  </a:t>
            </a:r>
            <a:r>
              <a:rPr lang="en-US" dirty="0" err="1"/>
              <a:t>jos</a:t>
            </a:r>
            <a:r>
              <a:rPr lang="en-US" dirty="0"/>
              <a:t> </a:t>
            </a:r>
            <a:r>
              <a:rPr lang="en-US" dirty="0" err="1"/>
              <a:t>niistä</a:t>
            </a:r>
            <a:r>
              <a:rPr lang="en-US" dirty="0"/>
              <a:t> on </a:t>
            </a:r>
            <a:r>
              <a:rPr lang="en-US" dirty="0" err="1"/>
              <a:t>tietoinen</a:t>
            </a:r>
            <a:r>
              <a:rPr lang="en-US" dirty="0"/>
              <a:t>.</a:t>
            </a:r>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6219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838200" y="908050"/>
            <a:ext cx="10515600" cy="1081087"/>
          </a:xfrm>
        </p:spPr>
        <p:txBody>
          <a:bodyPr>
            <a:noAutofit/>
          </a:bodyPr>
          <a:lstStyle/>
          <a:p>
            <a:pPr algn="ctr">
              <a:lnSpc>
                <a:spcPts val="3300"/>
              </a:lnSpc>
            </a:pPr>
            <a:r>
              <a:rPr lang="en" sz="3200" dirty="0"/>
              <a:t>Wellspect tarjoaa sekä tuotteita että koulutusmateriaalia virtsatieinfektioriskin vähentämiseksi</a:t>
            </a:r>
            <a:br>
              <a:rPr lang="en" sz="3200" dirty="0"/>
            </a:br>
            <a:r>
              <a:rPr lang="en" sz="1800" b="1" dirty="0">
                <a:solidFill>
                  <a:srgbClr val="000000"/>
                </a:solidFill>
              </a:rPr>
              <a:t>Skannaa QR-koodi tai käytä linkkejä lukeaksesi lisää;</a:t>
            </a:r>
            <a:endParaRPr lang="en" sz="3200" b="1" dirty="0"/>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5225342" y="5396219"/>
            <a:ext cx="1116939" cy="720000"/>
          </a:xfrm>
        </p:spPr>
        <p:txBody>
          <a:bodyPr anchor="ctr"/>
          <a:lstStyle/>
          <a:p>
            <a:pPr marL="0" indent="0" algn="ctr">
              <a:buNone/>
            </a:pPr>
            <a:r>
              <a:rPr lang="en" sz="1400" dirty="0"/>
              <a:t>Lue lisää ja tilaa näyte</a:t>
            </a:r>
            <a:endParaRPr lang="en-SE" sz="1400" dirty="0"/>
          </a:p>
        </p:txBody>
      </p:sp>
      <p:sp>
        <p:nvSpPr>
          <p:cNvPr id="7" name="Content Placeholder 6">
            <a:extLst>
              <a:ext uri="{FF2B5EF4-FFF2-40B4-BE49-F238E27FC236}">
                <a16:creationId xmlns:a16="http://schemas.microsoft.com/office/drawing/2014/main" id="{CAEE583A-6AD4-28CF-7521-749D2DADED62}"/>
              </a:ext>
            </a:extLst>
          </p:cNvPr>
          <p:cNvSpPr>
            <a:spLocks noGrp="1"/>
          </p:cNvSpPr>
          <p:nvPr>
            <p:ph sz="quarter" idx="12"/>
          </p:nvPr>
        </p:nvSpPr>
        <p:spPr>
          <a:xfrm>
            <a:off x="8832980" y="5396219"/>
            <a:ext cx="1083715" cy="720000"/>
          </a:xfrm>
        </p:spPr>
        <p:txBody>
          <a:bodyPr anchor="ctr"/>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Lue lisää ja tilaa näyte</a:t>
            </a:r>
            <a:endParaRPr lang="en" sz="1400" dirty="0">
              <a:hlinkClick r:id="rId3"/>
            </a:endParaRPr>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774" b="2774"/>
          <a:stretch>
            <a:fillRect/>
          </a:stretch>
        </p:blipFill>
        <p:spPr>
          <a:xfrm>
            <a:off x="839788"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2774" b="2774"/>
          <a:stretch>
            <a:fillRect/>
          </a:stretch>
        </p:blipFill>
        <p:spPr>
          <a:xfrm>
            <a:off x="4412547" y="2288897"/>
            <a:ext cx="3348037" cy="2371725"/>
          </a:xfrm>
          <a:prstGeom prst="roundRect">
            <a:avLst>
              <a:gd name="adj" fmla="val 3551"/>
            </a:avLst>
          </a:prstGeom>
        </p:spPr>
      </p:pic>
      <p:pic>
        <p:nvPicPr>
          <p:cNvPr id="37" name="Picture Placeholder 36" descr="A person using a computer and a phone&#10;&#10;Description automatically generated">
            <a:extLst>
              <a:ext uri="{FF2B5EF4-FFF2-40B4-BE49-F238E27FC236}">
                <a16:creationId xmlns:a16="http://schemas.microsoft.com/office/drawing/2014/main" id="{FAECCF2D-5702-D2F9-8371-D85550BB4341}"/>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t="2774" b="2774"/>
          <a:stretch>
            <a:fillRect/>
          </a:stretch>
        </p:blipFill>
        <p:spPr>
          <a:xfrm>
            <a:off x="7985125" y="2282547"/>
            <a:ext cx="3348038" cy="2371725"/>
          </a:xfrm>
          <a:prstGeom prst="roundRect">
            <a:avLst>
              <a:gd name="adj" fmla="val 4346"/>
            </a:avLst>
          </a:prstGeom>
        </p:spPr>
      </p:pic>
      <p:pic>
        <p:nvPicPr>
          <p:cNvPr id="23" name="Picture 22">
            <a:extLst>
              <a:ext uri="{FF2B5EF4-FFF2-40B4-BE49-F238E27FC236}">
                <a16:creationId xmlns:a16="http://schemas.microsoft.com/office/drawing/2014/main" id="{DD2C19AD-789D-8713-FBD7-E83ADF3E49C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23706" y="5396219"/>
            <a:ext cx="720000" cy="720000"/>
          </a:xfrm>
          <a:prstGeom prst="rect">
            <a:avLst/>
          </a:prstGeom>
        </p:spPr>
      </p:pic>
      <p:pic>
        <p:nvPicPr>
          <p:cNvPr id="6" name="Picture 5">
            <a:extLst>
              <a:ext uri="{FF2B5EF4-FFF2-40B4-BE49-F238E27FC236}">
                <a16:creationId xmlns:a16="http://schemas.microsoft.com/office/drawing/2014/main" id="{AC2C2410-B253-B4E3-2B63-0B405B4842E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865065" y="5396219"/>
            <a:ext cx="720000" cy="720000"/>
          </a:xfrm>
          <a:prstGeom prst="rect">
            <a:avLst/>
          </a:prstGeom>
        </p:spPr>
      </p:pic>
      <p:pic>
        <p:nvPicPr>
          <p:cNvPr id="16" name="Picture 15">
            <a:extLst>
              <a:ext uri="{FF2B5EF4-FFF2-40B4-BE49-F238E27FC236}">
                <a16:creationId xmlns:a16="http://schemas.microsoft.com/office/drawing/2014/main" id="{F3CCE6BE-401A-86CC-F251-9E4349D7A72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03812" y="5396219"/>
            <a:ext cx="720000" cy="720000"/>
          </a:xfrm>
          <a:prstGeom prst="rect">
            <a:avLst/>
          </a:prstGeom>
        </p:spPr>
      </p:pic>
      <p:sp>
        <p:nvSpPr>
          <p:cNvPr id="22" name="Linked button">
            <a:hlinkClick r:id="rId10"/>
            <a:extLst>
              <a:ext uri="{FF2B5EF4-FFF2-40B4-BE49-F238E27FC236}">
                <a16:creationId xmlns:a16="http://schemas.microsoft.com/office/drawing/2014/main" id="{DE8ED1B5-99AB-3A12-B8E2-F447AA23888B}"/>
              </a:ext>
            </a:extLst>
          </p:cNvPr>
          <p:cNvSpPr/>
          <p:nvPr/>
        </p:nvSpPr>
        <p:spPr>
          <a:xfrm>
            <a:off x="1062731"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Wellspect </a:t>
            </a:r>
            <a:r>
              <a:rPr lang="en-US" sz="1400" dirty="0" err="1"/>
              <a:t>Koulutus</a:t>
            </a:r>
            <a:endParaRPr lang="en-US" sz="1400" dirty="0"/>
          </a:p>
        </p:txBody>
      </p:sp>
      <p:pic>
        <p:nvPicPr>
          <p:cNvPr id="24" name="Graphic 23">
            <a:extLst>
              <a:ext uri="{FF2B5EF4-FFF2-40B4-BE49-F238E27FC236}">
                <a16:creationId xmlns:a16="http://schemas.microsoft.com/office/drawing/2014/main" id="{27FEC39B-9C2F-0F6B-0DDE-D0C9D130D0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25065" y="4957062"/>
            <a:ext cx="203521" cy="203521"/>
          </a:xfrm>
          <a:prstGeom prst="rect">
            <a:avLst/>
          </a:prstGeom>
        </p:spPr>
      </p:pic>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1517715" y="5396219"/>
            <a:ext cx="1347350" cy="720000"/>
          </a:xfrm>
        </p:spPr>
        <p:txBody>
          <a:bodyPr anchor="ctr" anchorCtr="0"/>
          <a:lstStyle/>
          <a:p>
            <a:pPr marL="0" indent="0" algn="ctr">
              <a:buNone/>
            </a:pPr>
            <a:r>
              <a:rPr kumimoji="0" lang="en" sz="1400" b="0" i="0" u="none" strike="noStrike" kern="1200" cap="none" spc="0" normalizeH="0" baseline="0" noProof="0" dirty="0">
                <a:ln>
                  <a:noFill/>
                </a:ln>
                <a:solidFill>
                  <a:srgbClr val="000000"/>
                </a:solidFill>
                <a:effectLst/>
                <a:uLnTx/>
                <a:uFillTx/>
                <a:ea typeface="+mn-ea"/>
                <a:cs typeface="+mn-cs"/>
              </a:rPr>
              <a:t>Tutustu koulutus-materiaaliin</a:t>
            </a:r>
            <a:endParaRPr lang="en" sz="1400" dirty="0">
              <a:hlinkClick r:id="rId10"/>
            </a:endParaRPr>
          </a:p>
        </p:txBody>
      </p:sp>
      <p:sp>
        <p:nvSpPr>
          <p:cNvPr id="31" name="Linked button">
            <a:hlinkClick r:id="rId13"/>
            <a:extLst>
              <a:ext uri="{FF2B5EF4-FFF2-40B4-BE49-F238E27FC236}">
                <a16:creationId xmlns:a16="http://schemas.microsoft.com/office/drawing/2014/main" id="{799F4613-3B08-D9ED-726F-1B8D69935949}"/>
              </a:ext>
            </a:extLst>
          </p:cNvPr>
          <p:cNvSpPr/>
          <p:nvPr/>
        </p:nvSpPr>
        <p:spPr>
          <a:xfrm>
            <a:off x="4654343"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LoFric-tuotteet</a:t>
            </a:r>
            <a:r>
              <a:rPr lang="en-US" sz="1400" dirty="0"/>
              <a:t> </a:t>
            </a:r>
            <a:r>
              <a:rPr lang="en-US" sz="1400" dirty="0" err="1"/>
              <a:t>virtsarakon</a:t>
            </a:r>
            <a:r>
              <a:rPr lang="en-US" sz="1400" dirty="0"/>
              <a:t> </a:t>
            </a:r>
            <a:r>
              <a:rPr lang="en-US" sz="1400" dirty="0" err="1"/>
              <a:t>hallintaan</a:t>
            </a:r>
            <a:endParaRPr lang="en-US" sz="1400" dirty="0"/>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58563" y="4957062"/>
            <a:ext cx="203521" cy="203521"/>
          </a:xfrm>
          <a:prstGeom prst="rect">
            <a:avLst/>
          </a:prstGeom>
        </p:spPr>
      </p:pic>
      <p:sp>
        <p:nvSpPr>
          <p:cNvPr id="33" name="Linked button">
            <a:hlinkClick r:id="rId3"/>
            <a:extLst>
              <a:ext uri="{FF2B5EF4-FFF2-40B4-BE49-F238E27FC236}">
                <a16:creationId xmlns:a16="http://schemas.microsoft.com/office/drawing/2014/main" id="{39574C36-DD26-E59F-C2E0-4AB839FAFEA0}"/>
              </a:ext>
            </a:extLst>
          </p:cNvPr>
          <p:cNvSpPr/>
          <p:nvPr/>
        </p:nvSpPr>
        <p:spPr>
          <a:xfrm>
            <a:off x="8227102"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Navina-tuotteet</a:t>
            </a:r>
            <a:r>
              <a:rPr lang="en-US" sz="1400" dirty="0"/>
              <a:t> </a:t>
            </a:r>
            <a:r>
              <a:rPr lang="en-US" sz="1400" dirty="0" err="1"/>
              <a:t>suolen</a:t>
            </a:r>
            <a:r>
              <a:rPr lang="en-US" sz="1400" dirty="0"/>
              <a:t> </a:t>
            </a:r>
            <a:r>
              <a:rPr lang="en-US" sz="1400" dirty="0" err="1"/>
              <a:t>hallintaan</a:t>
            </a:r>
            <a:endParaRPr lang="en-US" sz="1400" dirty="0"/>
          </a:p>
        </p:txBody>
      </p:sp>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91227" y="494768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15" action="ppaction://hlinksldjump"/>
            <a:extLst>
              <a:ext uri="{FF2B5EF4-FFF2-40B4-BE49-F238E27FC236}">
                <a16:creationId xmlns:a16="http://schemas.microsoft.com/office/drawing/2014/main" id="{E96D6650-235E-8051-3EB5-AE36D5A8D62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36156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fontScale="90000"/>
          </a:bodyPr>
          <a:lstStyle/>
          <a:p>
            <a:r>
              <a:rPr lang="en-US" dirty="0" err="1"/>
              <a:t>Tämä</a:t>
            </a:r>
            <a:r>
              <a:rPr lang="en-US" dirty="0"/>
              <a:t> </a:t>
            </a:r>
            <a:r>
              <a:rPr lang="en-US" dirty="0" err="1"/>
              <a:t>materiaali</a:t>
            </a:r>
            <a:r>
              <a:rPr lang="en-US" dirty="0"/>
              <a:t> on </a:t>
            </a:r>
            <a:r>
              <a:rPr lang="en-US" dirty="0" err="1"/>
              <a:t>kehitetty</a:t>
            </a:r>
            <a:r>
              <a:rPr lang="en-US" dirty="0"/>
              <a:t> </a:t>
            </a:r>
            <a:r>
              <a:rPr lang="en-US" dirty="0" err="1"/>
              <a:t>yhteistyössä</a:t>
            </a:r>
            <a:r>
              <a:rPr lang="en-US" dirty="0"/>
              <a:t> </a:t>
            </a:r>
            <a:r>
              <a:rPr lang="en-US" dirty="0" err="1"/>
              <a:t>seuraavien</a:t>
            </a:r>
            <a:r>
              <a:rPr lang="en-US" dirty="0"/>
              <a:t> </a:t>
            </a:r>
            <a:r>
              <a:rPr lang="en-US" dirty="0" err="1"/>
              <a:t>terveydenhuollon</a:t>
            </a:r>
            <a:r>
              <a:rPr lang="en-US" dirty="0"/>
              <a:t> </a:t>
            </a:r>
            <a:r>
              <a:rPr lang="en-US" dirty="0" err="1"/>
              <a:t>ammattilaisten</a:t>
            </a:r>
            <a:r>
              <a:rPr lang="en-US" dirty="0"/>
              <a:t> </a:t>
            </a:r>
            <a:r>
              <a:rPr lang="en-US" dirty="0" err="1"/>
              <a:t>kanssa</a:t>
            </a:r>
            <a:endParaRPr lang="en-US" dirty="0"/>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3665183"/>
          </a:xfrm>
        </p:spPr>
        <p:txBody>
          <a:bodyPr vert="horz" lIns="0" tIns="0" rIns="0" bIns="0" rtlCol="0" anchor="t">
            <a:normAutofit/>
          </a:bodyPr>
          <a:lstStyle/>
          <a:p>
            <a:pPr marL="0" indent="0">
              <a:buNone/>
            </a:pPr>
            <a:r>
              <a:rPr lang="en-US" sz="1600" i="1" dirty="0"/>
              <a:t>Simone </a:t>
            </a:r>
            <a:r>
              <a:rPr lang="en-US" sz="1600" i="1" dirty="0" err="1"/>
              <a:t>Bajardo</a:t>
            </a:r>
            <a:r>
              <a:rPr lang="en-US" sz="1600" i="1" dirty="0"/>
              <a:t>, nurse, Hospital </a:t>
            </a:r>
            <a:r>
              <a:rPr lang="en-US" sz="1600" i="1" dirty="0" err="1"/>
              <a:t>Negrar</a:t>
            </a:r>
            <a:r>
              <a:rPr lang="en-US" sz="1600" i="1" dirty="0"/>
              <a:t> di Valpolicella, Italy</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Birgitta Magnusson,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 Karlstad hospital, Sweden</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t>Katarina </a:t>
            </a:r>
            <a:r>
              <a:rPr lang="sv-SE" sz="1600" i="1" dirty="0" err="1"/>
              <a:t>Gunséus</a:t>
            </a:r>
            <a:r>
              <a:rPr lang="sv-SE" sz="1600" i="1" dirty="0"/>
              <a:t>,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a:t>
            </a:r>
            <a:r>
              <a:rPr lang="sv-SE" sz="1600" i="1" dirty="0"/>
              <a:t> Sunderby Hospital</a:t>
            </a:r>
            <a:r>
              <a:rPr lang="en-US" sz="1600" i="1" dirty="0"/>
              <a:t>, Sweden</a:t>
            </a:r>
          </a:p>
          <a:p>
            <a:pPr marL="0" indent="0">
              <a:buNone/>
            </a:pPr>
            <a:r>
              <a:rPr lang="sv-SE" sz="1600" i="1" dirty="0">
                <a:solidFill>
                  <a:srgbClr val="000000"/>
                </a:solidFill>
                <a:effectLst/>
                <a:latin typeface="Calibri" panose="020F0502020204030204" pitchFamily="34" charset="0"/>
                <a:ea typeface="Calibri" panose="020F0502020204030204" pitchFamily="34" charset="0"/>
              </a:rPr>
              <a:t>Lars </a:t>
            </a:r>
            <a:r>
              <a:rPr lang="sv-SE" sz="1600" i="1" dirty="0" err="1">
                <a:solidFill>
                  <a:srgbClr val="000000"/>
                </a:solidFill>
                <a:effectLst/>
                <a:latin typeface="Calibri" panose="020F0502020204030204" pitchFamily="34" charset="0"/>
                <a:ea typeface="Calibri" panose="020F0502020204030204" pitchFamily="34" charset="0"/>
              </a:rPr>
              <a:t>Hjertzell</a:t>
            </a:r>
            <a:r>
              <a:rPr lang="sv-SE" sz="1600" i="1" dirty="0">
                <a:solidFill>
                  <a:srgbClr val="000000"/>
                </a:solidFill>
                <a:effectLst/>
                <a:latin typeface="Calibri" panose="020F0502020204030204" pitchFamily="34" charset="0"/>
                <a:ea typeface="Calibri" panose="020F0502020204030204" pitchFamily="34" charset="0"/>
              </a:rPr>
              <a:t>,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solidFill>
                  <a:srgbClr val="000000"/>
                </a:solidFill>
                <a:effectLst/>
                <a:latin typeface="Calibri" panose="020F0502020204030204" pitchFamily="34" charset="0"/>
                <a:ea typeface="Calibri" panose="020F0502020204030204" pitchFamily="34" charset="0"/>
              </a:rPr>
              <a:t>, Karolinska </a:t>
            </a:r>
            <a:r>
              <a:rPr lang="sv-SE" sz="1600" i="1" dirty="0">
                <a:latin typeface="Calibri" panose="020F0502020204030204" pitchFamily="34" charset="0"/>
                <a:ea typeface="Calibri" panose="020F0502020204030204" pitchFamily="34" charset="0"/>
              </a:rPr>
              <a:t>U</a:t>
            </a:r>
            <a:r>
              <a:rPr lang="sv-SE" sz="1600" i="1" dirty="0">
                <a:solidFill>
                  <a:srgbClr val="000000"/>
                </a:solidFill>
                <a:effectLst/>
                <a:latin typeface="Calibri" panose="020F0502020204030204" pitchFamily="34" charset="0"/>
                <a:ea typeface="Calibri" panose="020F0502020204030204" pitchFamily="34" charset="0"/>
              </a:rPr>
              <a:t>niversity hospital, Sweden</a:t>
            </a:r>
            <a:endParaRPr lang="sv-SE" sz="1600" i="1" dirty="0">
              <a:effectLst/>
              <a:latin typeface="Calibri" panose="020F0502020204030204" pitchFamily="34" charset="0"/>
              <a:ea typeface="Calibri" panose="020F0502020204030204" pitchFamily="34" charset="0"/>
            </a:endParaRPr>
          </a:p>
          <a:p>
            <a:pPr marL="0" indent="0">
              <a:buNone/>
            </a:pPr>
            <a:r>
              <a:rPr lang="sv-SE" sz="1600" i="1" dirty="0">
                <a:effectLst/>
                <a:latin typeface="Calibri" panose="020F0502020204030204" pitchFamily="34" charset="0"/>
                <a:ea typeface="Calibri" panose="020F0502020204030204" pitchFamily="34" charset="0"/>
              </a:rPr>
              <a:t>Helén Hummer, </a:t>
            </a:r>
            <a:r>
              <a:rPr lang="sv-SE" sz="1600" i="1" dirty="0" err="1">
                <a:solidFill>
                  <a:srgbClr val="000000"/>
                </a:solidFill>
                <a:effectLst/>
                <a:latin typeface="Calibri" panose="020F0502020204030204" pitchFamily="34" charset="0"/>
                <a:ea typeface="Calibri" panose="020F0502020204030204" pitchFamily="34" charset="0"/>
              </a:rPr>
              <a:t>urotherapist</a:t>
            </a:r>
            <a:r>
              <a:rPr lang="sv-SE" sz="1600" i="1" dirty="0">
                <a:latin typeface="Calibri" panose="020F0502020204030204" pitchFamily="34" charset="0"/>
                <a:ea typeface="Calibri" panose="020F0502020204030204" pitchFamily="34" charset="0"/>
              </a:rPr>
              <a:t>, </a:t>
            </a:r>
            <a:r>
              <a:rPr lang="sv-SE" sz="1600" i="1" dirty="0">
                <a:effectLst/>
                <a:latin typeface="Calibri" panose="020F0502020204030204" pitchFamily="34" charset="0"/>
                <a:ea typeface="Calibri" panose="020F0502020204030204" pitchFamily="34" charset="0"/>
              </a:rPr>
              <a:t>Örebro University hospital, </a:t>
            </a:r>
            <a:r>
              <a:rPr lang="en-US" sz="1600" i="1" dirty="0"/>
              <a:t>Sweden</a:t>
            </a:r>
          </a:p>
          <a:p>
            <a:pPr marL="0" indent="0">
              <a:buNone/>
            </a:pPr>
            <a:r>
              <a:rPr lang="en-US" sz="1600" i="1" dirty="0"/>
              <a:t>Jessika </a:t>
            </a:r>
            <a:r>
              <a:rPr lang="en-US" sz="1600" i="1" dirty="0" err="1"/>
              <a:t>Ågren</a:t>
            </a:r>
            <a:r>
              <a:rPr lang="en-US" sz="1600" i="1" dirty="0"/>
              <a:t>, </a:t>
            </a:r>
            <a:r>
              <a:rPr lang="en-US" sz="1600" i="1" dirty="0" err="1"/>
              <a:t>urotherapist</a:t>
            </a:r>
            <a:r>
              <a:rPr lang="en-US" sz="1600" i="1" dirty="0"/>
              <a:t>, </a:t>
            </a:r>
            <a:r>
              <a:rPr lang="en-US" sz="1600" i="1" dirty="0" err="1"/>
              <a:t>Sammariterhemmet</a:t>
            </a:r>
            <a:r>
              <a:rPr lang="en-US" sz="1600" i="1" dirty="0"/>
              <a:t>, Sweden</a:t>
            </a:r>
          </a:p>
          <a:p>
            <a:pPr marL="0" indent="0">
              <a:buNone/>
            </a:pPr>
            <a:r>
              <a:rPr lang="en-US" sz="1600" i="1" dirty="0"/>
              <a:t>Vicki </a:t>
            </a:r>
            <a:r>
              <a:rPr lang="en-US" sz="1600" i="1" dirty="0" err="1"/>
              <a:t>Buitenhuis</a:t>
            </a:r>
            <a:r>
              <a:rPr lang="en-US" sz="1600" i="1" dirty="0"/>
              <a:t>, head nurse, Gentofte hospital, Denmark</a:t>
            </a:r>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838202" y="6200775"/>
            <a:ext cx="9369488" cy="584775"/>
          </a:xfrm>
          <a:prstGeom prst="rect">
            <a:avLst/>
          </a:prstGeom>
          <a:noFill/>
        </p:spPr>
        <p:txBody>
          <a:bodyPr wrap="square">
            <a:spAutoFit/>
          </a:bodyPr>
          <a:lstStyle/>
          <a:p>
            <a:r>
              <a:rPr lang="en-US" sz="1600" i="1" dirty="0" err="1">
                <a:effectLst/>
                <a:latin typeface="Calibri" panose="020F0502020204030204" pitchFamily="34" charset="0"/>
                <a:ea typeface="Calibri" panose="020F0502020204030204" pitchFamily="34" charset="0"/>
                <a:cs typeface="Times New Roman" panose="02020603050405020304" pitchFamily="18" charset="0"/>
              </a:rPr>
              <a:t>Virtsatieinfektiotyökalun</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tarkistukseen</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ja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palautteeseen</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osallistuneet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Wellspectin</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Yhdysvaltalaiset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lääkärit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ovat</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600" i="1" dirty="0">
                <a:effectLst/>
                <a:latin typeface="Calibri" panose="020F0502020204030204" pitchFamily="34" charset="0"/>
                <a:ea typeface="Calibri" panose="020F0502020204030204" pitchFamily="34" charset="0"/>
                <a:cs typeface="Times New Roman" panose="02020603050405020304" pitchFamily="18" charset="0"/>
              </a:rPr>
              <a:t>Lisa </a:t>
            </a:r>
            <a:r>
              <a:rPr lang="en-US" sz="1600" i="1" dirty="0" err="1">
                <a:effectLst/>
                <a:latin typeface="Calibri" panose="020F0502020204030204" pitchFamily="34" charset="0"/>
                <a:ea typeface="Calibri" panose="020F0502020204030204" pitchFamily="34" charset="0"/>
                <a:cs typeface="Times New Roman" panose="02020603050405020304" pitchFamily="18" charset="0"/>
              </a:rPr>
              <a:t>Beauchemin</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Katherine Fernandez, Misty Lloyd, Colleen Rickard and Kelsi Smith. </a:t>
            </a:r>
            <a:endParaRPr lang="sv-SE" sz="1600" dirty="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4"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67047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en" dirty="0"/>
              <a:t>Perustietoa virtsatieinfektioista (tämän materiaalin tavoite)</a:t>
            </a:r>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7763360" cy="3924301"/>
          </a:xfrm>
        </p:spPr>
        <p:txBody>
          <a:bodyPr vert="horz" lIns="0" tIns="0" rIns="0" bIns="0" rtlCol="0" anchor="t">
            <a:noAutofit/>
          </a:bodyPr>
          <a:lstStyle/>
          <a:p>
            <a:pPr marL="0" indent="0">
              <a:buNone/>
            </a:pPr>
            <a:r>
              <a:rPr lang="en" dirty="0"/>
              <a:t>Antibioottiresistenssi on maailmanlaajuinen uhka, joten on välttämätöntä vähentää virtsatieinfektioiden riskiä ja löytää parhaat hoitokeinot.</a:t>
            </a:r>
          </a:p>
          <a:p>
            <a:pPr marL="0" indent="0">
              <a:buNone/>
            </a:pPr>
            <a:r>
              <a:rPr lang="en" dirty="0"/>
              <a:t>Tämä interaktiivinen koulutusmateriaali on tarkoitettu terveydenhuollon ammattilaisille, jotka kohtaavat potilaita, joilla on toistuvia virtsatieinfektioita ja jotka toistokatetroivat.</a:t>
            </a:r>
          </a:p>
          <a:p>
            <a:pPr marL="0" lvl="0" indent="0">
              <a:buNone/>
            </a:pPr>
            <a:r>
              <a:rPr lang="en" dirty="0"/>
              <a:t>Voit käyttää sitä “tarkistuslistana" parhaan mahdollisen hoitosuunnitelman löytämiseksi.</a:t>
            </a:r>
          </a:p>
          <a:p>
            <a:pPr marL="0" lvl="0" indent="0">
              <a:buNone/>
            </a:pPr>
            <a:endParaRPr lang="en" dirty="0"/>
          </a:p>
          <a:p>
            <a:pPr marL="0" lvl="0" indent="0">
              <a:buNone/>
            </a:pPr>
            <a:r>
              <a:rPr lang="en" dirty="0"/>
              <a:t>Toistuvan virtsatieinfektion määritelmä </a:t>
            </a:r>
            <a:br>
              <a:rPr lang="en" dirty="0"/>
            </a:br>
            <a:r>
              <a:rPr lang="en" dirty="0"/>
              <a:t>= 3 tai useampi infektio yhden vuoden aikana tai kaksi infektiota 6kk aikana. </a:t>
            </a:r>
          </a:p>
          <a:p>
            <a:pPr marL="0" indent="0">
              <a:buNone/>
            </a:pPr>
            <a:r>
              <a:rPr lang="sv-SE" sz="1400" i="1" dirty="0">
                <a:solidFill>
                  <a:schemeClr val="bg1">
                    <a:lumMod val="50000"/>
                  </a:schemeClr>
                </a:solidFill>
              </a:rPr>
              <a:t>Ref: </a:t>
            </a:r>
            <a:r>
              <a:rPr lang="sv-SE" sz="1400" i="1" dirty="0" err="1">
                <a:solidFill>
                  <a:schemeClr val="bg1">
                    <a:lumMod val="50000"/>
                  </a:schemeClr>
                </a:solidFill>
              </a:rPr>
              <a:t>Aggarwal</a:t>
            </a:r>
            <a:r>
              <a:rPr lang="sv-SE" sz="1400" i="1" dirty="0">
                <a:solidFill>
                  <a:schemeClr val="bg1">
                    <a:lumMod val="50000"/>
                  </a:schemeClr>
                </a:solidFill>
              </a:rPr>
              <a:t> et al, </a:t>
            </a:r>
            <a:r>
              <a:rPr lang="sv-SE" sz="1400" i="1" dirty="0" err="1">
                <a:solidFill>
                  <a:schemeClr val="bg1">
                    <a:lumMod val="50000"/>
                  </a:schemeClr>
                </a:solidFill>
              </a:rPr>
              <a:t>StatPearl</a:t>
            </a:r>
            <a:r>
              <a:rPr lang="sv-SE" sz="1400" i="1" dirty="0">
                <a:solidFill>
                  <a:schemeClr val="bg1">
                    <a:lumMod val="50000"/>
                  </a:schemeClr>
                </a:solidFill>
              </a:rPr>
              <a:t>, 2024</a:t>
            </a: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en-US" dirty="0" err="1"/>
              <a:t>Viitteet</a:t>
            </a:r>
            <a:endParaRPr lang="en-US" dirty="0"/>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en-US" sz="1400" i="1">
                <a:solidFill>
                  <a:schemeClr val="bg1">
                    <a:lumMod val="50000"/>
                  </a:schemeClr>
                </a:solidFill>
                <a:latin typeface="+mj-lt"/>
              </a:rPr>
              <a:t>Aggarwal et al, </a:t>
            </a:r>
            <a:r>
              <a:rPr lang="en-US" sz="1400" i="1" err="1">
                <a:solidFill>
                  <a:schemeClr val="bg1">
                    <a:lumMod val="50000"/>
                  </a:schemeClr>
                </a:solidFill>
                <a:latin typeface="+mj-lt"/>
              </a:rPr>
              <a:t>StatPearl</a:t>
            </a:r>
            <a:r>
              <a:rPr lang="en-US" sz="1400" i="1">
                <a:solidFill>
                  <a:schemeClr val="bg1">
                    <a:lumMod val="50000"/>
                  </a:schemeClr>
                </a:solidFill>
                <a:latin typeface="+mj-lt"/>
              </a:rPr>
              <a:t>, 2024: </a:t>
            </a:r>
            <a:r>
              <a:rPr lang="en-US" sz="1400" i="1">
                <a:solidFill>
                  <a:schemeClr val="bg1">
                    <a:lumMod val="50000"/>
                  </a:schemeClr>
                </a:solidFill>
                <a:latin typeface="+mj-lt"/>
                <a:hlinkClick r:id="rId2">
                  <a:extLst>
                    <a:ext uri="{A12FA001-AC4F-418D-AE19-62706E023703}">
                      <ahyp:hlinkClr xmlns:ahyp="http://schemas.microsoft.com/office/drawing/2018/hyperlinkcolor" val="tx"/>
                    </a:ext>
                  </a:extLst>
                </a:hlinkClick>
              </a:rPr>
              <a:t>Recurrent Urinary Tract Infections - StatPearls - NCBI Bookshelf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 guidlines 2024: Urethral intermittent catheterisation in adults - Including urethral intermittent dilatation | European Association of Urology Nurses - EAUN (uroweb.org)</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a:solidFill>
                <a:schemeClr val="bg1">
                  <a:lumMod val="50000"/>
                </a:schemeClr>
              </a:solidFill>
              <a:latin typeface="+mj-lt"/>
            </a:endParaRPr>
          </a:p>
          <a:p>
            <a:endParaRPr lang="en-US" sz="1800">
              <a:solidFill>
                <a:schemeClr val="bg1">
                  <a:lumMod val="50000"/>
                </a:schemeClr>
              </a:solidFill>
              <a:latin typeface="+mj-lt"/>
            </a:endParaRPr>
          </a:p>
          <a:p>
            <a:endParaRPr lang="en-US" sz="1800">
              <a:solidFill>
                <a:schemeClr val="bg1">
                  <a:lumMod val="50000"/>
                </a:schemeClr>
              </a:solidFill>
              <a:latin typeface="+mj-lt"/>
            </a:endParaRPr>
          </a:p>
          <a:p>
            <a:endParaRPr lang="en-US" sz="180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en" sz="1400" b="1" dirty="0"/>
              <a:t>Perustietoa virtsatieinfektioista </a:t>
            </a:r>
            <a:br>
              <a:rPr lang="en" sz="3200" dirty="0"/>
            </a:br>
            <a:r>
              <a:rPr lang="fi-FI" dirty="0"/>
              <a:t>Virtsatieinfektioiden riskitekijät jaettuna neljään osa-alueeseen</a:t>
            </a:r>
            <a:endParaRPr lang="en-US" dirty="0"/>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rtlCol="0">
            <a:noAutofit/>
          </a:bodyPr>
          <a:lstStyle/>
          <a:p>
            <a:pPr>
              <a:lnSpc>
                <a:spcPts val="1600"/>
              </a:lnSpc>
              <a:spcAft>
                <a:spcPts val="600"/>
              </a:spcAft>
              <a:buClr>
                <a:schemeClr val="tx2"/>
              </a:buClr>
            </a:pPr>
            <a:r>
              <a:rPr lang="en-US" sz="1400" b="1" dirty="0">
                <a:solidFill>
                  <a:srgbClr val="000000"/>
                </a:solidFill>
              </a:rPr>
              <a:t>4. </a:t>
            </a:r>
            <a:r>
              <a:rPr lang="en-US" sz="1400" b="1" dirty="0" err="1">
                <a:solidFill>
                  <a:srgbClr val="000000"/>
                </a:solidFill>
              </a:rPr>
              <a:t>Toistokatetrointi</a:t>
            </a:r>
            <a:endParaRPr lang="en-US" sz="1400" b="1"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Tuotteen</a:t>
            </a:r>
            <a:r>
              <a:rPr lang="en-US" sz="1200" dirty="0">
                <a:solidFill>
                  <a:srgbClr val="000000"/>
                </a:solidFill>
              </a:rPr>
              <a:t> </a:t>
            </a:r>
            <a:r>
              <a:rPr lang="en-US" sz="1200" dirty="0" err="1">
                <a:solidFill>
                  <a:srgbClr val="000000"/>
                </a:solidFill>
              </a:rPr>
              <a:t>aiheuttamat</a:t>
            </a:r>
            <a:r>
              <a:rPr lang="en-US" sz="1200" dirty="0">
                <a:solidFill>
                  <a:srgbClr val="000000"/>
                </a:solidFill>
              </a:rPr>
              <a:t> </a:t>
            </a:r>
            <a:r>
              <a:rPr lang="en-US" sz="1200" dirty="0" err="1">
                <a:solidFill>
                  <a:srgbClr val="000000"/>
                </a:solidFill>
              </a:rPr>
              <a:t>virtsaputken</a:t>
            </a:r>
            <a:r>
              <a:rPr lang="en-US" sz="1200" dirty="0">
                <a:solidFill>
                  <a:srgbClr val="000000"/>
                </a:solidFill>
              </a:rPr>
              <a:t> ja </a:t>
            </a:r>
            <a:r>
              <a:rPr lang="en-US" sz="1200" dirty="0" err="1">
                <a:solidFill>
                  <a:srgbClr val="000000"/>
                </a:solidFill>
              </a:rPr>
              <a:t>virtsarakon</a:t>
            </a:r>
            <a:r>
              <a:rPr lang="en-US" sz="1200" dirty="0">
                <a:solidFill>
                  <a:srgbClr val="000000"/>
                </a:solidFill>
              </a:rPr>
              <a:t> </a:t>
            </a:r>
            <a:r>
              <a:rPr lang="en-US" sz="1200" dirty="0" err="1">
                <a:solidFill>
                  <a:srgbClr val="000000"/>
                </a:solidFill>
              </a:rPr>
              <a:t>vauriot</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Tuotesuunnittelusta</a:t>
            </a:r>
            <a:r>
              <a:rPr lang="en-US" sz="1200" dirty="0">
                <a:solidFill>
                  <a:srgbClr val="000000"/>
                </a:solidFill>
              </a:rPr>
              <a:t> </a:t>
            </a:r>
            <a:r>
              <a:rPr lang="en-US" sz="1200" dirty="0" err="1">
                <a:solidFill>
                  <a:srgbClr val="000000"/>
                </a:solidFill>
              </a:rPr>
              <a:t>johtuva</a:t>
            </a:r>
            <a:r>
              <a:rPr lang="en-US" sz="1200" dirty="0">
                <a:solidFill>
                  <a:srgbClr val="000000"/>
                </a:solidFill>
              </a:rPr>
              <a:t> </a:t>
            </a:r>
            <a:r>
              <a:rPr lang="en-US" sz="1200" dirty="0" err="1">
                <a:solidFill>
                  <a:srgbClr val="000000"/>
                </a:solidFill>
              </a:rPr>
              <a:t>jäännösvirtsa</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Tuotteessa</a:t>
            </a:r>
            <a:r>
              <a:rPr lang="en-US" sz="1200" dirty="0">
                <a:solidFill>
                  <a:srgbClr val="000000"/>
                </a:solidFill>
              </a:rPr>
              <a:t> </a:t>
            </a:r>
            <a:r>
              <a:rPr lang="en-US" sz="1200" dirty="0" err="1">
                <a:solidFill>
                  <a:srgbClr val="000000"/>
                </a:solidFill>
              </a:rPr>
              <a:t>olevien</a:t>
            </a:r>
            <a:r>
              <a:rPr lang="en-US" sz="1200" dirty="0">
                <a:solidFill>
                  <a:srgbClr val="000000"/>
                </a:solidFill>
              </a:rPr>
              <a:t> </a:t>
            </a:r>
            <a:r>
              <a:rPr lang="en-US" sz="1200" dirty="0" err="1">
                <a:solidFill>
                  <a:srgbClr val="000000"/>
                </a:solidFill>
              </a:rPr>
              <a:t>bakteerien</a:t>
            </a:r>
            <a:r>
              <a:rPr lang="en-US" sz="1200" dirty="0">
                <a:solidFill>
                  <a:srgbClr val="000000"/>
                </a:solidFill>
              </a:rPr>
              <a:t> </a:t>
            </a:r>
            <a:r>
              <a:rPr lang="en-US" sz="1200" dirty="0" err="1">
                <a:solidFill>
                  <a:srgbClr val="000000"/>
                </a:solidFill>
              </a:rPr>
              <a:t>siirtyminen</a:t>
            </a:r>
            <a:r>
              <a:rPr lang="en-US" sz="1200" dirty="0">
                <a:solidFill>
                  <a:srgbClr val="000000"/>
                </a:solidFill>
              </a:rPr>
              <a:t> </a:t>
            </a:r>
            <a:r>
              <a:rPr lang="en-US" sz="1200" dirty="0" err="1">
                <a:solidFill>
                  <a:srgbClr val="000000"/>
                </a:solidFill>
              </a:rPr>
              <a:t>virtsateihin</a:t>
            </a:r>
            <a:endParaRPr lang="en-US" sz="1200" dirty="0">
              <a:solidFill>
                <a:srgbClr val="000000"/>
              </a:solidFill>
            </a:endParaRP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rtlCol="0">
            <a:noAutofit/>
          </a:bodyPr>
          <a:lstStyle/>
          <a:p>
            <a:pPr>
              <a:spcAft>
                <a:spcPts val="600"/>
              </a:spcAft>
            </a:pPr>
            <a:r>
              <a:rPr lang="en-US" sz="1400" b="1" dirty="0">
                <a:solidFill>
                  <a:srgbClr val="000000"/>
                </a:solidFill>
              </a:rPr>
              <a:t>1. </a:t>
            </a:r>
            <a:r>
              <a:rPr lang="en-US" sz="1400" b="1" dirty="0" err="1">
                <a:solidFill>
                  <a:srgbClr val="000000"/>
                </a:solidFill>
              </a:rPr>
              <a:t>Yleiset</a:t>
            </a:r>
            <a:r>
              <a:rPr lang="en-US" sz="1400" b="1" dirty="0">
                <a:solidFill>
                  <a:srgbClr val="000000"/>
                </a:solidFill>
              </a:rPr>
              <a:t> </a:t>
            </a:r>
            <a:r>
              <a:rPr lang="en-US" sz="1400" b="1" dirty="0" err="1">
                <a:solidFill>
                  <a:srgbClr val="000000"/>
                </a:solidFill>
              </a:rPr>
              <a:t>olosuhteet</a:t>
            </a:r>
            <a:endParaRPr lang="en-US" sz="1400" b="1"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Alentunut</a:t>
            </a:r>
            <a:r>
              <a:rPr lang="en-US" sz="1200" dirty="0">
                <a:solidFill>
                  <a:srgbClr val="000000"/>
                </a:solidFill>
              </a:rPr>
              <a:t> </a:t>
            </a:r>
            <a:r>
              <a:rPr lang="en-US" sz="1200" dirty="0" err="1">
                <a:solidFill>
                  <a:srgbClr val="000000"/>
                </a:solidFill>
              </a:rPr>
              <a:t>virtsarakon</a:t>
            </a:r>
            <a:r>
              <a:rPr lang="en-US" sz="1200" dirty="0">
                <a:solidFill>
                  <a:srgbClr val="000000"/>
                </a:solidFill>
              </a:rPr>
              <a:t> </a:t>
            </a:r>
            <a:r>
              <a:rPr lang="en-US" sz="1200" dirty="0" err="1">
                <a:solidFill>
                  <a:srgbClr val="000000"/>
                </a:solidFill>
              </a:rPr>
              <a:t>komplianssi</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Yksilölliset</a:t>
            </a:r>
            <a:r>
              <a:rPr lang="en-US" sz="1200" dirty="0">
                <a:solidFill>
                  <a:srgbClr val="000000"/>
                </a:solidFill>
              </a:rPr>
              <a:t> </a:t>
            </a:r>
            <a:r>
              <a:rPr lang="en-US" sz="1200">
                <a:solidFill>
                  <a:srgbClr val="000000"/>
                </a:solidFill>
              </a:rPr>
              <a:t>ominaisuudet</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Suoliston</a:t>
            </a:r>
            <a:r>
              <a:rPr lang="en-US" sz="1200" dirty="0">
                <a:solidFill>
                  <a:srgbClr val="000000"/>
                </a:solidFill>
              </a:rPr>
              <a:t> </a:t>
            </a:r>
            <a:r>
              <a:rPr lang="en-US" sz="1200" dirty="0" err="1">
                <a:solidFill>
                  <a:srgbClr val="000000"/>
                </a:solidFill>
              </a:rPr>
              <a:t>toimintahäiriö</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a:solidFill>
                  <a:srgbClr val="000000"/>
                </a:solidFill>
              </a:rPr>
              <a:t>Diabetes</a:t>
            </a:r>
          </a:p>
          <a:p>
            <a:pPr marL="188913" indent="-188913">
              <a:spcAft>
                <a:spcPts val="600"/>
              </a:spcAft>
              <a:buFont typeface="Arial" panose="020B0604020202020204" pitchFamily="34" charset="0"/>
              <a:buChar char="•"/>
            </a:pPr>
            <a:r>
              <a:rPr lang="en-US" sz="1200" dirty="0" err="1">
                <a:solidFill>
                  <a:srgbClr val="000000"/>
                </a:solidFill>
              </a:rPr>
              <a:t>Ikä</a:t>
            </a:r>
            <a:r>
              <a:rPr lang="en-US" sz="1200" dirty="0">
                <a:solidFill>
                  <a:srgbClr val="000000"/>
                </a:solidFill>
              </a:rPr>
              <a:t> ja </a:t>
            </a:r>
            <a:r>
              <a:rPr lang="en-US" sz="1200" dirty="0" err="1">
                <a:solidFill>
                  <a:srgbClr val="000000"/>
                </a:solidFill>
              </a:rPr>
              <a:t>naissukupuoli</a:t>
            </a:r>
            <a:endParaRPr lang="en-US" sz="1400" dirty="0">
              <a:solidFill>
                <a:srgbClr val="000000"/>
              </a:solidFill>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rtlCol="0">
            <a:noAutofit/>
          </a:bodyPr>
          <a:lstStyle/>
          <a:p>
            <a:pPr>
              <a:spcAft>
                <a:spcPts val="600"/>
              </a:spcAft>
            </a:pPr>
            <a:r>
              <a:rPr lang="en-US" sz="1400" b="1" dirty="0">
                <a:solidFill>
                  <a:srgbClr val="000000"/>
                </a:solidFill>
              </a:rPr>
              <a:t>2. </a:t>
            </a:r>
            <a:r>
              <a:rPr lang="en-US" sz="1400" b="1" dirty="0" err="1">
                <a:solidFill>
                  <a:srgbClr val="000000"/>
                </a:solidFill>
              </a:rPr>
              <a:t>Paikalliset</a:t>
            </a:r>
            <a:r>
              <a:rPr lang="en-US" sz="1400" b="1" dirty="0">
                <a:solidFill>
                  <a:srgbClr val="000000"/>
                </a:solidFill>
              </a:rPr>
              <a:t> </a:t>
            </a:r>
            <a:r>
              <a:rPr lang="en-US" sz="1400" b="1" dirty="0" err="1">
                <a:solidFill>
                  <a:srgbClr val="000000"/>
                </a:solidFill>
              </a:rPr>
              <a:t>virtsateiden</a:t>
            </a:r>
            <a:r>
              <a:rPr lang="en-US" sz="1400" b="1" dirty="0">
                <a:solidFill>
                  <a:srgbClr val="000000"/>
                </a:solidFill>
              </a:rPr>
              <a:t> </a:t>
            </a:r>
            <a:r>
              <a:rPr lang="en-US" sz="1400" b="1" dirty="0" err="1">
                <a:solidFill>
                  <a:srgbClr val="000000"/>
                </a:solidFill>
              </a:rPr>
              <a:t>olosuhteet</a:t>
            </a:r>
            <a:endParaRPr lang="en-US" sz="1400" b="1"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Botuliinitoksiini</a:t>
            </a:r>
            <a:r>
              <a:rPr lang="en-US" sz="1200" dirty="0">
                <a:solidFill>
                  <a:srgbClr val="000000"/>
                </a:solidFill>
              </a:rPr>
              <a:t> A -</a:t>
            </a:r>
            <a:r>
              <a:rPr lang="en-US" sz="1200" dirty="0" err="1">
                <a:solidFill>
                  <a:srgbClr val="000000"/>
                </a:solidFill>
              </a:rPr>
              <a:t>injektiot</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Urodynaamiset</a:t>
            </a:r>
            <a:r>
              <a:rPr lang="en-US" sz="1200" dirty="0">
                <a:solidFill>
                  <a:srgbClr val="000000"/>
                </a:solidFill>
              </a:rPr>
              <a:t> </a:t>
            </a:r>
            <a:r>
              <a:rPr lang="en-US" sz="1200" dirty="0" err="1">
                <a:solidFill>
                  <a:srgbClr val="000000"/>
                </a:solidFill>
              </a:rPr>
              <a:t>tutkimukset</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Virtsarakko</a:t>
            </a:r>
            <a:r>
              <a:rPr lang="en-US" sz="1200" dirty="0">
                <a:solidFill>
                  <a:srgbClr val="000000"/>
                </a:solidFill>
              </a:rPr>
              <a:t>- ja </a:t>
            </a:r>
            <a:r>
              <a:rPr lang="en-US" sz="1200" dirty="0" err="1">
                <a:solidFill>
                  <a:srgbClr val="000000"/>
                </a:solidFill>
              </a:rPr>
              <a:t>munuaiskivet</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Epänormaalit</a:t>
            </a:r>
            <a:r>
              <a:rPr lang="en-US" sz="1200" dirty="0">
                <a:solidFill>
                  <a:srgbClr val="000000"/>
                </a:solidFill>
              </a:rPr>
              <a:t> </a:t>
            </a:r>
            <a:r>
              <a:rPr lang="en-US" sz="1200" dirty="0" err="1">
                <a:solidFill>
                  <a:srgbClr val="000000"/>
                </a:solidFill>
              </a:rPr>
              <a:t>anatomiset</a:t>
            </a:r>
            <a:r>
              <a:rPr lang="en-US" sz="1200" dirty="0">
                <a:solidFill>
                  <a:srgbClr val="000000"/>
                </a:solidFill>
              </a:rPr>
              <a:t> </a:t>
            </a:r>
            <a:r>
              <a:rPr lang="en-US" sz="1200" dirty="0" err="1">
                <a:solidFill>
                  <a:srgbClr val="000000"/>
                </a:solidFill>
              </a:rPr>
              <a:t>tilat</a:t>
            </a:r>
            <a:r>
              <a:rPr lang="en-US" sz="1200" dirty="0">
                <a:solidFill>
                  <a:srgbClr val="000000"/>
                </a:solidFill>
              </a:rPr>
              <a:t>, </a:t>
            </a:r>
            <a:br>
              <a:rPr lang="en-US" sz="1200" dirty="0">
                <a:solidFill>
                  <a:srgbClr val="000000"/>
                </a:solidFill>
              </a:rPr>
            </a:br>
            <a:r>
              <a:rPr lang="en-US" sz="1200" dirty="0" err="1">
                <a:solidFill>
                  <a:srgbClr val="000000"/>
                </a:solidFill>
              </a:rPr>
              <a:t>esim</a:t>
            </a:r>
            <a:r>
              <a:rPr lang="en-US" sz="1200" dirty="0">
                <a:solidFill>
                  <a:srgbClr val="000000"/>
                </a:solidFill>
              </a:rPr>
              <a:t>. </a:t>
            </a:r>
            <a:r>
              <a:rPr lang="en-US" sz="1200" dirty="0" err="1">
                <a:solidFill>
                  <a:srgbClr val="000000"/>
                </a:solidFill>
              </a:rPr>
              <a:t>virtsarakon</a:t>
            </a:r>
            <a:r>
              <a:rPr lang="en-US" sz="1200" dirty="0">
                <a:solidFill>
                  <a:srgbClr val="000000"/>
                </a:solidFill>
              </a:rPr>
              <a:t> </a:t>
            </a:r>
            <a:r>
              <a:rPr lang="en-US" sz="1200" dirty="0" err="1">
                <a:solidFill>
                  <a:srgbClr val="000000"/>
                </a:solidFill>
              </a:rPr>
              <a:t>divertikkelit</a:t>
            </a:r>
            <a:r>
              <a:rPr lang="en-US" sz="1200" dirty="0">
                <a:solidFill>
                  <a:srgbClr val="000000"/>
                </a:solidFill>
              </a:rPr>
              <a:t> tai </a:t>
            </a:r>
            <a:r>
              <a:rPr lang="en-US" sz="1200" dirty="0" err="1">
                <a:solidFill>
                  <a:srgbClr val="000000"/>
                </a:solidFill>
              </a:rPr>
              <a:t>kystoseele</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Bakteerien</a:t>
            </a:r>
            <a:r>
              <a:rPr lang="en-US" sz="1200" dirty="0">
                <a:solidFill>
                  <a:srgbClr val="000000"/>
                </a:solidFill>
              </a:rPr>
              <a:t> </a:t>
            </a:r>
            <a:r>
              <a:rPr lang="en-US" sz="1200" dirty="0" err="1">
                <a:solidFill>
                  <a:srgbClr val="000000"/>
                </a:solidFill>
              </a:rPr>
              <a:t>virulenssi</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Aikaisempi</a:t>
            </a:r>
            <a:r>
              <a:rPr lang="en-US" sz="1200" dirty="0">
                <a:solidFill>
                  <a:srgbClr val="000000"/>
                </a:solidFill>
              </a:rPr>
              <a:t> </a:t>
            </a:r>
            <a:r>
              <a:rPr lang="en-US" sz="1200" dirty="0" err="1">
                <a:solidFill>
                  <a:srgbClr val="000000"/>
                </a:solidFill>
              </a:rPr>
              <a:t>virtsatieinfektio</a:t>
            </a:r>
            <a:endParaRPr lang="en-US" sz="1400" dirty="0">
              <a:solidFill>
                <a:srgbClr val="000000"/>
              </a:solidFill>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26141"/>
            <a:ext cx="3281308" cy="1954381"/>
          </a:xfrm>
          <a:prstGeom prst="rect">
            <a:avLst/>
          </a:prstGeom>
          <a:noFill/>
        </p:spPr>
        <p:txBody>
          <a:bodyPr wrap="square" rtlCol="0">
            <a:noAutofit/>
          </a:bodyPr>
          <a:lstStyle/>
          <a:p>
            <a:pPr>
              <a:spcAft>
                <a:spcPts val="600"/>
              </a:spcAft>
            </a:pPr>
            <a:r>
              <a:rPr lang="en-US" sz="1400" b="1" dirty="0">
                <a:solidFill>
                  <a:srgbClr val="000000"/>
                </a:solidFill>
              </a:rPr>
              <a:t>3. </a:t>
            </a:r>
            <a:r>
              <a:rPr lang="en-US" sz="1400" b="1" dirty="0" err="1">
                <a:solidFill>
                  <a:srgbClr val="000000"/>
                </a:solidFill>
              </a:rPr>
              <a:t>Käyttäjän</a:t>
            </a:r>
            <a:r>
              <a:rPr lang="en-US" sz="1400" b="1" dirty="0">
                <a:solidFill>
                  <a:srgbClr val="000000"/>
                </a:solidFill>
              </a:rPr>
              <a:t> </a:t>
            </a:r>
            <a:r>
              <a:rPr lang="en-US" sz="1400" b="1" dirty="0" err="1">
                <a:solidFill>
                  <a:srgbClr val="000000"/>
                </a:solidFill>
              </a:rPr>
              <a:t>ohjeiden</a:t>
            </a:r>
            <a:r>
              <a:rPr lang="en-US" sz="1400" b="1" dirty="0">
                <a:solidFill>
                  <a:srgbClr val="000000"/>
                </a:solidFill>
              </a:rPr>
              <a:t> </a:t>
            </a:r>
            <a:r>
              <a:rPr lang="en-US" sz="1400" b="1" dirty="0" err="1">
                <a:solidFill>
                  <a:srgbClr val="000000"/>
                </a:solidFill>
              </a:rPr>
              <a:t>noudattaminen</a:t>
            </a:r>
            <a:endParaRPr lang="en-US" sz="1400" b="1"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Virtsaamistiheys</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Nesteen</a:t>
            </a:r>
            <a:r>
              <a:rPr lang="en-US" sz="1200" dirty="0">
                <a:solidFill>
                  <a:srgbClr val="000000"/>
                </a:solidFill>
              </a:rPr>
              <a:t> </a:t>
            </a:r>
            <a:r>
              <a:rPr lang="en-US" sz="1200" dirty="0" err="1">
                <a:solidFill>
                  <a:srgbClr val="000000"/>
                </a:solidFill>
              </a:rPr>
              <a:t>saanti</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a:solidFill>
                  <a:srgbClr val="000000"/>
                </a:solidFill>
              </a:rPr>
              <a:t>Ei-</a:t>
            </a:r>
            <a:r>
              <a:rPr lang="en-US" sz="1200" dirty="0" err="1">
                <a:solidFill>
                  <a:srgbClr val="000000"/>
                </a:solidFill>
              </a:rPr>
              <a:t>hygieeninen</a:t>
            </a:r>
            <a:r>
              <a:rPr lang="en-US" sz="1200" dirty="0">
                <a:solidFill>
                  <a:srgbClr val="000000"/>
                </a:solidFill>
              </a:rPr>
              <a:t> </a:t>
            </a:r>
            <a:r>
              <a:rPr lang="en-US" sz="1200" dirty="0" err="1">
                <a:solidFill>
                  <a:srgbClr val="000000"/>
                </a:solidFill>
              </a:rPr>
              <a:t>toimenpide</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Riittämätön</a:t>
            </a:r>
            <a:r>
              <a:rPr lang="en-US" sz="1200" dirty="0">
                <a:solidFill>
                  <a:srgbClr val="000000"/>
                </a:solidFill>
              </a:rPr>
              <a:t> </a:t>
            </a:r>
            <a:r>
              <a:rPr lang="en-US" sz="1200" dirty="0" err="1">
                <a:solidFill>
                  <a:srgbClr val="000000"/>
                </a:solidFill>
              </a:rPr>
              <a:t>koulutus</a:t>
            </a:r>
            <a:r>
              <a:rPr lang="en-US" sz="1200" dirty="0">
                <a:solidFill>
                  <a:srgbClr val="000000"/>
                </a:solidFill>
              </a:rPr>
              <a:t> </a:t>
            </a:r>
            <a:r>
              <a:rPr lang="en-US" sz="1200" dirty="0" err="1">
                <a:solidFill>
                  <a:srgbClr val="000000"/>
                </a:solidFill>
              </a:rPr>
              <a:t>toistokatetroinnista</a:t>
            </a:r>
            <a:endParaRPr lang="en-US" sz="1200" dirty="0">
              <a:solidFill>
                <a:srgbClr val="000000"/>
              </a:solidFill>
            </a:endParaRPr>
          </a:p>
          <a:p>
            <a:pPr marL="188913" indent="-188913">
              <a:spcAft>
                <a:spcPts val="600"/>
              </a:spcAft>
              <a:buFont typeface="Arial" panose="020B0604020202020204" pitchFamily="34" charset="0"/>
              <a:buChar char="•"/>
            </a:pPr>
            <a:r>
              <a:rPr lang="en-US" sz="1200" dirty="0" err="1">
                <a:solidFill>
                  <a:srgbClr val="000000"/>
                </a:solidFill>
              </a:rPr>
              <a:t>Väärin</a:t>
            </a:r>
            <a:r>
              <a:rPr lang="en-US" sz="1200" dirty="0">
                <a:solidFill>
                  <a:srgbClr val="000000"/>
                </a:solidFill>
              </a:rPr>
              <a:t> </a:t>
            </a:r>
            <a:r>
              <a:rPr lang="en-US" sz="1200" dirty="0" err="1">
                <a:solidFill>
                  <a:srgbClr val="000000"/>
                </a:solidFill>
              </a:rPr>
              <a:t>suoritetusta</a:t>
            </a:r>
            <a:r>
              <a:rPr lang="en-US" sz="1200" dirty="0">
                <a:solidFill>
                  <a:srgbClr val="000000"/>
                </a:solidFill>
              </a:rPr>
              <a:t> </a:t>
            </a:r>
            <a:r>
              <a:rPr lang="en-US" sz="1200" dirty="0" err="1">
                <a:solidFill>
                  <a:srgbClr val="000000"/>
                </a:solidFill>
              </a:rPr>
              <a:t>toimenpiteestä</a:t>
            </a:r>
            <a:r>
              <a:rPr lang="en-US" sz="1200" dirty="0">
                <a:solidFill>
                  <a:srgbClr val="000000"/>
                </a:solidFill>
              </a:rPr>
              <a:t> </a:t>
            </a:r>
            <a:r>
              <a:rPr lang="en-US" sz="1200" dirty="0" err="1">
                <a:solidFill>
                  <a:srgbClr val="000000"/>
                </a:solidFill>
              </a:rPr>
              <a:t>johtuva</a:t>
            </a:r>
            <a:r>
              <a:rPr lang="en-US" sz="1200" dirty="0">
                <a:solidFill>
                  <a:srgbClr val="000000"/>
                </a:solidFill>
              </a:rPr>
              <a:t> </a:t>
            </a:r>
            <a:r>
              <a:rPr lang="en-US" sz="1200" dirty="0" err="1">
                <a:solidFill>
                  <a:srgbClr val="000000"/>
                </a:solidFill>
              </a:rPr>
              <a:t>jäännösvirtsa</a:t>
            </a:r>
            <a:endParaRPr lang="en-US" sz="1200" dirty="0">
              <a:solidFill>
                <a:srgbClr val="000000"/>
              </a:solidFill>
            </a:endParaRP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i="1" err="1">
                <a:solidFill>
                  <a:schemeClr val="bg1">
                    <a:lumMod val="65000"/>
                  </a:schemeClr>
                </a:solidFill>
                <a:cs typeface="Calibri"/>
              </a:rPr>
              <a:t>Kennelly</a:t>
            </a:r>
            <a:r>
              <a:rPr lang="sv-SE" sz="1200" i="1">
                <a:solidFill>
                  <a:schemeClr val="bg1">
                    <a:lumMod val="65000"/>
                  </a:schemeClr>
                </a:solidFill>
                <a:cs typeface="Calibri"/>
              </a:rPr>
              <a:t> et al 2019</a:t>
            </a:r>
            <a:endParaRPr lang="sv-SE" sz="1200" i="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lvl="0">
              <a:lnSpc>
                <a:spcPts val="3300"/>
              </a:lnSpc>
            </a:pPr>
            <a:r>
              <a:rPr lang="en" sz="1400" b="1" dirty="0"/>
              <a:t>Perustietoa virtsatieinfektioista </a:t>
            </a:r>
            <a:br>
              <a:rPr lang="en" sz="3200" b="1" dirty="0"/>
            </a:br>
            <a:r>
              <a:rPr lang="en" sz="3200" dirty="0"/>
              <a:t>Virtsatieinfektioiden tyypit</a:t>
            </a:r>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en" sz="2000" dirty="0"/>
              <a:t>Virtsatieinfektiot voidaan jakaa sijainnin ja vakavuuden mukaan:</a:t>
            </a:r>
          </a:p>
          <a:p>
            <a:pPr lvl="0"/>
            <a:r>
              <a:rPr lang="en" sz="2000" b="1" dirty="0"/>
              <a:t>Alempien virtsateiden</a:t>
            </a:r>
            <a:r>
              <a:rPr lang="en" sz="2000" dirty="0"/>
              <a:t> infektiot (kystiitti)</a:t>
            </a:r>
            <a:endParaRPr lang="sv-SE" sz="2000" dirty="0"/>
          </a:p>
          <a:p>
            <a:r>
              <a:rPr lang="en" sz="2000" b="1" dirty="0"/>
              <a:t>Ylempien virtsateiden</a:t>
            </a:r>
            <a:r>
              <a:rPr lang="en" sz="2000" dirty="0"/>
              <a:t> infektiot (</a:t>
            </a:r>
            <a:r>
              <a:rPr lang="en" dirty="0"/>
              <a:t>pyleonefriitti</a:t>
            </a:r>
            <a:r>
              <a:rPr lang="en" sz="2000" dirty="0"/>
              <a:t>) </a:t>
            </a:r>
            <a:endParaRPr lang="sv-SE" sz="2000" dirty="0"/>
          </a:p>
          <a:p>
            <a:pPr lvl="0">
              <a:lnSpc>
                <a:spcPts val="2300"/>
              </a:lnSpc>
            </a:pPr>
            <a:r>
              <a:rPr lang="en" sz="2000" b="1" dirty="0"/>
              <a:t>Komplisoitunut virtsatieinfektio: </a:t>
            </a:r>
            <a:r>
              <a:rPr lang="en" sz="2000" dirty="0"/>
              <a:t>Virtsateiden rakenteelliset tai toiminnalliset häiriöt tai perussairaudet</a:t>
            </a:r>
            <a:endParaRPr lang="sv-SE" sz="2000" dirty="0"/>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en" sz="1400" b="1" dirty="0"/>
              <a:t>Perustietoa virtsatieinfektioista</a:t>
            </a:r>
            <a:br>
              <a:rPr lang="en" sz="3200" b="1" dirty="0"/>
            </a:br>
            <a:r>
              <a:rPr lang="en" dirty="0"/>
              <a:t>Miten virtsatieinfektio syntyy?</a:t>
            </a:r>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en-US" sz="1400" dirty="0" err="1"/>
              <a:t>Katso</a:t>
            </a:r>
            <a:r>
              <a:rPr lang="en-US" sz="1400" dirty="0"/>
              <a:t> </a:t>
            </a:r>
            <a:r>
              <a:rPr lang="en-US" sz="1400" dirty="0" err="1"/>
              <a:t>animaatio</a:t>
            </a:r>
            <a:endParaRPr lang="en-US" sz="1400" dirty="0"/>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a:lstStyle/>
          <a:p>
            <a:pPr marL="0" indent="0">
              <a:spcAft>
                <a:spcPts val="600"/>
              </a:spcAft>
              <a:buNone/>
            </a:pPr>
            <a:r>
              <a:rPr lang="en-US" sz="2000" b="1" dirty="0" err="1"/>
              <a:t>Virtsatieinfektiot</a:t>
            </a:r>
            <a:r>
              <a:rPr lang="en-US" sz="2000" b="1" dirty="0"/>
              <a:t> – </a:t>
            </a:r>
            <a:br>
              <a:rPr lang="en-US" sz="2000" b="1" dirty="0"/>
            </a:br>
            <a:r>
              <a:rPr lang="en-US" sz="2000" b="1" dirty="0" err="1"/>
              <a:t>selitettynä</a:t>
            </a:r>
            <a:r>
              <a:rPr lang="en-US" sz="2000" b="1" dirty="0"/>
              <a:t> </a:t>
            </a:r>
            <a:r>
              <a:rPr lang="en-US" sz="2000" b="1" dirty="0" err="1"/>
              <a:t>animaation</a:t>
            </a:r>
            <a:r>
              <a:rPr lang="en-US" sz="2000" b="1" dirty="0"/>
              <a:t> </a:t>
            </a:r>
            <a:r>
              <a:rPr lang="en-US" sz="2000" b="1" dirty="0" err="1"/>
              <a:t>avulla</a:t>
            </a:r>
            <a:endParaRPr lang="en-US" sz="2000" b="1" dirty="0"/>
          </a:p>
          <a:p>
            <a:pPr marL="0" indent="0">
              <a:buNone/>
            </a:pPr>
            <a:r>
              <a:rPr lang="en-US" sz="2000" dirty="0" err="1"/>
              <a:t>Tämän</a:t>
            </a:r>
            <a:r>
              <a:rPr lang="en-US" sz="2000" dirty="0"/>
              <a:t> </a:t>
            </a:r>
            <a:r>
              <a:rPr lang="en-US" sz="2000" dirty="0" err="1"/>
              <a:t>animaatio</a:t>
            </a:r>
            <a:r>
              <a:rPr lang="en-US" dirty="0" err="1"/>
              <a:t>n</a:t>
            </a:r>
            <a:r>
              <a:rPr lang="en-US" dirty="0"/>
              <a:t> </a:t>
            </a:r>
            <a:r>
              <a:rPr lang="en-US" dirty="0" err="1"/>
              <a:t>avulla</a:t>
            </a:r>
            <a:r>
              <a:rPr lang="en-US" dirty="0"/>
              <a:t> </a:t>
            </a:r>
            <a:r>
              <a:rPr lang="en-US" dirty="0" err="1"/>
              <a:t>saat</a:t>
            </a:r>
            <a:r>
              <a:rPr lang="en-US" dirty="0"/>
              <a:t> </a:t>
            </a:r>
            <a:r>
              <a:rPr lang="en-US" dirty="0" err="1"/>
              <a:t>selkeän</a:t>
            </a:r>
            <a:r>
              <a:rPr lang="en-US" dirty="0"/>
              <a:t> </a:t>
            </a:r>
            <a:r>
              <a:rPr lang="en-US" dirty="0" err="1"/>
              <a:t>käsityksen</a:t>
            </a:r>
            <a:r>
              <a:rPr lang="en-US" dirty="0"/>
              <a:t> </a:t>
            </a:r>
            <a:r>
              <a:rPr lang="en-US" dirty="0" err="1"/>
              <a:t>virtsatieinfektion</a:t>
            </a:r>
            <a:r>
              <a:rPr lang="en-US" dirty="0"/>
              <a:t> </a:t>
            </a:r>
            <a:r>
              <a:rPr lang="en-US" dirty="0" err="1"/>
              <a:t>kehittymisestä</a:t>
            </a:r>
            <a:r>
              <a:rPr lang="en-US" sz="2000" dirty="0"/>
              <a:t>.</a:t>
            </a:r>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pPr>
              <a:lnSpc>
                <a:spcPts val="3300"/>
              </a:lnSpc>
            </a:pPr>
            <a:r>
              <a:rPr lang="en" sz="1400" b="1" dirty="0"/>
              <a:t>Perustietoa virtsatieinfektioista </a:t>
            </a:r>
            <a:br>
              <a:rPr lang="en" sz="3200" b="1" dirty="0"/>
            </a:br>
            <a:r>
              <a:rPr lang="en-US" sz="3200" dirty="0" err="1"/>
              <a:t>Tärkeitä</a:t>
            </a:r>
            <a:r>
              <a:rPr lang="en-US" sz="3200" dirty="0"/>
              <a:t> </a:t>
            </a:r>
            <a:r>
              <a:rPr lang="en-US" sz="3200" dirty="0" err="1"/>
              <a:t>tekijöitä</a:t>
            </a:r>
            <a:r>
              <a:rPr lang="en-US" sz="3200" dirty="0"/>
              <a:t>, </a:t>
            </a:r>
            <a:r>
              <a:rPr lang="en-US" sz="3200" dirty="0" err="1"/>
              <a:t>jotka</a:t>
            </a:r>
            <a:r>
              <a:rPr lang="en-US" sz="3200" dirty="0"/>
              <a:t> </a:t>
            </a:r>
            <a:r>
              <a:rPr lang="en-US" sz="3200" dirty="0" err="1"/>
              <a:t>tulisi</a:t>
            </a:r>
            <a:r>
              <a:rPr lang="en-US" sz="3200" dirty="0"/>
              <a:t> </a:t>
            </a:r>
            <a:r>
              <a:rPr lang="en-US" sz="3200" dirty="0" err="1"/>
              <a:t>ottaa</a:t>
            </a:r>
            <a:r>
              <a:rPr lang="en-US" sz="3200" dirty="0"/>
              <a:t> </a:t>
            </a:r>
            <a:r>
              <a:rPr lang="en-US" sz="3200" dirty="0" err="1"/>
              <a:t>huomioon</a:t>
            </a:r>
            <a:r>
              <a:rPr lang="en-US" sz="3200" dirty="0"/>
              <a:t> </a:t>
            </a:r>
            <a:r>
              <a:rPr lang="en-US" sz="3200" dirty="0" err="1"/>
              <a:t>virtsatieinfektioiden</a:t>
            </a:r>
            <a:r>
              <a:rPr lang="en-US" sz="3200" dirty="0"/>
              <a:t> </a:t>
            </a:r>
            <a:r>
              <a:rPr lang="en-US" sz="3200" dirty="0" err="1"/>
              <a:t>vähentämiseksi</a:t>
            </a:r>
            <a:r>
              <a:rPr lang="en-US" sz="3200" dirty="0"/>
              <a:t> </a:t>
            </a:r>
            <a:r>
              <a:rPr lang="en-US" sz="3200" dirty="0" err="1"/>
              <a:t>katetrin</a:t>
            </a:r>
            <a:r>
              <a:rPr lang="en-US" sz="3200" dirty="0"/>
              <a:t> </a:t>
            </a:r>
            <a:r>
              <a:rPr lang="en-US" sz="3200" dirty="0" err="1"/>
              <a:t>käyttäjien</a:t>
            </a:r>
            <a:r>
              <a:rPr lang="en-US" sz="3200" dirty="0"/>
              <a:t> </a:t>
            </a:r>
            <a:r>
              <a:rPr lang="en-US" sz="3200" dirty="0" err="1"/>
              <a:t>keskuudessa</a:t>
            </a:r>
            <a:endParaRPr lang="en-US" sz="3200" dirty="0"/>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a:xfrm>
            <a:off x="839787" y="2143919"/>
            <a:ext cx="4172177" cy="3924301"/>
          </a:xfrm>
        </p:spPr>
        <p:txBody>
          <a:bodyPr/>
          <a:lstStyle/>
          <a:p>
            <a:pPr marL="0" indent="0">
              <a:buNone/>
            </a:pPr>
            <a:r>
              <a:rPr lang="en-US" sz="2000" dirty="0" err="1"/>
              <a:t>Toistokatetrointi</a:t>
            </a:r>
            <a:r>
              <a:rPr lang="en-US" sz="2000" dirty="0"/>
              <a:t> on </a:t>
            </a:r>
            <a:r>
              <a:rPr lang="en-US" sz="2000" dirty="0" err="1"/>
              <a:t>virtsarakon</a:t>
            </a:r>
            <a:r>
              <a:rPr lang="en-US" sz="2000" dirty="0"/>
              <a:t> </a:t>
            </a:r>
            <a:r>
              <a:rPr lang="en-US" sz="2000" dirty="0" err="1"/>
              <a:t>hallinnan</a:t>
            </a:r>
            <a:r>
              <a:rPr lang="en-US" sz="2000" dirty="0"/>
              <a:t> </a:t>
            </a:r>
            <a:r>
              <a:rPr lang="en-US" sz="2000" dirty="0" err="1"/>
              <a:t>kultainen</a:t>
            </a:r>
            <a:r>
              <a:rPr lang="en-US" sz="2000" dirty="0"/>
              <a:t> </a:t>
            </a:r>
            <a:r>
              <a:rPr lang="en-US" sz="2000" dirty="0" err="1"/>
              <a:t>standardi</a:t>
            </a:r>
            <a:r>
              <a:rPr lang="en-US" sz="2000" dirty="0"/>
              <a:t>, </a:t>
            </a:r>
            <a:r>
              <a:rPr lang="en-US" sz="2000" dirty="0" err="1"/>
              <a:t>mutta</a:t>
            </a:r>
            <a:r>
              <a:rPr lang="en-US" sz="2000" dirty="0"/>
              <a:t> </a:t>
            </a:r>
            <a:r>
              <a:rPr lang="en-US" sz="2000" dirty="0" err="1"/>
              <a:t>virtsatieinfektioiden</a:t>
            </a:r>
            <a:r>
              <a:rPr lang="en-US" sz="2000" dirty="0"/>
              <a:t> </a:t>
            </a:r>
            <a:r>
              <a:rPr lang="en-US" sz="2000" dirty="0" err="1"/>
              <a:t>riski</a:t>
            </a:r>
            <a:r>
              <a:rPr lang="en-US" sz="2000" dirty="0"/>
              <a:t> on </a:t>
            </a:r>
            <a:r>
              <a:rPr lang="en-US" sz="2000" dirty="0" err="1"/>
              <a:t>suurempi</a:t>
            </a:r>
            <a:r>
              <a:rPr lang="en-US" sz="2000" dirty="0"/>
              <a:t> </a:t>
            </a:r>
            <a:r>
              <a:rPr lang="en-US" sz="2000" dirty="0" err="1"/>
              <a:t>verrattuna</a:t>
            </a:r>
            <a:r>
              <a:rPr lang="en-US" sz="2000" dirty="0"/>
              <a:t> </a:t>
            </a:r>
            <a:r>
              <a:rPr lang="en-US" sz="2000" dirty="0" err="1"/>
              <a:t>virtsarakon</a:t>
            </a:r>
            <a:r>
              <a:rPr lang="en-US" sz="2000" dirty="0"/>
              <a:t> </a:t>
            </a:r>
            <a:r>
              <a:rPr lang="en-US" sz="2000" dirty="0" err="1"/>
              <a:t>luonnolliseen</a:t>
            </a:r>
            <a:r>
              <a:rPr lang="en-US" sz="2000" dirty="0"/>
              <a:t> </a:t>
            </a:r>
            <a:r>
              <a:rPr lang="en-US" sz="2000" dirty="0" err="1"/>
              <a:t>tyhjenemiseen</a:t>
            </a:r>
            <a:r>
              <a:rPr lang="en-US" sz="2000" dirty="0"/>
              <a:t>. </a:t>
            </a:r>
            <a:r>
              <a:rPr lang="en-US" sz="2000" dirty="0" err="1"/>
              <a:t>Virtsatieinfektion</a:t>
            </a:r>
            <a:r>
              <a:rPr lang="en-US" sz="2000" dirty="0"/>
              <a:t> </a:t>
            </a:r>
            <a:r>
              <a:rPr lang="en-US" sz="2000" dirty="0" err="1"/>
              <a:t>välttämiseksi</a:t>
            </a:r>
            <a:r>
              <a:rPr lang="en-US" sz="2000" dirty="0"/>
              <a:t> </a:t>
            </a:r>
            <a:r>
              <a:rPr lang="en-US" sz="2000" dirty="0" err="1"/>
              <a:t>tulisi</a:t>
            </a:r>
            <a:r>
              <a:rPr lang="en-US" sz="2000" dirty="0"/>
              <a:t> </a:t>
            </a:r>
            <a:r>
              <a:rPr lang="en-US" sz="2000" dirty="0" err="1"/>
              <a:t>ottaa</a:t>
            </a:r>
            <a:r>
              <a:rPr lang="en-US" sz="2000" dirty="0"/>
              <a:t> </a:t>
            </a:r>
            <a:r>
              <a:rPr lang="en-US" sz="2000" dirty="0" err="1"/>
              <a:t>huomioon</a:t>
            </a:r>
            <a:r>
              <a:rPr lang="en-US" sz="2000" dirty="0"/>
              <a:t> </a:t>
            </a:r>
            <a:r>
              <a:rPr lang="en-US" sz="2000" dirty="0" err="1"/>
              <a:t>yksilölliset</a:t>
            </a:r>
            <a:r>
              <a:rPr lang="en-US" sz="2000" dirty="0"/>
              <a:t> </a:t>
            </a:r>
            <a:r>
              <a:rPr lang="en-US" sz="2000" dirty="0" err="1"/>
              <a:t>tarpeet</a:t>
            </a:r>
            <a:r>
              <a:rPr lang="en-US" sz="2000" dirty="0"/>
              <a:t> ja </a:t>
            </a:r>
            <a:r>
              <a:rPr lang="en-US" sz="2000" dirty="0" err="1"/>
              <a:t>katetrin</a:t>
            </a:r>
            <a:r>
              <a:rPr lang="en-US" sz="2000" dirty="0"/>
              <a:t> </a:t>
            </a:r>
            <a:r>
              <a:rPr lang="en-US" sz="2000" dirty="0" err="1"/>
              <a:t>ominaisuudet</a:t>
            </a:r>
            <a:r>
              <a:rPr lang="en-US" sz="2000" dirty="0"/>
              <a:t>, </a:t>
            </a:r>
            <a:r>
              <a:rPr lang="en-US" sz="2000" dirty="0" err="1"/>
              <a:t>sillä</a:t>
            </a:r>
            <a:r>
              <a:rPr lang="en-US" sz="2000" dirty="0"/>
              <a:t> </a:t>
            </a:r>
            <a:r>
              <a:rPr lang="en-US" sz="2000" dirty="0" err="1"/>
              <a:t>kaikki</a:t>
            </a:r>
            <a:r>
              <a:rPr lang="en-US" sz="2000" dirty="0"/>
              <a:t> </a:t>
            </a:r>
            <a:r>
              <a:rPr lang="en-US" sz="2000" dirty="0" err="1"/>
              <a:t>katetrit</a:t>
            </a:r>
            <a:r>
              <a:rPr lang="en-US" sz="2000" dirty="0"/>
              <a:t> </a:t>
            </a:r>
            <a:r>
              <a:rPr lang="en-US" sz="2000" dirty="0" err="1"/>
              <a:t>eivät</a:t>
            </a:r>
            <a:r>
              <a:rPr lang="en-US" sz="2000" dirty="0"/>
              <a:t> ole </a:t>
            </a:r>
            <a:r>
              <a:rPr lang="en-US" sz="2000" dirty="0" err="1"/>
              <a:t>samanlaisia</a:t>
            </a:r>
            <a:r>
              <a:rPr lang="en-US" sz="2000" dirty="0"/>
              <a:t>. </a:t>
            </a:r>
          </a:p>
          <a:p>
            <a:pPr marL="0" indent="0">
              <a:buNone/>
            </a:pPr>
            <a:r>
              <a:rPr lang="en-US" sz="2000" dirty="0" err="1"/>
              <a:t>Tämä</a:t>
            </a:r>
            <a:r>
              <a:rPr lang="en-US" sz="2000" dirty="0"/>
              <a:t> </a:t>
            </a:r>
            <a:r>
              <a:rPr lang="en-US" sz="2000" dirty="0" err="1"/>
              <a:t>lyhyt</a:t>
            </a:r>
            <a:r>
              <a:rPr lang="en-US" sz="2000" dirty="0"/>
              <a:t> </a:t>
            </a:r>
            <a:r>
              <a:rPr lang="en-US" sz="2000" dirty="0" err="1"/>
              <a:t>animaatio</a:t>
            </a:r>
            <a:r>
              <a:rPr lang="en-US" sz="2000" dirty="0"/>
              <a:t> </a:t>
            </a:r>
            <a:r>
              <a:rPr lang="en-US" sz="2000" dirty="0" err="1"/>
              <a:t>esittelee</a:t>
            </a:r>
            <a:r>
              <a:rPr lang="en-US" sz="2000" dirty="0"/>
              <a:t> </a:t>
            </a:r>
            <a:r>
              <a:rPr lang="en-US" sz="2000" dirty="0" err="1"/>
              <a:t>optimaaliset</a:t>
            </a:r>
            <a:r>
              <a:rPr lang="en-US" sz="2000" dirty="0"/>
              <a:t> </a:t>
            </a:r>
            <a:r>
              <a:rPr lang="en-US" sz="2000" dirty="0" err="1"/>
              <a:t>olosuhteet</a:t>
            </a:r>
            <a:r>
              <a:rPr lang="en-US" sz="2000" dirty="0"/>
              <a:t> </a:t>
            </a:r>
            <a:r>
              <a:rPr lang="en-US" sz="2000" dirty="0" err="1"/>
              <a:t>hellävaraiselle</a:t>
            </a:r>
            <a:r>
              <a:rPr lang="en-US" sz="2000" dirty="0"/>
              <a:t> ja </a:t>
            </a:r>
            <a:r>
              <a:rPr lang="en-US" sz="2000" dirty="0" err="1"/>
              <a:t>onnistuneelle</a:t>
            </a:r>
            <a:r>
              <a:rPr lang="en-US" sz="2000" dirty="0"/>
              <a:t> </a:t>
            </a:r>
            <a:r>
              <a:rPr lang="en-US" sz="2000" dirty="0" err="1"/>
              <a:t>katetroinnille</a:t>
            </a:r>
            <a:r>
              <a:rPr lang="en-US" sz="2000" dirty="0"/>
              <a:t>, </a:t>
            </a:r>
            <a:r>
              <a:rPr lang="en-US" sz="2000" dirty="0" err="1"/>
              <a:t>komplikaatioide</a:t>
            </a:r>
            <a:r>
              <a:rPr lang="en-US" dirty="0" err="1"/>
              <a:t>n</a:t>
            </a:r>
            <a:r>
              <a:rPr lang="en-US" dirty="0"/>
              <a:t>, </a:t>
            </a:r>
            <a:r>
              <a:rPr lang="en-US" dirty="0" err="1"/>
              <a:t>kuten</a:t>
            </a:r>
            <a:r>
              <a:rPr lang="en-US" dirty="0"/>
              <a:t> </a:t>
            </a:r>
            <a:r>
              <a:rPr lang="en-US" dirty="0" err="1"/>
              <a:t>virtsatieinfektioiden</a:t>
            </a:r>
            <a:r>
              <a:rPr lang="en-US" dirty="0"/>
              <a:t> </a:t>
            </a:r>
            <a:r>
              <a:rPr lang="en-US" dirty="0" err="1"/>
              <a:t>välttämiseksi</a:t>
            </a:r>
            <a:r>
              <a:rPr lang="en-US" sz="2000" dirty="0"/>
              <a:t>.</a:t>
            </a:r>
            <a:endParaRPr lang="en-US" sz="2000" dirty="0">
              <a:cs typeface="Calibri"/>
            </a:endParaRPr>
          </a:p>
          <a:p>
            <a:pPr marL="0" indent="0">
              <a:buNone/>
            </a:pPr>
            <a:endParaRPr lang="en-SE" dirty="0"/>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3147" y="5318651"/>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7" name="Rectangle: Rounded Corners 6">
            <a:hlinkClick r:id="rId8"/>
            <a:extLst>
              <a:ext uri="{FF2B5EF4-FFF2-40B4-BE49-F238E27FC236}">
                <a16:creationId xmlns:a16="http://schemas.microsoft.com/office/drawing/2014/main" id="{691A8F19-FC7F-EF51-7D53-D8F25178790B}"/>
              </a:ext>
            </a:extLst>
          </p:cNvPr>
          <p:cNvSpPr/>
          <p:nvPr/>
        </p:nvSpPr>
        <p:spPr>
          <a:xfrm>
            <a:off x="788436" y="6231446"/>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en-US" sz="1400" dirty="0" err="1"/>
              <a:t>Katso</a:t>
            </a:r>
            <a:r>
              <a:rPr lang="en-US" sz="1400" dirty="0"/>
              <a:t> </a:t>
            </a:r>
            <a:r>
              <a:rPr lang="en-US" sz="1400" dirty="0" err="1"/>
              <a:t>animaatio</a:t>
            </a:r>
            <a:endParaRPr lang="en-US" sz="1400" dirty="0"/>
          </a:p>
        </p:txBody>
      </p:sp>
      <p:pic>
        <p:nvPicPr>
          <p:cNvPr id="8" name="Graphic 7">
            <a:extLst>
              <a:ext uri="{FF2B5EF4-FFF2-40B4-BE49-F238E27FC236}">
                <a16:creationId xmlns:a16="http://schemas.microsoft.com/office/drawing/2014/main" id="{E5DC6FFF-17B1-80EA-8A8E-F13574C66E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6562" y="6309685"/>
            <a:ext cx="203521" cy="203521"/>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en" sz="1400" b="1" dirty="0"/>
              <a:t>Perustietoa virtsatieinfektioista</a:t>
            </a:r>
            <a:br>
              <a:rPr lang="en" sz="3200" b="1" dirty="0"/>
            </a:br>
            <a:r>
              <a:rPr lang="en" dirty="0"/>
              <a:t>Virtsatieinfektioiden yleiset oireet</a:t>
            </a:r>
            <a:endParaRPr lang="en-US" dirty="0"/>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p:txBody>
          <a:bodyPr/>
          <a:lstStyle/>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Kirvely</a:t>
            </a:r>
            <a:r>
              <a:rPr lang="en-US" sz="2000" kern="1200" dirty="0">
                <a:ea typeface="+mn-ea"/>
                <a:cs typeface="+mn-cs"/>
              </a:rPr>
              <a:t>/</a:t>
            </a:r>
            <a:r>
              <a:rPr lang="en-US" sz="2000" kern="1200" dirty="0" err="1">
                <a:ea typeface="+mn-ea"/>
                <a:cs typeface="+mn-cs"/>
              </a:rPr>
              <a:t>polttava</a:t>
            </a:r>
            <a:r>
              <a:rPr lang="en-US" sz="2000" kern="1200" dirty="0">
                <a:ea typeface="+mn-ea"/>
                <a:cs typeface="+mn-cs"/>
              </a:rPr>
              <a:t> </a:t>
            </a:r>
            <a:r>
              <a:rPr lang="en-US" sz="2000" kern="1200" dirty="0" err="1">
                <a:ea typeface="+mn-ea"/>
                <a:cs typeface="+mn-cs"/>
              </a:rPr>
              <a:t>tunne</a:t>
            </a:r>
            <a:r>
              <a:rPr lang="en-US" sz="2000" kern="1200" dirty="0">
                <a:ea typeface="+mn-ea"/>
                <a:cs typeface="+mn-cs"/>
              </a:rPr>
              <a:t> </a:t>
            </a:r>
            <a:r>
              <a:rPr lang="en-US" sz="2000" kern="1200" dirty="0" err="1">
                <a:ea typeface="+mn-ea"/>
                <a:cs typeface="+mn-cs"/>
              </a:rPr>
              <a:t>virtsatessa</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Virtsainkontinenssi</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Tihentynyt</a:t>
            </a:r>
            <a:r>
              <a:rPr lang="en-US" sz="2000" kern="1200" dirty="0">
                <a:ea typeface="+mn-ea"/>
                <a:cs typeface="+mn-cs"/>
              </a:rPr>
              <a:t> </a:t>
            </a:r>
            <a:r>
              <a:rPr lang="en-US" sz="2000" kern="1200" dirty="0" err="1">
                <a:ea typeface="+mn-ea"/>
                <a:cs typeface="+mn-cs"/>
              </a:rPr>
              <a:t>virtsaamistarve</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Pahanhajuinen</a:t>
            </a:r>
            <a:r>
              <a:rPr lang="en-US" sz="2000" kern="1200" dirty="0">
                <a:ea typeface="+mn-ea"/>
                <a:cs typeface="+mn-cs"/>
              </a:rPr>
              <a:t> </a:t>
            </a:r>
            <a:r>
              <a:rPr lang="en-US" sz="2000" kern="1200" dirty="0" err="1">
                <a:ea typeface="+mn-ea"/>
                <a:cs typeface="+mn-cs"/>
              </a:rPr>
              <a:t>virtsa</a:t>
            </a:r>
            <a:r>
              <a:rPr lang="en-US" sz="2000" kern="1200" dirty="0">
                <a:ea typeface="+mn-ea"/>
                <a:cs typeface="+mn-cs"/>
              </a:rPr>
              <a:t> ja/tai </a:t>
            </a:r>
            <a:r>
              <a:rPr lang="en-US" sz="2000" kern="1200" dirty="0" err="1">
                <a:ea typeface="+mn-ea"/>
                <a:cs typeface="+mn-cs"/>
              </a:rPr>
              <a:t>samea</a:t>
            </a:r>
            <a:r>
              <a:rPr lang="en-US" sz="2000" kern="1200" dirty="0">
                <a:ea typeface="+mn-ea"/>
                <a:cs typeface="+mn-cs"/>
              </a:rPr>
              <a:t> </a:t>
            </a:r>
            <a:r>
              <a:rPr lang="en-US" sz="2000" kern="1200" dirty="0" err="1">
                <a:ea typeface="+mn-ea"/>
                <a:cs typeface="+mn-cs"/>
              </a:rPr>
              <a:t>virtsa</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Karkailu</a:t>
            </a:r>
            <a:r>
              <a:rPr lang="en-US" sz="2000" kern="1200" dirty="0">
                <a:ea typeface="+mn-ea"/>
                <a:cs typeface="+mn-cs"/>
              </a:rPr>
              <a:t>/</a:t>
            </a:r>
            <a:r>
              <a:rPr lang="en-US" sz="2000" kern="1200" dirty="0" err="1">
                <a:ea typeface="+mn-ea"/>
                <a:cs typeface="+mn-cs"/>
              </a:rPr>
              <a:t>lisääntynyt</a:t>
            </a:r>
            <a:r>
              <a:rPr lang="en-US" sz="2000" kern="1200" dirty="0">
                <a:ea typeface="+mn-ea"/>
                <a:cs typeface="+mn-cs"/>
              </a:rPr>
              <a:t> </a:t>
            </a:r>
            <a:r>
              <a:rPr lang="en-US" sz="2000" kern="1200" dirty="0" err="1">
                <a:ea typeface="+mn-ea"/>
                <a:cs typeface="+mn-cs"/>
              </a:rPr>
              <a:t>karkailu</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Kipu</a:t>
            </a:r>
            <a:r>
              <a:rPr lang="en-US" sz="2000" kern="1200" dirty="0">
                <a:ea typeface="+mn-ea"/>
                <a:cs typeface="+mn-cs"/>
              </a:rPr>
              <a:t> </a:t>
            </a:r>
            <a:r>
              <a:rPr lang="en-US" sz="2000" kern="1200" dirty="0" err="1">
                <a:ea typeface="+mn-ea"/>
                <a:cs typeface="+mn-cs"/>
              </a:rPr>
              <a:t>vatsan</a:t>
            </a:r>
            <a:r>
              <a:rPr lang="en-US" sz="2000" kern="1200" dirty="0">
                <a:ea typeface="+mn-ea"/>
                <a:cs typeface="+mn-cs"/>
              </a:rPr>
              <a:t> </a:t>
            </a:r>
            <a:r>
              <a:rPr lang="en-US" sz="2000" kern="1200" dirty="0" err="1">
                <a:ea typeface="+mn-ea"/>
                <a:cs typeface="+mn-cs"/>
              </a:rPr>
              <a:t>alaosassa</a:t>
            </a:r>
            <a:r>
              <a:rPr lang="en-US" sz="2000" kern="1200" dirty="0">
                <a:ea typeface="+mn-ea"/>
                <a:cs typeface="+mn-cs"/>
              </a:rPr>
              <a:t> tai </a:t>
            </a:r>
            <a:r>
              <a:rPr lang="en-US" sz="2000" kern="1200" dirty="0" err="1">
                <a:ea typeface="+mn-ea"/>
                <a:cs typeface="+mn-cs"/>
              </a:rPr>
              <a:t>selässä</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Kuume</a:t>
            </a:r>
            <a:r>
              <a:rPr lang="en-US" sz="2000" kern="1200" dirty="0">
                <a:ea typeface="+mn-ea"/>
                <a:cs typeface="+mn-cs"/>
              </a:rPr>
              <a:t> ja/tai </a:t>
            </a:r>
            <a:r>
              <a:rPr lang="en-US" sz="2000" kern="1200" dirty="0" err="1">
                <a:ea typeface="+mn-ea"/>
                <a:cs typeface="+mn-cs"/>
              </a:rPr>
              <a:t>heikentynyt</a:t>
            </a:r>
            <a:r>
              <a:rPr lang="en-US" sz="2000" kern="1200" dirty="0">
                <a:ea typeface="+mn-ea"/>
                <a:cs typeface="+mn-cs"/>
              </a:rPr>
              <a:t> </a:t>
            </a:r>
            <a:r>
              <a:rPr lang="en-US" sz="2000" kern="1200" dirty="0" err="1">
                <a:ea typeface="+mn-ea"/>
                <a:cs typeface="+mn-cs"/>
              </a:rPr>
              <a:t>yleiskunto</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kern="1200" dirty="0" err="1">
                <a:ea typeface="+mn-ea"/>
                <a:cs typeface="+mn-cs"/>
              </a:rPr>
              <a:t>Lisääntynyt</a:t>
            </a:r>
            <a:r>
              <a:rPr lang="en-US" sz="2000" kern="1200" dirty="0">
                <a:ea typeface="+mn-ea"/>
                <a:cs typeface="+mn-cs"/>
              </a:rPr>
              <a:t> </a:t>
            </a:r>
            <a:r>
              <a:rPr lang="en-US" sz="2000" kern="1200" dirty="0" err="1">
                <a:ea typeface="+mn-ea"/>
                <a:cs typeface="+mn-cs"/>
              </a:rPr>
              <a:t>spastisuus</a:t>
            </a:r>
            <a:endParaRPr lang="en-US" sz="2000" kern="1200" dirty="0">
              <a:ea typeface="+mn-ea"/>
              <a:cs typeface="+mn-cs"/>
            </a:endParaRPr>
          </a:p>
          <a:p>
            <a:pPr marL="285750" indent="-285750">
              <a:lnSpc>
                <a:spcPct val="100000"/>
              </a:lnSpc>
              <a:spcBef>
                <a:spcPts val="0"/>
              </a:spcBef>
              <a:spcAft>
                <a:spcPts val="600"/>
              </a:spcAft>
              <a:buFont typeface="Arial" panose="020B0604020202020204" pitchFamily="34" charset="0"/>
              <a:buChar char="•"/>
            </a:pPr>
            <a:r>
              <a:rPr lang="en-US" sz="2000" dirty="0" err="1"/>
              <a:t>Sekavuus</a:t>
            </a:r>
            <a:r>
              <a:rPr lang="en-US" sz="2000" dirty="0"/>
              <a:t> (</a:t>
            </a:r>
            <a:r>
              <a:rPr lang="en-US" sz="2000" dirty="0" err="1"/>
              <a:t>vanhuksilla</a:t>
            </a:r>
            <a:r>
              <a:rPr lang="en-US" sz="2000" dirty="0"/>
              <a:t>)</a:t>
            </a:r>
          </a:p>
          <a:p>
            <a:pPr marL="285750" indent="-285750">
              <a:lnSpc>
                <a:spcPct val="100000"/>
              </a:lnSpc>
              <a:spcBef>
                <a:spcPts val="0"/>
              </a:spcBef>
              <a:spcAft>
                <a:spcPts val="600"/>
              </a:spcAft>
              <a:buFont typeface="Arial" panose="020B0604020202020204" pitchFamily="34" charset="0"/>
              <a:buChar char="•"/>
            </a:pPr>
            <a:r>
              <a:rPr lang="en-US" sz="2000" kern="0" dirty="0">
                <a:ea typeface="+mn-ea"/>
                <a:cs typeface="+mn-cs"/>
              </a:rPr>
              <a:t>Hematuria</a:t>
            </a:r>
            <a:endParaRPr lang="en-US" sz="2000" dirty="0"/>
          </a:p>
          <a:p>
            <a:pPr marL="0" indent="0">
              <a:lnSpc>
                <a:spcPct val="100000"/>
              </a:lnSpc>
              <a:spcBef>
                <a:spcPts val="0"/>
              </a:spcBef>
              <a:spcAft>
                <a:spcPts val="200"/>
              </a:spcAft>
              <a:buNone/>
            </a:pPr>
            <a:endParaRPr lang="en-SE" dirty="0"/>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en" sz="1400" b="1" dirty="0"/>
              <a:t>Perustietoa virtsatieinfektioista </a:t>
            </a:r>
            <a:br>
              <a:rPr lang="en" sz="3200" b="1" dirty="0"/>
            </a:br>
            <a:r>
              <a:rPr lang="en-US" sz="3200" dirty="0" err="1"/>
              <a:t>Seuraavien</a:t>
            </a:r>
            <a:r>
              <a:rPr lang="en-US" sz="3200" dirty="0"/>
              <a:t> </a:t>
            </a:r>
            <a:r>
              <a:rPr lang="en-US" sz="3200" dirty="0" err="1"/>
              <a:t>termien</a:t>
            </a:r>
            <a:r>
              <a:rPr lang="en-US" sz="3200" dirty="0"/>
              <a:t> </a:t>
            </a:r>
            <a:r>
              <a:rPr lang="en-US" sz="3200" dirty="0" err="1"/>
              <a:t>välinen</a:t>
            </a:r>
            <a:r>
              <a:rPr lang="en-US" sz="3200" dirty="0"/>
              <a:t> </a:t>
            </a:r>
            <a:r>
              <a:rPr lang="en-US" sz="3200" dirty="0" err="1"/>
              <a:t>ero</a:t>
            </a:r>
            <a:endParaRPr lang="en-US" sz="3200" dirty="0"/>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9456577" cy="2830481"/>
          </a:xfrm>
        </p:spPr>
        <p:txBody>
          <a:bodyPr vert="horz" lIns="91440" tIns="45720" rIns="91440" bIns="45720" rtlCol="0" anchor="t">
            <a:noAutofit/>
          </a:bodyPr>
          <a:lstStyle/>
          <a:p>
            <a:pPr>
              <a:lnSpc>
                <a:spcPts val="2300"/>
              </a:lnSpc>
              <a:spcAft>
                <a:spcPts val="600"/>
              </a:spcAft>
            </a:pPr>
            <a:r>
              <a:rPr lang="en-US" sz="2000" b="1" dirty="0" err="1"/>
              <a:t>Bakteriuria</a:t>
            </a:r>
            <a:r>
              <a:rPr lang="en-US" sz="2000" dirty="0"/>
              <a:t> </a:t>
            </a:r>
            <a:r>
              <a:rPr lang="en-US" sz="2000" dirty="0" err="1"/>
              <a:t>tarkoittaa</a:t>
            </a:r>
            <a:r>
              <a:rPr lang="en-US" sz="2000" dirty="0"/>
              <a:t> </a:t>
            </a:r>
            <a:r>
              <a:rPr lang="en-US" sz="2000" dirty="0" err="1"/>
              <a:t>bakteerien</a:t>
            </a:r>
            <a:r>
              <a:rPr lang="en-US" sz="2000" dirty="0"/>
              <a:t> </a:t>
            </a:r>
            <a:r>
              <a:rPr lang="en-US" sz="2000" dirty="0" err="1"/>
              <a:t>esiintymistä</a:t>
            </a:r>
            <a:r>
              <a:rPr lang="en-US" sz="2000" dirty="0"/>
              <a:t> </a:t>
            </a:r>
            <a:r>
              <a:rPr lang="en-US" sz="2000" dirty="0" err="1"/>
              <a:t>virtsassa</a:t>
            </a:r>
            <a:r>
              <a:rPr lang="en-US" dirty="0"/>
              <a:t> ja </a:t>
            </a:r>
            <a:r>
              <a:rPr lang="en-US" dirty="0" err="1"/>
              <a:t>voidaan</a:t>
            </a:r>
            <a:r>
              <a:rPr lang="en-US" dirty="0"/>
              <a:t> </a:t>
            </a:r>
            <a:r>
              <a:rPr lang="en-US" dirty="0" err="1"/>
              <a:t>luokitella</a:t>
            </a:r>
            <a:r>
              <a:rPr lang="en-US" sz="2000" dirty="0"/>
              <a:t> </a:t>
            </a:r>
            <a:r>
              <a:rPr lang="en-US" sz="2000" i="1" dirty="0" err="1"/>
              <a:t>oireiseksi</a:t>
            </a:r>
            <a:r>
              <a:rPr lang="en-US" sz="2000" i="1" dirty="0"/>
              <a:t> tai </a:t>
            </a:r>
            <a:r>
              <a:rPr lang="en-US" sz="2000" i="1" dirty="0" err="1"/>
              <a:t>oireettomaksi</a:t>
            </a:r>
            <a:r>
              <a:rPr lang="en-US" sz="2000" i="1" dirty="0"/>
              <a:t>. </a:t>
            </a:r>
            <a:endParaRPr lang="en-US" sz="2000" dirty="0"/>
          </a:p>
          <a:p>
            <a:pPr>
              <a:lnSpc>
                <a:spcPts val="2300"/>
              </a:lnSpc>
              <a:spcAft>
                <a:spcPts val="600"/>
              </a:spcAft>
            </a:pPr>
            <a:r>
              <a:rPr lang="en-US" sz="2000" dirty="0" err="1"/>
              <a:t>Potilaalla</a:t>
            </a:r>
            <a:r>
              <a:rPr lang="en-US" sz="2000" dirty="0"/>
              <a:t>, </a:t>
            </a:r>
            <a:r>
              <a:rPr lang="en-US" sz="2000" dirty="0" err="1"/>
              <a:t>jolla</a:t>
            </a:r>
            <a:r>
              <a:rPr lang="en-US" sz="2000" dirty="0"/>
              <a:t> on </a:t>
            </a:r>
            <a:r>
              <a:rPr lang="en-US" sz="2000" b="1" dirty="0" err="1"/>
              <a:t>oireeton</a:t>
            </a:r>
            <a:r>
              <a:rPr lang="en-US" sz="2000" b="1" dirty="0"/>
              <a:t> </a:t>
            </a:r>
            <a:r>
              <a:rPr lang="en-US" sz="2000" b="1" dirty="0" err="1"/>
              <a:t>bakteriuria</a:t>
            </a:r>
            <a:r>
              <a:rPr lang="en-US" sz="2000" b="1" dirty="0"/>
              <a:t>, </a:t>
            </a:r>
            <a:r>
              <a:rPr lang="en-US" sz="2000" dirty="0" err="1"/>
              <a:t>tarkoitetaan</a:t>
            </a:r>
            <a:r>
              <a:rPr lang="en-US" sz="2000" dirty="0"/>
              <a:t> </a:t>
            </a:r>
            <a:r>
              <a:rPr lang="en-US" sz="2000" dirty="0" err="1"/>
              <a:t>yhden</a:t>
            </a:r>
            <a:r>
              <a:rPr lang="en-US" sz="2000" dirty="0"/>
              <a:t> tai </a:t>
            </a:r>
            <a:r>
              <a:rPr lang="en-US" sz="2000" dirty="0" err="1"/>
              <a:t>useamman</a:t>
            </a:r>
            <a:r>
              <a:rPr lang="en-US" sz="2000" dirty="0"/>
              <a:t> </a:t>
            </a:r>
            <a:r>
              <a:rPr lang="en-US" sz="2000" dirty="0" err="1"/>
              <a:t>organismin</a:t>
            </a:r>
            <a:r>
              <a:rPr lang="en-US" sz="2000" dirty="0"/>
              <a:t> </a:t>
            </a:r>
            <a:r>
              <a:rPr lang="en-US" sz="2000" dirty="0" err="1"/>
              <a:t>kolonisaatiota</a:t>
            </a:r>
            <a:r>
              <a:rPr lang="en-US" sz="2000" dirty="0"/>
              <a:t> </a:t>
            </a:r>
            <a:r>
              <a:rPr lang="en-US" sz="2000" dirty="0" err="1"/>
              <a:t>virtsanäytteessä</a:t>
            </a:r>
            <a:r>
              <a:rPr lang="en-US" sz="2000" dirty="0"/>
              <a:t> </a:t>
            </a:r>
            <a:r>
              <a:rPr lang="en-US" sz="2000" dirty="0" err="1"/>
              <a:t>ilman</a:t>
            </a:r>
            <a:r>
              <a:rPr lang="en-US" sz="2000" dirty="0"/>
              <a:t> </a:t>
            </a:r>
            <a:r>
              <a:rPr lang="en-US" sz="2000" dirty="0" err="1"/>
              <a:t>oireita</a:t>
            </a:r>
            <a:r>
              <a:rPr lang="en-US" sz="2000" dirty="0"/>
              <a:t> tai </a:t>
            </a:r>
            <a:r>
              <a:rPr lang="en-US" sz="2000" dirty="0" err="1"/>
              <a:t>infektiota</a:t>
            </a:r>
            <a:r>
              <a:rPr lang="en-US" sz="2000" dirty="0"/>
              <a:t>. </a:t>
            </a:r>
            <a:r>
              <a:rPr lang="en-US" sz="2000" dirty="0" err="1"/>
              <a:t>Tätä</a:t>
            </a:r>
            <a:r>
              <a:rPr lang="en-US" sz="2000" dirty="0"/>
              <a:t> </a:t>
            </a:r>
            <a:r>
              <a:rPr lang="en-US" sz="2000" dirty="0" err="1"/>
              <a:t>ei</a:t>
            </a:r>
            <a:r>
              <a:rPr lang="en-US" sz="2000" dirty="0"/>
              <a:t> </a:t>
            </a:r>
            <a:r>
              <a:rPr lang="en-US" sz="2000" dirty="0" err="1"/>
              <a:t>yleensä</a:t>
            </a:r>
            <a:r>
              <a:rPr lang="en-US" sz="2000" dirty="0"/>
              <a:t> </a:t>
            </a:r>
            <a:r>
              <a:rPr lang="en-US" sz="2000" dirty="0" err="1"/>
              <a:t>pitäisi</a:t>
            </a:r>
            <a:r>
              <a:rPr lang="en-US" sz="2000" dirty="0"/>
              <a:t> </a:t>
            </a:r>
            <a:r>
              <a:rPr lang="en-US" sz="2000" dirty="0" err="1"/>
              <a:t>hoitaa</a:t>
            </a:r>
            <a:r>
              <a:rPr lang="en-US" sz="2000" dirty="0"/>
              <a:t> </a:t>
            </a:r>
            <a:r>
              <a:rPr lang="en-US" sz="2000" dirty="0" err="1"/>
              <a:t>antibiooteilla</a:t>
            </a:r>
            <a:r>
              <a:rPr lang="en-US" sz="2000" dirty="0"/>
              <a:t>.</a:t>
            </a:r>
            <a:endParaRPr lang="en-US" sz="2000" dirty="0">
              <a:cs typeface="Calibri"/>
            </a:endParaRPr>
          </a:p>
          <a:p>
            <a:pPr>
              <a:lnSpc>
                <a:spcPts val="2300"/>
              </a:lnSpc>
              <a:spcAft>
                <a:spcPts val="600"/>
              </a:spcAft>
            </a:pPr>
            <a:r>
              <a:rPr lang="en-US" sz="2000" b="1" dirty="0" err="1"/>
              <a:t>Virtsatieinfektio</a:t>
            </a:r>
            <a:r>
              <a:rPr lang="en-US" sz="2000" b="1" dirty="0"/>
              <a:t> </a:t>
            </a:r>
            <a:r>
              <a:rPr lang="en-US" sz="2000" b="1" dirty="0" err="1"/>
              <a:t>määritellään</a:t>
            </a:r>
            <a:r>
              <a:rPr lang="en-US" sz="2000" b="1" dirty="0"/>
              <a:t> </a:t>
            </a:r>
            <a:r>
              <a:rPr lang="en-US" sz="2000" dirty="0" err="1"/>
              <a:t>bakteriuriaksi</a:t>
            </a:r>
            <a:r>
              <a:rPr lang="en-US" sz="2000" dirty="0"/>
              <a:t> tai </a:t>
            </a:r>
            <a:r>
              <a:rPr lang="en-US" sz="2000" dirty="0" err="1"/>
              <a:t>funguriaksi</a:t>
            </a:r>
            <a:r>
              <a:rPr lang="en-US" sz="2000" dirty="0"/>
              <a:t> </a:t>
            </a:r>
            <a:r>
              <a:rPr lang="en-US" sz="2000" i="1" dirty="0"/>
              <a:t>(</a:t>
            </a:r>
            <a:r>
              <a:rPr lang="en-GB" sz="2000" i="1" dirty="0" err="1">
                <a:effectLst/>
                <a:latin typeface="Calibri"/>
                <a:ea typeface="Times New Roman" panose="02020603050405020304" pitchFamily="18" charset="0"/>
                <a:cs typeface="Calibri"/>
              </a:rPr>
              <a:t>sienien</a:t>
            </a:r>
            <a:r>
              <a:rPr lang="en-GB" sz="2000" i="1" dirty="0">
                <a:effectLst/>
                <a:latin typeface="Calibri"/>
                <a:ea typeface="Times New Roman" panose="02020603050405020304" pitchFamily="18" charset="0"/>
                <a:cs typeface="Calibri"/>
              </a:rPr>
              <a:t> </a:t>
            </a:r>
            <a:r>
              <a:rPr lang="en-GB" sz="2000" i="1" dirty="0" err="1">
                <a:effectLst/>
                <a:latin typeface="Calibri"/>
                <a:ea typeface="Times New Roman" panose="02020603050405020304" pitchFamily="18" charset="0"/>
                <a:cs typeface="Calibri"/>
              </a:rPr>
              <a:t>esiintyminen</a:t>
            </a:r>
            <a:r>
              <a:rPr lang="en-GB" sz="2000" i="1" dirty="0">
                <a:effectLst/>
                <a:latin typeface="Calibri"/>
                <a:ea typeface="Times New Roman" panose="02020603050405020304" pitchFamily="18" charset="0"/>
                <a:cs typeface="Calibri"/>
              </a:rPr>
              <a:t> </a:t>
            </a:r>
            <a:r>
              <a:rPr lang="en-GB" sz="2000" i="1" dirty="0" err="1">
                <a:effectLst/>
                <a:latin typeface="Calibri"/>
                <a:ea typeface="Times New Roman" panose="02020603050405020304" pitchFamily="18" charset="0"/>
                <a:cs typeface="Calibri"/>
              </a:rPr>
              <a:t>virtsassa</a:t>
            </a:r>
            <a:r>
              <a:rPr lang="en-GB" sz="2000" i="1" dirty="0">
                <a:effectLst/>
                <a:latin typeface="Calibri"/>
                <a:ea typeface="Times New Roman" panose="02020603050405020304" pitchFamily="18" charset="0"/>
                <a:cs typeface="Calibri"/>
              </a:rPr>
              <a:t>)</a:t>
            </a:r>
            <a:r>
              <a:rPr lang="en-US" sz="2000" dirty="0"/>
              <a:t> </a:t>
            </a:r>
            <a:r>
              <a:rPr lang="en-US" sz="2000" dirty="0" err="1"/>
              <a:t>yhdessä</a:t>
            </a:r>
            <a:r>
              <a:rPr lang="en-US" sz="2000" dirty="0"/>
              <a:t> </a:t>
            </a:r>
            <a:r>
              <a:rPr lang="en-US" sz="2000" dirty="0" err="1"/>
              <a:t>virtsatieoireiden</a:t>
            </a:r>
            <a:r>
              <a:rPr lang="en-US" sz="2000" dirty="0"/>
              <a:t>, </a:t>
            </a:r>
            <a:r>
              <a:rPr lang="en-US" sz="2000" dirty="0" err="1"/>
              <a:t>kuten</a:t>
            </a:r>
            <a:r>
              <a:rPr lang="en-US" sz="2000" dirty="0"/>
              <a:t> </a:t>
            </a:r>
            <a:r>
              <a:rPr lang="en-US" sz="2000" dirty="0" err="1"/>
              <a:t>dysurian</a:t>
            </a:r>
            <a:r>
              <a:rPr lang="en-US" sz="2000" dirty="0"/>
              <a:t> ja </a:t>
            </a:r>
            <a:r>
              <a:rPr lang="en-US" sz="2000" dirty="0" err="1"/>
              <a:t>kuumeen</a:t>
            </a:r>
            <a:r>
              <a:rPr lang="en-US" sz="2000" dirty="0"/>
              <a:t> </a:t>
            </a:r>
            <a:r>
              <a:rPr lang="en-US" sz="2000" dirty="0" err="1"/>
              <a:t>kanssa</a:t>
            </a:r>
            <a:r>
              <a:rPr lang="en-US" sz="2000" dirty="0"/>
              <a:t>, </a:t>
            </a:r>
            <a:r>
              <a:rPr lang="en-US" sz="2000" dirty="0" err="1"/>
              <a:t>kun</a:t>
            </a:r>
            <a:r>
              <a:rPr lang="en-US" sz="2000" dirty="0"/>
              <a:t> </a:t>
            </a:r>
            <a:r>
              <a:rPr lang="en-US" sz="2000" dirty="0" err="1"/>
              <a:t>bakteerien</a:t>
            </a:r>
            <a:r>
              <a:rPr lang="en-US" sz="2000" dirty="0"/>
              <a:t> </a:t>
            </a:r>
            <a:r>
              <a:rPr lang="en-US" sz="2000" dirty="0" err="1"/>
              <a:t>määrä</a:t>
            </a:r>
            <a:r>
              <a:rPr lang="en-US" sz="2000" dirty="0"/>
              <a:t> </a:t>
            </a:r>
            <a:r>
              <a:rPr lang="en-US" sz="2000" dirty="0" err="1"/>
              <a:t>virtsassa</a:t>
            </a:r>
            <a:r>
              <a:rPr lang="en-US" sz="2000" dirty="0"/>
              <a:t> on &gt; 10</a:t>
            </a:r>
            <a:r>
              <a:rPr lang="en-US" sz="2000" baseline="30000" dirty="0"/>
              <a:t>3</a:t>
            </a:r>
            <a:r>
              <a:rPr lang="en-US" sz="2000" dirty="0"/>
              <a:t> CFU/ml. </a:t>
            </a:r>
            <a:endParaRPr lang="en-US" sz="2000" dirty="0">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en-US" sz="1400" i="1">
                <a:solidFill>
                  <a:schemeClr val="bg1">
                    <a:lumMod val="65000"/>
                  </a:schemeClr>
                </a:solidFill>
              </a:rPr>
              <a:t>(EAUN IC Guidelines 2024)</a:t>
            </a:r>
            <a:endParaRPr lang="en-SE" sz="140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8" ma:contentTypeDescription="Create a new document." ma:contentTypeScope="" ma:versionID="4d8497db7e98fdce5c2945fe04799b4f">
  <xsd:schema xmlns:xsd="http://www.w3.org/2001/XMLSchema" xmlns:xs="http://www.w3.org/2001/XMLSchema" xmlns:p="http://schemas.microsoft.com/office/2006/metadata/properties" xmlns:ns2="e36f2201-6998-4fe1-9097-f47f55ea788e" xmlns:ns3="fc4a65d8-3370-4642-9d46-8e8a4077b185" xmlns:ns4="35da44a1-c60c-404f-bb4c-f4b8ad1f26c3" targetNamespace="http://schemas.microsoft.com/office/2006/metadata/properties" ma:root="true" ma:fieldsID="14907f976a8b26135c0097681323ab49" ns2:_="" ns3:_="" ns4:_="">
    <xsd:import namespace="e36f2201-6998-4fe1-9097-f47f55ea788e"/>
    <xsd:import namespace="fc4a65d8-3370-4642-9d46-8e8a4077b185"/>
    <xsd:import namespace="35da44a1-c60c-404f-bb4c-f4b8ad1f2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5883e04-98e6-4373-a66b-0fe41175bc78}" ma:internalName="TaxCatchAll" ma:showField="CatchAllData" ma:web="fc4a65d8-3370-4642-9d46-8e8a4077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e36f2201-6998-4fe1-9097-f47f55ea788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235B57-5498-4A66-851C-CAC9BA8A844A}">
  <ds:schemaRefs>
    <ds:schemaRef ds:uri="35da44a1-c60c-404f-bb4c-f4b8ad1f26c3"/>
    <ds:schemaRef ds:uri="e36f2201-6998-4fe1-9097-f47f55ea788e"/>
    <ds:schemaRef ds:uri="fc4a65d8-3370-4642-9d46-8e8a4077b1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E80C33-4082-4758-8771-8CCF58AFE5A0}">
  <ds:schemaRefs>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35da44a1-c60c-404f-bb4c-f4b8ad1f26c3"/>
    <ds:schemaRef ds:uri="fc4a65d8-3370-4642-9d46-8e8a4077b185"/>
    <ds:schemaRef ds:uri="e36f2201-6998-4fe1-9097-f47f55ea788e"/>
  </ds:schemaRefs>
</ds:datastoreItem>
</file>

<file path=customXml/itemProps3.xml><?xml version="1.0" encoding="utf-8"?>
<ds:datastoreItem xmlns:ds="http://schemas.openxmlformats.org/officeDocument/2006/customXml" ds:itemID="{34689D14-A1D7-4D57-910A-AFEC8416C6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12876</TotalTime>
  <Words>5317</Words>
  <Application>Microsoft Office PowerPoint</Application>
  <PresentationFormat>Widescreen</PresentationFormat>
  <Paragraphs>553</Paragraphs>
  <Slides>30</Slides>
  <Notes>28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-apple-system</vt:lpstr>
      <vt:lpstr>Aptos Narrow</vt:lpstr>
      <vt:lpstr>Arial</vt:lpstr>
      <vt:lpstr>Calibri</vt:lpstr>
      <vt:lpstr>Calibri Light</vt:lpstr>
      <vt:lpstr>Gotham SSm A</vt:lpstr>
      <vt:lpstr>Lato</vt:lpstr>
      <vt:lpstr>Open sans</vt:lpstr>
      <vt:lpstr>Proxima Nova</vt:lpstr>
      <vt:lpstr>Roboto-Regular</vt:lpstr>
      <vt:lpstr>Source Sans Pro</vt:lpstr>
      <vt:lpstr>System Font Regular</vt:lpstr>
      <vt:lpstr>Corporate</vt:lpstr>
      <vt:lpstr>1_Corporate</vt:lpstr>
      <vt:lpstr>2_Corporate</vt:lpstr>
      <vt:lpstr>Interaktiivinen työkalu toistokatetroivien ja toistuvista virtsatieinfektioista kärsivien potilaiden ohjaamiseen </vt:lpstr>
      <vt:lpstr>Käyttöohjeet</vt:lpstr>
      <vt:lpstr>Perustietoa virtsatieinfektioista (tämän materiaalin tavoite)</vt:lpstr>
      <vt:lpstr>Perustietoa virtsatieinfektioista  Virtsatieinfektioiden riskitekijät jaettuna neljään osa-alueeseen</vt:lpstr>
      <vt:lpstr>Perustietoa virtsatieinfektioista  Virtsatieinfektioiden tyypit</vt:lpstr>
      <vt:lpstr>Perustietoa virtsatieinfektioista Miten virtsatieinfektio syntyy?</vt:lpstr>
      <vt:lpstr>Perustietoa virtsatieinfektioista  Tärkeitä tekijöitä, jotka tulisi ottaa huomioon virtsatieinfektioiden vähentämiseksi katetrin käyttäjien keskuudessa</vt:lpstr>
      <vt:lpstr>Perustietoa virtsatieinfektioista Virtsatieinfektioiden yleiset oireet</vt:lpstr>
      <vt:lpstr>Perustietoa virtsatieinfektioista  Seuraavien termien välinen ero</vt:lpstr>
      <vt:lpstr>Toistuvien virtsatieinfektioiden tutkiminen</vt:lpstr>
      <vt:lpstr>Tuote ja katetrointitekniikka 1.1 Katetrivalinta  – huomioon otettavia tekijöitä</vt:lpstr>
      <vt:lpstr>Tuote ja katetrointitekniikka  1.2 Katetrivalinta – huomioon otettavia tekijöitä, jatkuu</vt:lpstr>
      <vt:lpstr>Tuote ja katetrointitekniikka  1.3 Kosketukseton tekniikka  – huomioon otettavia tekijöitä</vt:lpstr>
      <vt:lpstr>Tuote ja katetrointitekniikka  1.4 Hygienia  – huomioon otettavia tekijöitä</vt:lpstr>
      <vt:lpstr>Tuote ja katetrointitekniikka  1.5 Virtsarakon epätäydellinen tyhjeneminen  – huomioon otettavia tekijöitä</vt:lpstr>
      <vt:lpstr>Virtsa-analyysi testiliuskalla/Virtsan bakteeriviljely 2.1 Virtsa-analyysi / Testiliuska  – huomioon otettavia tekijöitä </vt:lpstr>
      <vt:lpstr>Virtsa-analyysi testiliuskalla/Virtsan bakteeriviljely  2.2 Virtsan bakteeriviljely  – huomioon otettavia tekijöitä </vt:lpstr>
      <vt:lpstr>Virtsanmittaustaulukko 3.1 Virtsaaminen/virtsaamistiheys</vt:lpstr>
      <vt:lpstr>Virtsanmittaustaulukko 3.2 Virtsaaminen  – huomioon otettavia tekijöitä</vt:lpstr>
      <vt:lpstr>Suolen tyhjeneminen 4.1 Tyhjeneminen</vt:lpstr>
      <vt:lpstr>Suolen tyhjeneminen 4.2 Suolen tyhjeneminen – huomioon otettavia tekijöitä</vt:lpstr>
      <vt:lpstr>Suolen tyhjeneminen 4.3 Suolen tyhjeneminen – lisämateriaali</vt:lpstr>
      <vt:lpstr>Suolen tyhjeneminen 4.4 Suolen tyhjeneminen  – tukimateriaali</vt:lpstr>
      <vt:lpstr>Avustettu toistokatetrointi 5.1 Avustettu toistokatetrointi – huomioon otettavia tekijöitä</vt:lpstr>
      <vt:lpstr>Avustettu toistokatetrointi 5.2 Avustettu toistokatetrointi – huomioon otettavia tekijöitä</vt:lpstr>
      <vt:lpstr> 6.1 Erikoistutkimus</vt:lpstr>
      <vt:lpstr>Yhteenveto</vt:lpstr>
      <vt:lpstr>Wellspect tarjoaa sekä tuotteita että koulutusmateriaalia virtsatieinfektioriskin vähentämiseksi Skannaa QR-koodi tai käytä linkkejä lukeaksesi lisää;</vt:lpstr>
      <vt:lpstr>Tämä materiaali on kehitetty yhteistyössä seuraavien terveydenhuollon ammattilaisten kanssa</vt:lpstr>
      <vt:lpstr>Viitteet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Nieminen, Linda</cp:lastModifiedBy>
  <cp:revision>48</cp:revision>
  <cp:lastPrinted>2024-05-27T08:17:07Z</cp:lastPrinted>
  <dcterms:created xsi:type="dcterms:W3CDTF">2024-04-23T09:21:51Z</dcterms:created>
  <dcterms:modified xsi:type="dcterms:W3CDTF">2024-09-12T10:46:37Z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y fmtid="{D5CDD505-2E9C-101B-9397-08002B2CF9AE}" pid="3" name="MediaServiceImageTags">
    <vt:lpwstr/>
  </property>
</Properties>
</file>